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78BEBA-B21C-4BA9-8B55-9DC8DED668C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E038939-42F6-464E-AC63-BA3CE174FA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78E40C3-C32F-4DA1-AEF4-2F86DAA284E6}"/>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5" name="Espace réservé du pied de page 4">
            <a:extLst>
              <a:ext uri="{FF2B5EF4-FFF2-40B4-BE49-F238E27FC236}">
                <a16:creationId xmlns:a16="http://schemas.microsoft.com/office/drawing/2014/main" id="{369DF263-D3E2-4A36-9E75-D9DAE370787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9EF0F94-B5DE-44A7-A16E-0E5624C2FC30}"/>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3489139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85306B-5E64-4388-BC31-739000923B9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A59D16B-27AC-4EFA-975F-75E61D544B2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DC7018-6150-453E-B6BF-5AB3D61C1892}"/>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5" name="Espace réservé du pied de page 4">
            <a:extLst>
              <a:ext uri="{FF2B5EF4-FFF2-40B4-BE49-F238E27FC236}">
                <a16:creationId xmlns:a16="http://schemas.microsoft.com/office/drawing/2014/main" id="{55D18F47-EC98-4F07-880C-C72ADB4A69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95A8473-0B75-4B2A-9D92-A5BD30FE9F28}"/>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1586587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627ACE5-7A8B-468D-801D-7603EBEFA07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D7E08A9-E6D7-4332-9323-15E170890761}"/>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431C2D8-6CB1-4BB6-A09C-A083CE9985DA}"/>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5" name="Espace réservé du pied de page 4">
            <a:extLst>
              <a:ext uri="{FF2B5EF4-FFF2-40B4-BE49-F238E27FC236}">
                <a16:creationId xmlns:a16="http://schemas.microsoft.com/office/drawing/2014/main" id="{D073DE24-4414-4967-BE02-A526FE2946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118BEDA-63AA-40B9-9A2F-4713B2243F85}"/>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2266007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EDD224-3695-4D3D-B17E-0255A0E942B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567B549-A8D0-4791-AF99-13111D74F757}"/>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D0593E5-770A-4B4C-B1BB-082720D4363A}"/>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5" name="Espace réservé du pied de page 4">
            <a:extLst>
              <a:ext uri="{FF2B5EF4-FFF2-40B4-BE49-F238E27FC236}">
                <a16:creationId xmlns:a16="http://schemas.microsoft.com/office/drawing/2014/main" id="{B5E1B6FC-E069-4547-9206-71E364412DB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98F0602-AAE1-4A87-9824-3B2952A84A69}"/>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288497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72495D-09DC-41F7-B448-563B3214392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78D8D2D-D3AC-4A21-A9FD-4AB047E763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B1B2CF54-0959-4C17-9AA4-B9423CD80133}"/>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5" name="Espace réservé du pied de page 4">
            <a:extLst>
              <a:ext uri="{FF2B5EF4-FFF2-40B4-BE49-F238E27FC236}">
                <a16:creationId xmlns:a16="http://schemas.microsoft.com/office/drawing/2014/main" id="{28962188-D0AB-45E1-B75B-36909C0451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1C55E6-2F3C-4493-8DBD-DC06BCB2788D}"/>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235717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BF5958-51A9-4CEE-BDCE-CAB4FFF28CA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CEDBE30-38D0-489F-89FF-BE15F00F877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1342C27-D909-472F-8070-4607BAEA43B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451FACF-551D-4374-A210-697415FFBEFA}"/>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6" name="Espace réservé du pied de page 5">
            <a:extLst>
              <a:ext uri="{FF2B5EF4-FFF2-40B4-BE49-F238E27FC236}">
                <a16:creationId xmlns:a16="http://schemas.microsoft.com/office/drawing/2014/main" id="{9F6EC9A0-2646-4F80-812D-47FB97040B0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2E29A82-F347-4D59-BE75-7D257676D57F}"/>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3041340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72481-63FF-4573-8F39-15D036816F2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D5261FE-0103-408B-86EC-00BE7EBA0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F3633BD4-89C9-4EC2-998D-24010F7FC96B}"/>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4AA9D48-C470-498D-80F9-94AF7E4121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EA10D7F-A715-4121-8C30-54FF71777B23}"/>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55DA068-0B4E-4552-B712-3307D71060DF}"/>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8" name="Espace réservé du pied de page 7">
            <a:extLst>
              <a:ext uri="{FF2B5EF4-FFF2-40B4-BE49-F238E27FC236}">
                <a16:creationId xmlns:a16="http://schemas.microsoft.com/office/drawing/2014/main" id="{16359F3B-0F63-4A24-A4B2-46D7CEB3247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C22BD9D-CF8D-4D22-B864-C046A177A23D}"/>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276539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7D4EF7-9836-4D31-B624-6BD8620C8E8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3FA9C25-B6E2-4BE7-9D81-A2632D73E82E}"/>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4" name="Espace réservé du pied de page 3">
            <a:extLst>
              <a:ext uri="{FF2B5EF4-FFF2-40B4-BE49-F238E27FC236}">
                <a16:creationId xmlns:a16="http://schemas.microsoft.com/office/drawing/2014/main" id="{3AF083FE-C7DA-4BB3-9C2D-92E142F2CC0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BA67CA4-D6E4-4D93-9CE4-C387BD2F29E6}"/>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247262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0DAED21-FF60-47BF-8C86-E4684648387E}"/>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3" name="Espace réservé du pied de page 2">
            <a:extLst>
              <a:ext uri="{FF2B5EF4-FFF2-40B4-BE49-F238E27FC236}">
                <a16:creationId xmlns:a16="http://schemas.microsoft.com/office/drawing/2014/main" id="{C022AAFF-3578-48F6-8508-66B1BB42428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E68EE58-517B-435A-9FC4-5098DD0F84FB}"/>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90265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539A59-CCE1-43E2-BAAA-D349BD96626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5D86B47-07C2-4F00-8BD8-CC1A6F4812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8843DE6-2F71-44AD-A90D-EB836C77D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869A7E8-1C53-4331-95E2-F24A6443B241}"/>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6" name="Espace réservé du pied de page 5">
            <a:extLst>
              <a:ext uri="{FF2B5EF4-FFF2-40B4-BE49-F238E27FC236}">
                <a16:creationId xmlns:a16="http://schemas.microsoft.com/office/drawing/2014/main" id="{FC05CC12-5C0F-4582-BDF4-F8607FC170B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F15B872-800D-46AF-B1AE-BE2C43C469CE}"/>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1160795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34E569-6719-45C0-83FD-16E2A076D0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AFF8234-D250-43B8-A93B-F6EFF509F3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FE5391C-CB5B-4358-B9E9-469719466F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6F3D864-420B-4625-8E3A-A0CA2EFAB33A}"/>
              </a:ext>
            </a:extLst>
          </p:cNvPr>
          <p:cNvSpPr>
            <a:spLocks noGrp="1"/>
          </p:cNvSpPr>
          <p:nvPr>
            <p:ph type="dt" sz="half" idx="10"/>
          </p:nvPr>
        </p:nvSpPr>
        <p:spPr/>
        <p:txBody>
          <a:bodyPr/>
          <a:lstStyle/>
          <a:p>
            <a:fld id="{17BDEE95-2C1D-4FF7-9E0E-23263EB4843D}" type="datetimeFigureOut">
              <a:rPr lang="fr-FR" smtClean="0"/>
              <a:t>09/06/2022</a:t>
            </a:fld>
            <a:endParaRPr lang="fr-FR"/>
          </a:p>
        </p:txBody>
      </p:sp>
      <p:sp>
        <p:nvSpPr>
          <p:cNvPr id="6" name="Espace réservé du pied de page 5">
            <a:extLst>
              <a:ext uri="{FF2B5EF4-FFF2-40B4-BE49-F238E27FC236}">
                <a16:creationId xmlns:a16="http://schemas.microsoft.com/office/drawing/2014/main" id="{2785C449-5BDF-49D7-9FC6-07FDDCCAE26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256AD4C-AB24-4674-AEF5-51623AE90BBF}"/>
              </a:ext>
            </a:extLst>
          </p:cNvPr>
          <p:cNvSpPr>
            <a:spLocks noGrp="1"/>
          </p:cNvSpPr>
          <p:nvPr>
            <p:ph type="sldNum" sz="quarter" idx="12"/>
          </p:nvPr>
        </p:nvSpPr>
        <p:spPr/>
        <p:txBody>
          <a:bodyPr/>
          <a:lstStyle/>
          <a:p>
            <a:fld id="{B7A3D336-C623-473B-89C4-30F60CDE36E9}" type="slidenum">
              <a:rPr lang="fr-FR" smtClean="0"/>
              <a:t>‹N°›</a:t>
            </a:fld>
            <a:endParaRPr lang="fr-FR"/>
          </a:p>
        </p:txBody>
      </p:sp>
    </p:spTree>
    <p:extLst>
      <p:ext uri="{BB962C8B-B14F-4D97-AF65-F5344CB8AC3E}">
        <p14:creationId xmlns:p14="http://schemas.microsoft.com/office/powerpoint/2010/main" val="248893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36AA279-7312-4DF6-B1BD-2541FF7B94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EB0C6A4-F488-4F2D-A435-76599DEDEE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6987BF2-A077-4DA7-AD7A-5497CD0666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DEE95-2C1D-4FF7-9E0E-23263EB4843D}" type="datetimeFigureOut">
              <a:rPr lang="fr-FR" smtClean="0"/>
              <a:t>09/06/2022</a:t>
            </a:fld>
            <a:endParaRPr lang="fr-FR"/>
          </a:p>
        </p:txBody>
      </p:sp>
      <p:sp>
        <p:nvSpPr>
          <p:cNvPr id="5" name="Espace réservé du pied de page 4">
            <a:extLst>
              <a:ext uri="{FF2B5EF4-FFF2-40B4-BE49-F238E27FC236}">
                <a16:creationId xmlns:a16="http://schemas.microsoft.com/office/drawing/2014/main" id="{F886C4BA-2AB6-4784-8563-FF245328E9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65DCEE8-A83D-47A8-A69B-48A1610882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3D336-C623-473B-89C4-30F60CDE36E9}" type="slidenum">
              <a:rPr lang="fr-FR" smtClean="0"/>
              <a:t>‹N°›</a:t>
            </a:fld>
            <a:endParaRPr lang="fr-FR"/>
          </a:p>
        </p:txBody>
      </p:sp>
    </p:spTree>
    <p:extLst>
      <p:ext uri="{BB962C8B-B14F-4D97-AF65-F5344CB8AC3E}">
        <p14:creationId xmlns:p14="http://schemas.microsoft.com/office/powerpoint/2010/main" val="2767953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4F44B-BAB4-4D89-A64E-162CEB84FA3B}"/>
              </a:ext>
            </a:extLst>
          </p:cNvPr>
          <p:cNvSpPr>
            <a:spLocks noGrp="1"/>
          </p:cNvSpPr>
          <p:nvPr>
            <p:ph type="ctrTitle"/>
          </p:nvPr>
        </p:nvSpPr>
        <p:spPr>
          <a:xfrm>
            <a:off x="613794" y="0"/>
            <a:ext cx="10964411" cy="706437"/>
          </a:xfrm>
        </p:spPr>
        <p:txBody>
          <a:bodyPr>
            <a:normAutofit/>
          </a:bodyPr>
          <a:lstStyle/>
          <a:p>
            <a:r>
              <a:rPr lang="fr-FR" sz="3600" b="1" dirty="0">
                <a:solidFill>
                  <a:schemeClr val="tx2">
                    <a:lumMod val="50000"/>
                  </a:schemeClr>
                </a:solidFill>
              </a:rPr>
              <a:t>Changer le tiers sur une pièce comptable</a:t>
            </a:r>
          </a:p>
        </p:txBody>
      </p:sp>
      <p:sp>
        <p:nvSpPr>
          <p:cNvPr id="10" name="ZoneTexte 9">
            <a:extLst>
              <a:ext uri="{FF2B5EF4-FFF2-40B4-BE49-F238E27FC236}">
                <a16:creationId xmlns:a16="http://schemas.microsoft.com/office/drawing/2014/main" id="{3D84AADF-8321-416F-89C7-882DBF919860}"/>
              </a:ext>
            </a:extLst>
          </p:cNvPr>
          <p:cNvSpPr txBox="1"/>
          <p:nvPr/>
        </p:nvSpPr>
        <p:spPr>
          <a:xfrm>
            <a:off x="172016" y="778598"/>
            <a:ext cx="11778558" cy="923330"/>
          </a:xfrm>
          <a:prstGeom prst="rect">
            <a:avLst/>
          </a:prstGeom>
          <a:noFill/>
        </p:spPr>
        <p:txBody>
          <a:bodyPr wrap="square" rtlCol="0">
            <a:spAutoFit/>
          </a:bodyPr>
          <a:lstStyle/>
          <a:p>
            <a:pPr algn="ctr"/>
            <a:r>
              <a:rPr lang="fr-FR" i="1" dirty="0"/>
              <a:t>Exemple de situation: une avance a été encaissée sur l’élève A sœur de l’élève B pour 10€. L’élève A n’est plus DP alors que l’élève B présente une créance non soldée (20€). Le schéma proposé vous permet de solder le TR sur l’élève B avec l’avance encaissée sur l’élève A et non soldée.</a:t>
            </a:r>
          </a:p>
        </p:txBody>
      </p:sp>
      <p:cxnSp>
        <p:nvCxnSpPr>
          <p:cNvPr id="12" name="Connecteur droit 11">
            <a:extLst>
              <a:ext uri="{FF2B5EF4-FFF2-40B4-BE49-F238E27FC236}">
                <a16:creationId xmlns:a16="http://schemas.microsoft.com/office/drawing/2014/main" id="{2F8E4F24-8B06-4F0E-AEAF-579C7BDA0D2D}"/>
              </a:ext>
            </a:extLst>
          </p:cNvPr>
          <p:cNvCxnSpPr>
            <a:cxnSpLocks/>
          </p:cNvCxnSpPr>
          <p:nvPr/>
        </p:nvCxnSpPr>
        <p:spPr>
          <a:xfrm>
            <a:off x="613794" y="2616451"/>
            <a:ext cx="275409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EF19C1D8-8639-4BF7-A984-E0FCAD1CEC7A}"/>
              </a:ext>
            </a:extLst>
          </p:cNvPr>
          <p:cNvCxnSpPr>
            <a:cxnSpLocks/>
          </p:cNvCxnSpPr>
          <p:nvPr/>
        </p:nvCxnSpPr>
        <p:spPr>
          <a:xfrm>
            <a:off x="4912682" y="2595326"/>
            <a:ext cx="275409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C722A618-A485-492A-B336-2FB6476F4572}"/>
              </a:ext>
            </a:extLst>
          </p:cNvPr>
          <p:cNvCxnSpPr>
            <a:cxnSpLocks/>
          </p:cNvCxnSpPr>
          <p:nvPr/>
        </p:nvCxnSpPr>
        <p:spPr>
          <a:xfrm>
            <a:off x="9102927" y="2595326"/>
            <a:ext cx="275409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BC3B0640-9EE9-4359-82A5-0D1C172E0BA1}"/>
              </a:ext>
            </a:extLst>
          </p:cNvPr>
          <p:cNvCxnSpPr>
            <a:cxnSpLocks/>
          </p:cNvCxnSpPr>
          <p:nvPr/>
        </p:nvCxnSpPr>
        <p:spPr>
          <a:xfrm>
            <a:off x="1952198" y="2616451"/>
            <a:ext cx="0" cy="275376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486798F7-4358-42BA-A59F-1A19CA44F950}"/>
              </a:ext>
            </a:extLst>
          </p:cNvPr>
          <p:cNvCxnSpPr>
            <a:cxnSpLocks/>
          </p:cNvCxnSpPr>
          <p:nvPr/>
        </p:nvCxnSpPr>
        <p:spPr>
          <a:xfrm>
            <a:off x="6269192" y="2616451"/>
            <a:ext cx="0" cy="275376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33A13E47-66E7-43E2-870F-13CA90308DA7}"/>
              </a:ext>
            </a:extLst>
          </p:cNvPr>
          <p:cNvCxnSpPr>
            <a:cxnSpLocks/>
          </p:cNvCxnSpPr>
          <p:nvPr/>
        </p:nvCxnSpPr>
        <p:spPr>
          <a:xfrm>
            <a:off x="10451893" y="2616451"/>
            <a:ext cx="0" cy="275376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B16DFC71-63FF-4338-A8BF-0C5C43CC22E8}"/>
              </a:ext>
            </a:extLst>
          </p:cNvPr>
          <p:cNvSpPr txBox="1"/>
          <p:nvPr/>
        </p:nvSpPr>
        <p:spPr>
          <a:xfrm>
            <a:off x="841972" y="2145671"/>
            <a:ext cx="2317687" cy="369332"/>
          </a:xfrm>
          <a:prstGeom prst="rect">
            <a:avLst/>
          </a:prstGeom>
          <a:noFill/>
        </p:spPr>
        <p:txBody>
          <a:bodyPr wrap="square" rtlCol="0">
            <a:spAutoFit/>
          </a:bodyPr>
          <a:lstStyle/>
          <a:p>
            <a:pPr algn="ctr"/>
            <a:r>
              <a:rPr lang="fr-FR" dirty="0"/>
              <a:t>411200</a:t>
            </a:r>
          </a:p>
        </p:txBody>
      </p:sp>
      <p:sp>
        <p:nvSpPr>
          <p:cNvPr id="22" name="ZoneTexte 21">
            <a:extLst>
              <a:ext uri="{FF2B5EF4-FFF2-40B4-BE49-F238E27FC236}">
                <a16:creationId xmlns:a16="http://schemas.microsoft.com/office/drawing/2014/main" id="{2AE1D7BE-6F83-454F-8566-3DA4F1F34ECB}"/>
              </a:ext>
            </a:extLst>
          </p:cNvPr>
          <p:cNvSpPr txBox="1"/>
          <p:nvPr/>
        </p:nvSpPr>
        <p:spPr>
          <a:xfrm>
            <a:off x="5110348" y="2145671"/>
            <a:ext cx="2317687" cy="369332"/>
          </a:xfrm>
          <a:prstGeom prst="rect">
            <a:avLst/>
          </a:prstGeom>
          <a:noFill/>
        </p:spPr>
        <p:txBody>
          <a:bodyPr wrap="square" rtlCol="0">
            <a:spAutoFit/>
          </a:bodyPr>
          <a:lstStyle/>
          <a:p>
            <a:pPr algn="ctr"/>
            <a:r>
              <a:rPr lang="fr-FR" dirty="0"/>
              <a:t>585000</a:t>
            </a:r>
          </a:p>
        </p:txBody>
      </p:sp>
      <p:sp>
        <p:nvSpPr>
          <p:cNvPr id="23" name="ZoneTexte 22">
            <a:extLst>
              <a:ext uri="{FF2B5EF4-FFF2-40B4-BE49-F238E27FC236}">
                <a16:creationId xmlns:a16="http://schemas.microsoft.com/office/drawing/2014/main" id="{E4F62779-62E1-40BE-BE71-3978F406ED9B}"/>
              </a:ext>
            </a:extLst>
          </p:cNvPr>
          <p:cNvSpPr txBox="1"/>
          <p:nvPr/>
        </p:nvSpPr>
        <p:spPr>
          <a:xfrm>
            <a:off x="9293049" y="2171672"/>
            <a:ext cx="2317687" cy="369332"/>
          </a:xfrm>
          <a:prstGeom prst="rect">
            <a:avLst/>
          </a:prstGeom>
          <a:noFill/>
        </p:spPr>
        <p:txBody>
          <a:bodyPr wrap="square" rtlCol="0">
            <a:spAutoFit/>
          </a:bodyPr>
          <a:lstStyle/>
          <a:p>
            <a:pPr algn="ctr"/>
            <a:r>
              <a:rPr lang="fr-FR" dirty="0"/>
              <a:t>411200</a:t>
            </a:r>
          </a:p>
        </p:txBody>
      </p:sp>
      <p:sp>
        <p:nvSpPr>
          <p:cNvPr id="24" name="ZoneTexte 23">
            <a:extLst>
              <a:ext uri="{FF2B5EF4-FFF2-40B4-BE49-F238E27FC236}">
                <a16:creationId xmlns:a16="http://schemas.microsoft.com/office/drawing/2014/main" id="{BD3C8121-2A6D-4990-9396-2A3F95C12E65}"/>
              </a:ext>
            </a:extLst>
          </p:cNvPr>
          <p:cNvSpPr txBox="1"/>
          <p:nvPr/>
        </p:nvSpPr>
        <p:spPr>
          <a:xfrm>
            <a:off x="2000815" y="2743200"/>
            <a:ext cx="1765426" cy="523220"/>
          </a:xfrm>
          <a:prstGeom prst="rect">
            <a:avLst/>
          </a:prstGeom>
          <a:noFill/>
        </p:spPr>
        <p:txBody>
          <a:bodyPr wrap="square" rtlCol="0">
            <a:spAutoFit/>
          </a:bodyPr>
          <a:lstStyle/>
          <a:p>
            <a:r>
              <a:rPr lang="fr-FR" sz="1400" dirty="0"/>
              <a:t>BQ2…….. = 10€</a:t>
            </a:r>
          </a:p>
          <a:p>
            <a:r>
              <a:rPr lang="fr-FR" sz="1400" i="1" dirty="0"/>
              <a:t>Tiers élève A</a:t>
            </a:r>
          </a:p>
        </p:txBody>
      </p:sp>
      <p:sp>
        <p:nvSpPr>
          <p:cNvPr id="25" name="ZoneTexte 24">
            <a:extLst>
              <a:ext uri="{FF2B5EF4-FFF2-40B4-BE49-F238E27FC236}">
                <a16:creationId xmlns:a16="http://schemas.microsoft.com/office/drawing/2014/main" id="{B428B5B5-31F8-4B8D-85BB-E685299A2A36}"/>
              </a:ext>
            </a:extLst>
          </p:cNvPr>
          <p:cNvSpPr txBox="1"/>
          <p:nvPr/>
        </p:nvSpPr>
        <p:spPr>
          <a:xfrm>
            <a:off x="613794" y="3329971"/>
            <a:ext cx="1765426" cy="523220"/>
          </a:xfrm>
          <a:prstGeom prst="rect">
            <a:avLst/>
          </a:prstGeom>
          <a:noFill/>
        </p:spPr>
        <p:txBody>
          <a:bodyPr wrap="square" rtlCol="0">
            <a:spAutoFit/>
          </a:bodyPr>
          <a:lstStyle/>
          <a:p>
            <a:r>
              <a:rPr lang="fr-FR" sz="1400" dirty="0"/>
              <a:t>OD2…….. = 10€</a:t>
            </a:r>
          </a:p>
          <a:p>
            <a:r>
              <a:rPr lang="fr-FR" sz="1400" i="1" dirty="0"/>
              <a:t>Tiers élève A</a:t>
            </a:r>
          </a:p>
        </p:txBody>
      </p:sp>
      <p:sp>
        <p:nvSpPr>
          <p:cNvPr id="26" name="ZoneTexte 25">
            <a:extLst>
              <a:ext uri="{FF2B5EF4-FFF2-40B4-BE49-F238E27FC236}">
                <a16:creationId xmlns:a16="http://schemas.microsoft.com/office/drawing/2014/main" id="{D0933B0A-41AA-4ECE-B070-C894595B5A2F}"/>
              </a:ext>
            </a:extLst>
          </p:cNvPr>
          <p:cNvSpPr txBox="1"/>
          <p:nvPr/>
        </p:nvSpPr>
        <p:spPr>
          <a:xfrm>
            <a:off x="6385045" y="3437692"/>
            <a:ext cx="1765426" cy="307777"/>
          </a:xfrm>
          <a:prstGeom prst="rect">
            <a:avLst/>
          </a:prstGeom>
          <a:noFill/>
        </p:spPr>
        <p:txBody>
          <a:bodyPr wrap="square" rtlCol="0">
            <a:spAutoFit/>
          </a:bodyPr>
          <a:lstStyle/>
          <a:p>
            <a:r>
              <a:rPr lang="fr-FR" sz="1400" dirty="0"/>
              <a:t>OD2…….. = 10€</a:t>
            </a:r>
          </a:p>
        </p:txBody>
      </p:sp>
      <p:cxnSp>
        <p:nvCxnSpPr>
          <p:cNvPr id="27" name="Connecteur droit 26">
            <a:extLst>
              <a:ext uri="{FF2B5EF4-FFF2-40B4-BE49-F238E27FC236}">
                <a16:creationId xmlns:a16="http://schemas.microsoft.com/office/drawing/2014/main" id="{CF16193B-C2B2-4B26-AC41-9C40B69F2090}"/>
              </a:ext>
            </a:extLst>
          </p:cNvPr>
          <p:cNvCxnSpPr>
            <a:cxnSpLocks/>
          </p:cNvCxnSpPr>
          <p:nvPr/>
        </p:nvCxnSpPr>
        <p:spPr>
          <a:xfrm>
            <a:off x="1782611" y="3591581"/>
            <a:ext cx="4605785" cy="0"/>
          </a:xfrm>
          <a:prstGeom prst="line">
            <a:avLst/>
          </a:prstGeom>
          <a:ln w="28575">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96AE4387-0BEA-4531-B83E-0EC55B203F75}"/>
              </a:ext>
            </a:extLst>
          </p:cNvPr>
          <p:cNvSpPr txBox="1"/>
          <p:nvPr/>
        </p:nvSpPr>
        <p:spPr>
          <a:xfrm>
            <a:off x="3119178" y="3636599"/>
            <a:ext cx="2475784" cy="276999"/>
          </a:xfrm>
          <a:prstGeom prst="rect">
            <a:avLst/>
          </a:prstGeom>
          <a:noFill/>
        </p:spPr>
        <p:txBody>
          <a:bodyPr wrap="square" rtlCol="0">
            <a:spAutoFit/>
          </a:bodyPr>
          <a:lstStyle/>
          <a:p>
            <a:r>
              <a:rPr lang="fr-FR" sz="1200" i="1" dirty="0">
                <a:solidFill>
                  <a:srgbClr val="00B050"/>
                </a:solidFill>
              </a:rPr>
              <a:t>A saisir dans YECRVALI</a:t>
            </a:r>
          </a:p>
        </p:txBody>
      </p:sp>
      <p:sp>
        <p:nvSpPr>
          <p:cNvPr id="30" name="ZoneTexte 29">
            <a:extLst>
              <a:ext uri="{FF2B5EF4-FFF2-40B4-BE49-F238E27FC236}">
                <a16:creationId xmlns:a16="http://schemas.microsoft.com/office/drawing/2014/main" id="{AFDAC53A-163C-4647-A98F-5D855B42E4BC}"/>
              </a:ext>
            </a:extLst>
          </p:cNvPr>
          <p:cNvSpPr txBox="1"/>
          <p:nvPr/>
        </p:nvSpPr>
        <p:spPr>
          <a:xfrm>
            <a:off x="4973882" y="4082184"/>
            <a:ext cx="1765426" cy="307777"/>
          </a:xfrm>
          <a:prstGeom prst="rect">
            <a:avLst/>
          </a:prstGeom>
          <a:noFill/>
        </p:spPr>
        <p:txBody>
          <a:bodyPr wrap="square" rtlCol="0">
            <a:spAutoFit/>
          </a:bodyPr>
          <a:lstStyle/>
          <a:p>
            <a:r>
              <a:rPr lang="fr-FR" sz="1400" dirty="0"/>
              <a:t>OD2…….. = 10€</a:t>
            </a:r>
          </a:p>
        </p:txBody>
      </p:sp>
      <p:sp>
        <p:nvSpPr>
          <p:cNvPr id="31" name="ZoneTexte 30">
            <a:extLst>
              <a:ext uri="{FF2B5EF4-FFF2-40B4-BE49-F238E27FC236}">
                <a16:creationId xmlns:a16="http://schemas.microsoft.com/office/drawing/2014/main" id="{FA6D6448-7375-4823-8C9E-0280AE92A343}"/>
              </a:ext>
            </a:extLst>
          </p:cNvPr>
          <p:cNvSpPr txBox="1"/>
          <p:nvPr/>
        </p:nvSpPr>
        <p:spPr>
          <a:xfrm>
            <a:off x="10586186" y="4082183"/>
            <a:ext cx="1765426" cy="523220"/>
          </a:xfrm>
          <a:prstGeom prst="rect">
            <a:avLst/>
          </a:prstGeom>
          <a:noFill/>
        </p:spPr>
        <p:txBody>
          <a:bodyPr wrap="square" rtlCol="0">
            <a:spAutoFit/>
          </a:bodyPr>
          <a:lstStyle/>
          <a:p>
            <a:r>
              <a:rPr lang="fr-FR" sz="1400" dirty="0"/>
              <a:t>OD2…….. = 10€</a:t>
            </a:r>
          </a:p>
          <a:p>
            <a:r>
              <a:rPr lang="fr-FR" sz="1400" i="1" dirty="0"/>
              <a:t>Tiers élève B</a:t>
            </a:r>
          </a:p>
        </p:txBody>
      </p:sp>
      <p:cxnSp>
        <p:nvCxnSpPr>
          <p:cNvPr id="32" name="Connecteur droit 31">
            <a:extLst>
              <a:ext uri="{FF2B5EF4-FFF2-40B4-BE49-F238E27FC236}">
                <a16:creationId xmlns:a16="http://schemas.microsoft.com/office/drawing/2014/main" id="{5AE81104-A21C-45DD-A51C-2C083300C0A5}"/>
              </a:ext>
            </a:extLst>
          </p:cNvPr>
          <p:cNvCxnSpPr>
            <a:cxnSpLocks/>
          </p:cNvCxnSpPr>
          <p:nvPr/>
        </p:nvCxnSpPr>
        <p:spPr>
          <a:xfrm>
            <a:off x="6172033" y="4236072"/>
            <a:ext cx="4414153" cy="0"/>
          </a:xfrm>
          <a:prstGeom prst="line">
            <a:avLst/>
          </a:prstGeom>
          <a:ln w="28575">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34" name="ZoneTexte 33">
            <a:extLst>
              <a:ext uri="{FF2B5EF4-FFF2-40B4-BE49-F238E27FC236}">
                <a16:creationId xmlns:a16="http://schemas.microsoft.com/office/drawing/2014/main" id="{4B105266-AF1F-4DF4-A8BD-E93EB5219DAC}"/>
              </a:ext>
            </a:extLst>
          </p:cNvPr>
          <p:cNvSpPr txBox="1"/>
          <p:nvPr/>
        </p:nvSpPr>
        <p:spPr>
          <a:xfrm>
            <a:off x="9170496" y="2722354"/>
            <a:ext cx="1765426" cy="523220"/>
          </a:xfrm>
          <a:prstGeom prst="rect">
            <a:avLst/>
          </a:prstGeom>
          <a:noFill/>
        </p:spPr>
        <p:txBody>
          <a:bodyPr wrap="square" rtlCol="0">
            <a:spAutoFit/>
          </a:bodyPr>
          <a:lstStyle/>
          <a:p>
            <a:r>
              <a:rPr lang="fr-FR" sz="1400" dirty="0"/>
              <a:t>TR2…….. = 20€</a:t>
            </a:r>
          </a:p>
          <a:p>
            <a:r>
              <a:rPr lang="fr-FR" sz="1400" i="1" dirty="0"/>
              <a:t>Tiers élève B</a:t>
            </a:r>
          </a:p>
        </p:txBody>
      </p:sp>
      <p:sp>
        <p:nvSpPr>
          <p:cNvPr id="35" name="ZoneTexte 34">
            <a:extLst>
              <a:ext uri="{FF2B5EF4-FFF2-40B4-BE49-F238E27FC236}">
                <a16:creationId xmlns:a16="http://schemas.microsoft.com/office/drawing/2014/main" id="{FFF45A5D-9692-4FBA-9E78-31A7741FFF43}"/>
              </a:ext>
            </a:extLst>
          </p:cNvPr>
          <p:cNvSpPr txBox="1"/>
          <p:nvPr/>
        </p:nvSpPr>
        <p:spPr>
          <a:xfrm>
            <a:off x="7602664" y="4331091"/>
            <a:ext cx="2475784" cy="276999"/>
          </a:xfrm>
          <a:prstGeom prst="rect">
            <a:avLst/>
          </a:prstGeom>
          <a:noFill/>
        </p:spPr>
        <p:txBody>
          <a:bodyPr wrap="square" rtlCol="0">
            <a:spAutoFit/>
          </a:bodyPr>
          <a:lstStyle/>
          <a:p>
            <a:r>
              <a:rPr lang="fr-FR" sz="1200" i="1" dirty="0">
                <a:solidFill>
                  <a:srgbClr val="00B050"/>
                </a:solidFill>
              </a:rPr>
              <a:t>A saisir dans YECRVALI</a:t>
            </a:r>
          </a:p>
        </p:txBody>
      </p:sp>
      <p:cxnSp>
        <p:nvCxnSpPr>
          <p:cNvPr id="37" name="Connecteur droit avec flèche 36">
            <a:extLst>
              <a:ext uri="{FF2B5EF4-FFF2-40B4-BE49-F238E27FC236}">
                <a16:creationId xmlns:a16="http://schemas.microsoft.com/office/drawing/2014/main" id="{4D26436F-7C20-4322-A78C-068C50859572}"/>
              </a:ext>
            </a:extLst>
          </p:cNvPr>
          <p:cNvCxnSpPr>
            <a:cxnSpLocks/>
          </p:cNvCxnSpPr>
          <p:nvPr/>
        </p:nvCxnSpPr>
        <p:spPr>
          <a:xfrm flipH="1">
            <a:off x="6061295" y="3707917"/>
            <a:ext cx="491238" cy="362713"/>
          </a:xfrm>
          <a:prstGeom prst="straightConnector1">
            <a:avLst/>
          </a:prstGeom>
          <a:ln w="190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ZoneTexte 40">
            <a:extLst>
              <a:ext uri="{FF2B5EF4-FFF2-40B4-BE49-F238E27FC236}">
                <a16:creationId xmlns:a16="http://schemas.microsoft.com/office/drawing/2014/main" id="{236B36D1-92F2-49C2-8D30-31C84737ADCB}"/>
              </a:ext>
            </a:extLst>
          </p:cNvPr>
          <p:cNvSpPr txBox="1"/>
          <p:nvPr/>
        </p:nvSpPr>
        <p:spPr>
          <a:xfrm>
            <a:off x="6509521" y="3823883"/>
            <a:ext cx="1427701" cy="276999"/>
          </a:xfrm>
          <a:prstGeom prst="rect">
            <a:avLst/>
          </a:prstGeom>
          <a:noFill/>
        </p:spPr>
        <p:txBody>
          <a:bodyPr wrap="square" rtlCol="0">
            <a:spAutoFit/>
          </a:bodyPr>
          <a:lstStyle/>
          <a:p>
            <a:r>
              <a:rPr lang="fr-FR" sz="1200" i="1" dirty="0">
                <a:solidFill>
                  <a:srgbClr val="C00000"/>
                </a:solidFill>
              </a:rPr>
              <a:t>Lettrer dans GLET</a:t>
            </a:r>
          </a:p>
        </p:txBody>
      </p:sp>
      <p:cxnSp>
        <p:nvCxnSpPr>
          <p:cNvPr id="42" name="Connecteur droit avec flèche 41">
            <a:extLst>
              <a:ext uri="{FF2B5EF4-FFF2-40B4-BE49-F238E27FC236}">
                <a16:creationId xmlns:a16="http://schemas.microsoft.com/office/drawing/2014/main" id="{05898FD5-4E11-49B6-B0DF-D5826FB00ACD}"/>
              </a:ext>
            </a:extLst>
          </p:cNvPr>
          <p:cNvCxnSpPr>
            <a:cxnSpLocks/>
          </p:cNvCxnSpPr>
          <p:nvPr/>
        </p:nvCxnSpPr>
        <p:spPr>
          <a:xfrm flipH="1">
            <a:off x="1563977" y="3034511"/>
            <a:ext cx="491238" cy="362713"/>
          </a:xfrm>
          <a:prstGeom prst="straightConnector1">
            <a:avLst/>
          </a:prstGeom>
          <a:ln w="190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ZoneTexte 42">
            <a:extLst>
              <a:ext uri="{FF2B5EF4-FFF2-40B4-BE49-F238E27FC236}">
                <a16:creationId xmlns:a16="http://schemas.microsoft.com/office/drawing/2014/main" id="{B5FFC8F2-B492-44E0-B520-B0F907ADC4C1}"/>
              </a:ext>
            </a:extLst>
          </p:cNvPr>
          <p:cNvSpPr txBox="1"/>
          <p:nvPr/>
        </p:nvSpPr>
        <p:spPr>
          <a:xfrm>
            <a:off x="230507" y="3028891"/>
            <a:ext cx="1681212" cy="276999"/>
          </a:xfrm>
          <a:prstGeom prst="rect">
            <a:avLst/>
          </a:prstGeom>
          <a:noFill/>
        </p:spPr>
        <p:txBody>
          <a:bodyPr wrap="square" rtlCol="0">
            <a:spAutoFit/>
          </a:bodyPr>
          <a:lstStyle/>
          <a:p>
            <a:r>
              <a:rPr lang="fr-FR" sz="1200" i="1" dirty="0">
                <a:solidFill>
                  <a:srgbClr val="C00000"/>
                </a:solidFill>
              </a:rPr>
              <a:t>Rapprocher dans GPIA</a:t>
            </a:r>
          </a:p>
        </p:txBody>
      </p:sp>
      <p:cxnSp>
        <p:nvCxnSpPr>
          <p:cNvPr id="44" name="Connecteur droit avec flèche 43">
            <a:extLst>
              <a:ext uri="{FF2B5EF4-FFF2-40B4-BE49-F238E27FC236}">
                <a16:creationId xmlns:a16="http://schemas.microsoft.com/office/drawing/2014/main" id="{CDA0DBCE-4A31-4839-A431-DB0C5B37E478}"/>
              </a:ext>
            </a:extLst>
          </p:cNvPr>
          <p:cNvCxnSpPr>
            <a:cxnSpLocks/>
          </p:cNvCxnSpPr>
          <p:nvPr/>
        </p:nvCxnSpPr>
        <p:spPr>
          <a:xfrm>
            <a:off x="10159165" y="3305890"/>
            <a:ext cx="518094" cy="802348"/>
          </a:xfrm>
          <a:prstGeom prst="straightConnector1">
            <a:avLst/>
          </a:prstGeom>
          <a:ln w="190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DB5D2FC1-4BC4-4B18-B275-F8A09FC50BB6}"/>
              </a:ext>
            </a:extLst>
          </p:cNvPr>
          <p:cNvSpPr txBox="1"/>
          <p:nvPr/>
        </p:nvSpPr>
        <p:spPr>
          <a:xfrm>
            <a:off x="10421016" y="3552912"/>
            <a:ext cx="1681212" cy="276999"/>
          </a:xfrm>
          <a:prstGeom prst="rect">
            <a:avLst/>
          </a:prstGeom>
          <a:noFill/>
        </p:spPr>
        <p:txBody>
          <a:bodyPr wrap="square" rtlCol="0">
            <a:spAutoFit/>
          </a:bodyPr>
          <a:lstStyle/>
          <a:p>
            <a:r>
              <a:rPr lang="fr-FR" sz="1200" i="1" dirty="0">
                <a:solidFill>
                  <a:srgbClr val="C00000"/>
                </a:solidFill>
              </a:rPr>
              <a:t>Rapprocher dans GPIA</a:t>
            </a:r>
          </a:p>
        </p:txBody>
      </p:sp>
    </p:spTree>
    <p:extLst>
      <p:ext uri="{BB962C8B-B14F-4D97-AF65-F5344CB8AC3E}">
        <p14:creationId xmlns:p14="http://schemas.microsoft.com/office/powerpoint/2010/main" val="2170363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4F44B-BAB4-4D89-A64E-162CEB84FA3B}"/>
              </a:ext>
            </a:extLst>
          </p:cNvPr>
          <p:cNvSpPr>
            <a:spLocks noGrp="1"/>
          </p:cNvSpPr>
          <p:nvPr>
            <p:ph type="ctrTitle"/>
          </p:nvPr>
        </p:nvSpPr>
        <p:spPr>
          <a:xfrm>
            <a:off x="613794" y="0"/>
            <a:ext cx="10964411" cy="706437"/>
          </a:xfrm>
        </p:spPr>
        <p:txBody>
          <a:bodyPr>
            <a:normAutofit/>
          </a:bodyPr>
          <a:lstStyle/>
          <a:p>
            <a:r>
              <a:rPr lang="fr-FR" sz="3600" b="1" dirty="0">
                <a:solidFill>
                  <a:schemeClr val="tx2">
                    <a:lumMod val="50000"/>
                  </a:schemeClr>
                </a:solidFill>
              </a:rPr>
              <a:t>Changer le tiers sur une pièce comptable</a:t>
            </a:r>
          </a:p>
        </p:txBody>
      </p:sp>
      <p:sp>
        <p:nvSpPr>
          <p:cNvPr id="4" name="ZoneTexte 3">
            <a:extLst>
              <a:ext uri="{FF2B5EF4-FFF2-40B4-BE49-F238E27FC236}">
                <a16:creationId xmlns:a16="http://schemas.microsoft.com/office/drawing/2014/main" id="{0A96ADBF-D9CC-4D17-BA89-9DE1774AEC90}"/>
              </a:ext>
            </a:extLst>
          </p:cNvPr>
          <p:cNvSpPr txBox="1"/>
          <p:nvPr/>
        </p:nvSpPr>
        <p:spPr>
          <a:xfrm>
            <a:off x="503339" y="706437"/>
            <a:ext cx="11593586" cy="646331"/>
          </a:xfrm>
          <a:prstGeom prst="rect">
            <a:avLst/>
          </a:prstGeom>
          <a:noFill/>
        </p:spPr>
        <p:txBody>
          <a:bodyPr wrap="square" rtlCol="0">
            <a:spAutoFit/>
          </a:bodyPr>
          <a:lstStyle/>
          <a:p>
            <a:pPr marL="342900" indent="-342900">
              <a:buFont typeface="+mj-lt"/>
              <a:buAutoNum type="arabicPeriod"/>
            </a:pPr>
            <a:r>
              <a:rPr lang="fr-FR" dirty="0"/>
              <a:t>Se connecter à OP@LE avec un profil agent comptable, rechercher la pièce et son n° avec YCCPIE0 (ex, avance sur un élève à transférer sur son frère pour la créance du trimestre)</a:t>
            </a:r>
          </a:p>
        </p:txBody>
      </p:sp>
      <p:pic>
        <p:nvPicPr>
          <p:cNvPr id="5" name="Image 4">
            <a:extLst>
              <a:ext uri="{FF2B5EF4-FFF2-40B4-BE49-F238E27FC236}">
                <a16:creationId xmlns:a16="http://schemas.microsoft.com/office/drawing/2014/main" id="{382FCB01-A2D6-40B3-94C2-9CD5B339DE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39" y="1676076"/>
            <a:ext cx="11108602" cy="2618605"/>
          </a:xfrm>
          <a:prstGeom prst="rect">
            <a:avLst/>
          </a:prstGeom>
        </p:spPr>
      </p:pic>
      <p:sp>
        <p:nvSpPr>
          <p:cNvPr id="6" name="ZoneTexte 5">
            <a:extLst>
              <a:ext uri="{FF2B5EF4-FFF2-40B4-BE49-F238E27FC236}">
                <a16:creationId xmlns:a16="http://schemas.microsoft.com/office/drawing/2014/main" id="{26E948F7-4443-47B8-9E7C-B0E765A9EED6}"/>
              </a:ext>
            </a:extLst>
          </p:cNvPr>
          <p:cNvSpPr txBox="1"/>
          <p:nvPr/>
        </p:nvSpPr>
        <p:spPr>
          <a:xfrm>
            <a:off x="745831" y="4951234"/>
            <a:ext cx="11108602" cy="1200329"/>
          </a:xfrm>
          <a:prstGeom prst="rect">
            <a:avLst/>
          </a:prstGeom>
          <a:noFill/>
        </p:spPr>
        <p:txBody>
          <a:bodyPr wrap="square" rtlCol="0">
            <a:spAutoFit/>
          </a:bodyPr>
          <a:lstStyle/>
          <a:p>
            <a:r>
              <a:rPr lang="fr-FR" i="1" dirty="0"/>
              <a:t>NB: dans l’exemple une recherche a été lancée sur le 411200, puis dans la colonne indicateur de solde, filtre avec l’entonnoir sur les critères NNN (pièces non soldées, SSS= pièces soldées).</a:t>
            </a:r>
          </a:p>
          <a:p>
            <a:r>
              <a:rPr lang="fr-FR" i="1" dirty="0"/>
              <a:t>Le n° de pièce peut aussi être retrouvé avec l’édition des développements de soldes des comptes auxiliaires dans les restitutions domaine comptabilité.</a:t>
            </a:r>
          </a:p>
        </p:txBody>
      </p:sp>
      <p:pic>
        <p:nvPicPr>
          <p:cNvPr id="9" name="Image 8">
            <a:extLst>
              <a:ext uri="{FF2B5EF4-FFF2-40B4-BE49-F238E27FC236}">
                <a16:creationId xmlns:a16="http://schemas.microsoft.com/office/drawing/2014/main" id="{58125F8E-49E3-4AE8-8B73-B10DE651A8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462" y="4909308"/>
            <a:ext cx="450663" cy="457817"/>
          </a:xfrm>
          <a:prstGeom prst="rect">
            <a:avLst/>
          </a:prstGeom>
        </p:spPr>
      </p:pic>
    </p:spTree>
    <p:extLst>
      <p:ext uri="{BB962C8B-B14F-4D97-AF65-F5344CB8AC3E}">
        <p14:creationId xmlns:p14="http://schemas.microsoft.com/office/powerpoint/2010/main" val="212109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4F44B-BAB4-4D89-A64E-162CEB84FA3B}"/>
              </a:ext>
            </a:extLst>
          </p:cNvPr>
          <p:cNvSpPr>
            <a:spLocks noGrp="1"/>
          </p:cNvSpPr>
          <p:nvPr>
            <p:ph type="ctrTitle"/>
          </p:nvPr>
        </p:nvSpPr>
        <p:spPr>
          <a:xfrm>
            <a:off x="613794" y="0"/>
            <a:ext cx="10964411" cy="706437"/>
          </a:xfrm>
        </p:spPr>
        <p:txBody>
          <a:bodyPr>
            <a:normAutofit/>
          </a:bodyPr>
          <a:lstStyle/>
          <a:p>
            <a:r>
              <a:rPr lang="fr-FR" sz="3600" b="1" dirty="0">
                <a:solidFill>
                  <a:schemeClr val="tx2">
                    <a:lumMod val="50000"/>
                  </a:schemeClr>
                </a:solidFill>
              </a:rPr>
              <a:t>Changer le tiers sur une pièce comptable</a:t>
            </a:r>
          </a:p>
        </p:txBody>
      </p:sp>
      <p:sp>
        <p:nvSpPr>
          <p:cNvPr id="4" name="ZoneTexte 3">
            <a:extLst>
              <a:ext uri="{FF2B5EF4-FFF2-40B4-BE49-F238E27FC236}">
                <a16:creationId xmlns:a16="http://schemas.microsoft.com/office/drawing/2014/main" id="{0A96ADBF-D9CC-4D17-BA89-9DE1774AEC90}"/>
              </a:ext>
            </a:extLst>
          </p:cNvPr>
          <p:cNvSpPr txBox="1"/>
          <p:nvPr/>
        </p:nvSpPr>
        <p:spPr>
          <a:xfrm>
            <a:off x="503339" y="706437"/>
            <a:ext cx="11593586" cy="923330"/>
          </a:xfrm>
          <a:prstGeom prst="rect">
            <a:avLst/>
          </a:prstGeom>
          <a:noFill/>
        </p:spPr>
        <p:txBody>
          <a:bodyPr wrap="square" rtlCol="0">
            <a:spAutoFit/>
          </a:bodyPr>
          <a:lstStyle/>
          <a:p>
            <a:pPr marL="342900" indent="-342900">
              <a:buAutoNum type="arabicPeriod" startAt="2"/>
            </a:pPr>
            <a:r>
              <a:rPr lang="fr-FR" dirty="0"/>
              <a:t>Ouvrir YECRVALI pour saisir une écriture OD journal ODV débit 411200 / crédit du 585000 sur le tiers utilisé pour la pièce à modifier. (saisie de l’entête, enregistrer, puis saisie des lignes de détails, enregistrer et valider l’écriture). </a:t>
            </a:r>
          </a:p>
          <a:p>
            <a:r>
              <a:rPr lang="fr-FR" i="1" dirty="0">
                <a:solidFill>
                  <a:schemeClr val="accent2"/>
                </a:solidFill>
              </a:rPr>
              <a:t>      Noter le n° de pièce créée par cette écriture pour les rapprochements ultérieurs.</a:t>
            </a:r>
          </a:p>
        </p:txBody>
      </p:sp>
      <p:pic>
        <p:nvPicPr>
          <p:cNvPr id="7" name="Image 6">
            <a:extLst>
              <a:ext uri="{FF2B5EF4-FFF2-40B4-BE49-F238E27FC236}">
                <a16:creationId xmlns:a16="http://schemas.microsoft.com/office/drawing/2014/main" id="{23C75FBD-B2A1-4C2D-94E1-27B68238BA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1318" y="2073387"/>
            <a:ext cx="8021055" cy="4608000"/>
          </a:xfrm>
          <a:prstGeom prst="rect">
            <a:avLst/>
          </a:prstGeom>
        </p:spPr>
      </p:pic>
      <p:pic>
        <p:nvPicPr>
          <p:cNvPr id="8" name="Image 7">
            <a:extLst>
              <a:ext uri="{FF2B5EF4-FFF2-40B4-BE49-F238E27FC236}">
                <a16:creationId xmlns:a16="http://schemas.microsoft.com/office/drawing/2014/main" id="{7B65226D-CDF6-44DB-B64A-B242EAF204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1318" y="1629767"/>
            <a:ext cx="8676000" cy="315644"/>
          </a:xfrm>
          <a:prstGeom prst="rect">
            <a:avLst/>
          </a:prstGeom>
        </p:spPr>
      </p:pic>
    </p:spTree>
    <p:extLst>
      <p:ext uri="{BB962C8B-B14F-4D97-AF65-F5344CB8AC3E}">
        <p14:creationId xmlns:p14="http://schemas.microsoft.com/office/powerpoint/2010/main" val="739292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4F44B-BAB4-4D89-A64E-162CEB84FA3B}"/>
              </a:ext>
            </a:extLst>
          </p:cNvPr>
          <p:cNvSpPr>
            <a:spLocks noGrp="1"/>
          </p:cNvSpPr>
          <p:nvPr>
            <p:ph type="ctrTitle"/>
          </p:nvPr>
        </p:nvSpPr>
        <p:spPr>
          <a:xfrm>
            <a:off x="613793" y="0"/>
            <a:ext cx="10964411" cy="706437"/>
          </a:xfrm>
        </p:spPr>
        <p:txBody>
          <a:bodyPr>
            <a:normAutofit/>
          </a:bodyPr>
          <a:lstStyle/>
          <a:p>
            <a:r>
              <a:rPr lang="fr-FR" sz="3600" b="1" dirty="0">
                <a:solidFill>
                  <a:schemeClr val="tx2">
                    <a:lumMod val="50000"/>
                  </a:schemeClr>
                </a:solidFill>
              </a:rPr>
              <a:t>Changer le tiers sur une pièce comptable</a:t>
            </a:r>
          </a:p>
        </p:txBody>
      </p:sp>
      <p:sp>
        <p:nvSpPr>
          <p:cNvPr id="4" name="ZoneTexte 3">
            <a:extLst>
              <a:ext uri="{FF2B5EF4-FFF2-40B4-BE49-F238E27FC236}">
                <a16:creationId xmlns:a16="http://schemas.microsoft.com/office/drawing/2014/main" id="{0A96ADBF-D9CC-4D17-BA89-9DE1774AEC90}"/>
              </a:ext>
            </a:extLst>
          </p:cNvPr>
          <p:cNvSpPr txBox="1"/>
          <p:nvPr/>
        </p:nvSpPr>
        <p:spPr>
          <a:xfrm>
            <a:off x="299206" y="606849"/>
            <a:ext cx="11593586" cy="1477328"/>
          </a:xfrm>
          <a:prstGeom prst="rect">
            <a:avLst/>
          </a:prstGeom>
          <a:noFill/>
        </p:spPr>
        <p:txBody>
          <a:bodyPr wrap="square" rtlCol="0">
            <a:spAutoFit/>
          </a:bodyPr>
          <a:lstStyle/>
          <a:p>
            <a:r>
              <a:rPr lang="fr-FR" dirty="0"/>
              <a:t>3.   Dans YECRVALI pour saisir une écriture OD journal ODV débit 585000 / crédit du 411200 sur le nouveau tiers (saisie de l’entête, enregistrer, puis saisie des lignes de détails, enregistrer et valider l’écriture). </a:t>
            </a:r>
          </a:p>
          <a:p>
            <a:r>
              <a:rPr lang="fr-FR" dirty="0"/>
              <a:t>      </a:t>
            </a:r>
            <a:r>
              <a:rPr lang="fr-FR" i="1" dirty="0">
                <a:solidFill>
                  <a:schemeClr val="accent2"/>
                </a:solidFill>
              </a:rPr>
              <a:t>NB: YECRVALI peut être resté ouvert et afficher la première écriture. Pour ajouter une écriture il faut cliquer le bouton       + en haut de l’écran.</a:t>
            </a:r>
          </a:p>
          <a:p>
            <a:r>
              <a:rPr lang="fr-FR" i="1" dirty="0">
                <a:solidFill>
                  <a:schemeClr val="accent2"/>
                </a:solidFill>
              </a:rPr>
              <a:t>      </a:t>
            </a:r>
          </a:p>
        </p:txBody>
      </p:sp>
      <p:pic>
        <p:nvPicPr>
          <p:cNvPr id="5" name="Image 4">
            <a:extLst>
              <a:ext uri="{FF2B5EF4-FFF2-40B4-BE49-F238E27FC236}">
                <a16:creationId xmlns:a16="http://schemas.microsoft.com/office/drawing/2014/main" id="{3458BD8A-D822-4BD2-8C24-8AACAB0BCF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3425" y="2084177"/>
            <a:ext cx="7921695" cy="4572000"/>
          </a:xfrm>
          <a:prstGeom prst="rect">
            <a:avLst/>
          </a:prstGeom>
        </p:spPr>
      </p:pic>
      <p:pic>
        <p:nvPicPr>
          <p:cNvPr id="9" name="Image 8">
            <a:extLst>
              <a:ext uri="{FF2B5EF4-FFF2-40B4-BE49-F238E27FC236}">
                <a16:creationId xmlns:a16="http://schemas.microsoft.com/office/drawing/2014/main" id="{26968CE8-7B61-4BCE-96A6-AB526213FA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2448" y="1491802"/>
            <a:ext cx="6343650" cy="390525"/>
          </a:xfrm>
          <a:prstGeom prst="rect">
            <a:avLst/>
          </a:prstGeom>
        </p:spPr>
      </p:pic>
      <p:sp>
        <p:nvSpPr>
          <p:cNvPr id="10" name="Rectangle 9">
            <a:extLst>
              <a:ext uri="{FF2B5EF4-FFF2-40B4-BE49-F238E27FC236}">
                <a16:creationId xmlns:a16="http://schemas.microsoft.com/office/drawing/2014/main" id="{45452525-0649-46C4-B4FF-E46BADDEF23E}"/>
              </a:ext>
            </a:extLst>
          </p:cNvPr>
          <p:cNvSpPr/>
          <p:nvPr/>
        </p:nvSpPr>
        <p:spPr>
          <a:xfrm>
            <a:off x="5848539" y="1557196"/>
            <a:ext cx="334978" cy="2263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5552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4F44B-BAB4-4D89-A64E-162CEB84FA3B}"/>
              </a:ext>
            </a:extLst>
          </p:cNvPr>
          <p:cNvSpPr>
            <a:spLocks noGrp="1"/>
          </p:cNvSpPr>
          <p:nvPr>
            <p:ph type="ctrTitle"/>
          </p:nvPr>
        </p:nvSpPr>
        <p:spPr>
          <a:xfrm>
            <a:off x="613793" y="0"/>
            <a:ext cx="10964411" cy="706437"/>
          </a:xfrm>
        </p:spPr>
        <p:txBody>
          <a:bodyPr>
            <a:normAutofit/>
          </a:bodyPr>
          <a:lstStyle/>
          <a:p>
            <a:r>
              <a:rPr lang="fr-FR" sz="3600" b="1" dirty="0">
                <a:solidFill>
                  <a:schemeClr val="tx2">
                    <a:lumMod val="50000"/>
                  </a:schemeClr>
                </a:solidFill>
              </a:rPr>
              <a:t>Changer le tiers sur une pièce comptable</a:t>
            </a:r>
          </a:p>
        </p:txBody>
      </p:sp>
      <p:sp>
        <p:nvSpPr>
          <p:cNvPr id="4" name="ZoneTexte 3">
            <a:extLst>
              <a:ext uri="{FF2B5EF4-FFF2-40B4-BE49-F238E27FC236}">
                <a16:creationId xmlns:a16="http://schemas.microsoft.com/office/drawing/2014/main" id="{0A96ADBF-D9CC-4D17-BA89-9DE1774AEC90}"/>
              </a:ext>
            </a:extLst>
          </p:cNvPr>
          <p:cNvSpPr txBox="1"/>
          <p:nvPr/>
        </p:nvSpPr>
        <p:spPr>
          <a:xfrm>
            <a:off x="299206" y="606849"/>
            <a:ext cx="11593586" cy="1200329"/>
          </a:xfrm>
          <a:prstGeom prst="rect">
            <a:avLst/>
          </a:prstGeom>
          <a:noFill/>
        </p:spPr>
        <p:txBody>
          <a:bodyPr wrap="square" rtlCol="0">
            <a:spAutoFit/>
          </a:bodyPr>
          <a:lstStyle/>
          <a:p>
            <a:pPr marL="342900" indent="-342900">
              <a:buAutoNum type="arabicPeriod" startAt="4"/>
            </a:pPr>
            <a:r>
              <a:rPr lang="fr-FR" dirty="0"/>
              <a:t>Pour mettre à jour la compta, il faut ensuite rapprocher et lettrer les différentes écritures: pour solder l’avance enregistré sur le tiers n°1, il faut la rapprocher avec la première écriture saisie entre le 411200 et le 585000 dans l’exemple. Il faut ouvrir GPIA: saisir le n° de la pièce d’origine et le n° de la pièce créée lors de la première étape du changement de tiers, puis cliquer sur enregistrer.</a:t>
            </a:r>
          </a:p>
        </p:txBody>
      </p:sp>
      <p:pic>
        <p:nvPicPr>
          <p:cNvPr id="8" name="Image 7">
            <a:extLst>
              <a:ext uri="{FF2B5EF4-FFF2-40B4-BE49-F238E27FC236}">
                <a16:creationId xmlns:a16="http://schemas.microsoft.com/office/drawing/2014/main" id="{D8B6E178-AAE5-4551-BC87-BC36C7DC7C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0852" y="2485695"/>
            <a:ext cx="6105525" cy="4276725"/>
          </a:xfrm>
          <a:prstGeom prst="rect">
            <a:avLst/>
          </a:prstGeom>
        </p:spPr>
      </p:pic>
      <p:pic>
        <p:nvPicPr>
          <p:cNvPr id="12" name="Image 11">
            <a:extLst>
              <a:ext uri="{FF2B5EF4-FFF2-40B4-BE49-F238E27FC236}">
                <a16:creationId xmlns:a16="http://schemas.microsoft.com/office/drawing/2014/main" id="{57C5BB1D-5BD5-427A-8094-10B0BD9E91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0852" y="1951174"/>
            <a:ext cx="6343650" cy="390525"/>
          </a:xfrm>
          <a:prstGeom prst="rect">
            <a:avLst/>
          </a:prstGeom>
        </p:spPr>
      </p:pic>
      <p:sp>
        <p:nvSpPr>
          <p:cNvPr id="13" name="Rectangle 12">
            <a:extLst>
              <a:ext uri="{FF2B5EF4-FFF2-40B4-BE49-F238E27FC236}">
                <a16:creationId xmlns:a16="http://schemas.microsoft.com/office/drawing/2014/main" id="{17DF6A5C-B891-4B87-99C0-CBE7FC179DF4}"/>
              </a:ext>
            </a:extLst>
          </p:cNvPr>
          <p:cNvSpPr/>
          <p:nvPr/>
        </p:nvSpPr>
        <p:spPr>
          <a:xfrm>
            <a:off x="4463358" y="1951174"/>
            <a:ext cx="316872" cy="34840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65034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4F44B-BAB4-4D89-A64E-162CEB84FA3B}"/>
              </a:ext>
            </a:extLst>
          </p:cNvPr>
          <p:cNvSpPr>
            <a:spLocks noGrp="1"/>
          </p:cNvSpPr>
          <p:nvPr>
            <p:ph type="ctrTitle"/>
          </p:nvPr>
        </p:nvSpPr>
        <p:spPr>
          <a:xfrm>
            <a:off x="613793" y="0"/>
            <a:ext cx="10964411" cy="706437"/>
          </a:xfrm>
        </p:spPr>
        <p:txBody>
          <a:bodyPr>
            <a:normAutofit/>
          </a:bodyPr>
          <a:lstStyle/>
          <a:p>
            <a:r>
              <a:rPr lang="fr-FR" sz="3600" b="1" dirty="0">
                <a:solidFill>
                  <a:schemeClr val="tx2">
                    <a:lumMod val="50000"/>
                  </a:schemeClr>
                </a:solidFill>
              </a:rPr>
              <a:t>Changer le tiers sur une pièce comptable</a:t>
            </a:r>
          </a:p>
        </p:txBody>
      </p:sp>
      <p:sp>
        <p:nvSpPr>
          <p:cNvPr id="4" name="ZoneTexte 3">
            <a:extLst>
              <a:ext uri="{FF2B5EF4-FFF2-40B4-BE49-F238E27FC236}">
                <a16:creationId xmlns:a16="http://schemas.microsoft.com/office/drawing/2014/main" id="{0A96ADBF-D9CC-4D17-BA89-9DE1774AEC90}"/>
              </a:ext>
            </a:extLst>
          </p:cNvPr>
          <p:cNvSpPr txBox="1"/>
          <p:nvPr/>
        </p:nvSpPr>
        <p:spPr>
          <a:xfrm>
            <a:off x="299206" y="606849"/>
            <a:ext cx="11593586" cy="923330"/>
          </a:xfrm>
          <a:prstGeom prst="rect">
            <a:avLst/>
          </a:prstGeom>
          <a:noFill/>
        </p:spPr>
        <p:txBody>
          <a:bodyPr wrap="square" rtlCol="0">
            <a:spAutoFit/>
          </a:bodyPr>
          <a:lstStyle/>
          <a:p>
            <a:r>
              <a:rPr lang="fr-FR" dirty="0"/>
              <a:t>5. Pour solder le compte 585000, il faut lettrer les deux écritures saisies lors du changement de tiers. Il faut ouvrir GLET, lancer une recherche sur le compte 585000 et sur la date de saisie des 2 écritures. Sélectionner les deux lignes et cliquer sur lettrer.</a:t>
            </a:r>
          </a:p>
        </p:txBody>
      </p:sp>
      <p:pic>
        <p:nvPicPr>
          <p:cNvPr id="7" name="Image 6">
            <a:extLst>
              <a:ext uri="{FF2B5EF4-FFF2-40B4-BE49-F238E27FC236}">
                <a16:creationId xmlns:a16="http://schemas.microsoft.com/office/drawing/2014/main" id="{CF5F0EF4-6568-4C49-9A75-B950130FF9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673" y="2137028"/>
            <a:ext cx="5892325" cy="2880000"/>
          </a:xfrm>
          <a:prstGeom prst="rect">
            <a:avLst/>
          </a:prstGeom>
        </p:spPr>
      </p:pic>
      <p:pic>
        <p:nvPicPr>
          <p:cNvPr id="10" name="Image 9">
            <a:extLst>
              <a:ext uri="{FF2B5EF4-FFF2-40B4-BE49-F238E27FC236}">
                <a16:creationId xmlns:a16="http://schemas.microsoft.com/office/drawing/2014/main" id="{54F6D2B3-F753-4C48-A81D-88AFAA37B5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7574" y="2137028"/>
            <a:ext cx="5814396" cy="2808000"/>
          </a:xfrm>
          <a:prstGeom prst="rect">
            <a:avLst/>
          </a:prstGeom>
        </p:spPr>
      </p:pic>
      <p:sp>
        <p:nvSpPr>
          <p:cNvPr id="11" name="ZoneTexte 10">
            <a:extLst>
              <a:ext uri="{FF2B5EF4-FFF2-40B4-BE49-F238E27FC236}">
                <a16:creationId xmlns:a16="http://schemas.microsoft.com/office/drawing/2014/main" id="{0187829A-9EDE-421F-AE2D-75644B7F81DA}"/>
              </a:ext>
            </a:extLst>
          </p:cNvPr>
          <p:cNvSpPr txBox="1"/>
          <p:nvPr/>
        </p:nvSpPr>
        <p:spPr>
          <a:xfrm>
            <a:off x="203673" y="5477347"/>
            <a:ext cx="11888297" cy="646331"/>
          </a:xfrm>
          <a:prstGeom prst="rect">
            <a:avLst/>
          </a:prstGeom>
          <a:noFill/>
        </p:spPr>
        <p:txBody>
          <a:bodyPr wrap="square" rtlCol="0">
            <a:spAutoFit/>
          </a:bodyPr>
          <a:lstStyle/>
          <a:p>
            <a:r>
              <a:rPr lang="fr-FR" b="1" dirty="0">
                <a:solidFill>
                  <a:schemeClr val="accent2">
                    <a:lumMod val="75000"/>
                  </a:schemeClr>
                </a:solidFill>
              </a:rPr>
              <a:t>NB: dans l’exemple, l’avance transférée sur le frère a été ensuite rapprochée du TR correspondant au forfait du frère non pour le trimestre en utilisant GPIA (saisie du n° du TR et de la dernière OD saisie)</a:t>
            </a:r>
          </a:p>
        </p:txBody>
      </p:sp>
    </p:spTree>
    <p:extLst>
      <p:ext uri="{BB962C8B-B14F-4D97-AF65-F5344CB8AC3E}">
        <p14:creationId xmlns:p14="http://schemas.microsoft.com/office/powerpoint/2010/main" val="310198181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571</Words>
  <Application>Microsoft Office PowerPoint</Application>
  <PresentationFormat>Grand écran</PresentationFormat>
  <Paragraphs>36</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Changer le tiers sur une pièce comptable</vt:lpstr>
      <vt:lpstr>Changer le tiers sur une pièce comptable</vt:lpstr>
      <vt:lpstr>Changer le tiers sur une pièce comptable</vt:lpstr>
      <vt:lpstr>Changer le tiers sur une pièce comptable</vt:lpstr>
      <vt:lpstr>Changer le tiers sur une pièce comptable</vt:lpstr>
      <vt:lpstr>Changer le tiers sur une pièce comptable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Suppression des factures 2021 du pré-sas</dc:title>
  <dc:creator>int</dc:creator>
  <cp:lastModifiedBy>dsi</cp:lastModifiedBy>
  <cp:revision>22</cp:revision>
  <dcterms:created xsi:type="dcterms:W3CDTF">2022-01-13T16:55:45Z</dcterms:created>
  <dcterms:modified xsi:type="dcterms:W3CDTF">2022-06-09T15:27:46Z</dcterms:modified>
</cp:coreProperties>
</file>