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5"/>
  </p:notesMasterIdLst>
  <p:sldIdLst>
    <p:sldId id="256" r:id="rId2"/>
    <p:sldId id="259" r:id="rId3"/>
    <p:sldId id="310" r:id="rId4"/>
    <p:sldId id="372" r:id="rId5"/>
    <p:sldId id="371" r:id="rId6"/>
    <p:sldId id="388" r:id="rId7"/>
    <p:sldId id="260" r:id="rId8"/>
    <p:sldId id="373" r:id="rId9"/>
    <p:sldId id="374" r:id="rId10"/>
    <p:sldId id="376" r:id="rId11"/>
    <p:sldId id="375" r:id="rId12"/>
    <p:sldId id="377" r:id="rId13"/>
    <p:sldId id="379" r:id="rId14"/>
    <p:sldId id="378" r:id="rId15"/>
    <p:sldId id="382" r:id="rId16"/>
    <p:sldId id="380" r:id="rId17"/>
    <p:sldId id="331" r:id="rId18"/>
    <p:sldId id="381" r:id="rId19"/>
    <p:sldId id="387" r:id="rId20"/>
    <p:sldId id="309" r:id="rId21"/>
    <p:sldId id="389" r:id="rId22"/>
    <p:sldId id="383" r:id="rId23"/>
    <p:sldId id="384" r:id="rId24"/>
    <p:sldId id="385" r:id="rId25"/>
    <p:sldId id="324" r:id="rId26"/>
    <p:sldId id="320" r:id="rId27"/>
    <p:sldId id="319" r:id="rId28"/>
    <p:sldId id="325" r:id="rId29"/>
    <p:sldId id="340" r:id="rId30"/>
    <p:sldId id="341" r:id="rId31"/>
    <p:sldId id="326" r:id="rId32"/>
    <p:sldId id="342" r:id="rId33"/>
    <p:sldId id="343" r:id="rId34"/>
    <p:sldId id="321" r:id="rId35"/>
    <p:sldId id="322" r:id="rId36"/>
    <p:sldId id="386" r:id="rId37"/>
    <p:sldId id="323" r:id="rId38"/>
    <p:sldId id="390" r:id="rId39"/>
    <p:sldId id="391" r:id="rId40"/>
    <p:sldId id="392" r:id="rId41"/>
    <p:sldId id="258" r:id="rId42"/>
    <p:sldId id="346" r:id="rId43"/>
    <p:sldId id="347" r:id="rId44"/>
    <p:sldId id="348" r:id="rId45"/>
    <p:sldId id="349" r:id="rId46"/>
    <p:sldId id="350" r:id="rId47"/>
    <p:sldId id="351" r:id="rId48"/>
    <p:sldId id="352" r:id="rId49"/>
    <p:sldId id="353" r:id="rId50"/>
    <p:sldId id="354" r:id="rId51"/>
    <p:sldId id="393" r:id="rId52"/>
    <p:sldId id="257" r:id="rId53"/>
    <p:sldId id="263" r:id="rId54"/>
    <p:sldId id="360" r:id="rId55"/>
    <p:sldId id="356" r:id="rId56"/>
    <p:sldId id="357" r:id="rId57"/>
    <p:sldId id="358" r:id="rId58"/>
    <p:sldId id="359" r:id="rId59"/>
    <p:sldId id="338" r:id="rId60"/>
    <p:sldId id="307" r:id="rId61"/>
    <p:sldId id="332" r:id="rId62"/>
    <p:sldId id="334" r:id="rId63"/>
    <p:sldId id="335" r:id="rId64"/>
    <p:sldId id="362" r:id="rId65"/>
    <p:sldId id="363" r:id="rId66"/>
    <p:sldId id="337" r:id="rId67"/>
    <p:sldId id="333" r:id="rId68"/>
    <p:sldId id="336" r:id="rId69"/>
    <p:sldId id="344" r:id="rId70"/>
    <p:sldId id="364" r:id="rId71"/>
    <p:sldId id="365" r:id="rId72"/>
    <p:sldId id="366" r:id="rId73"/>
    <p:sldId id="367" r:id="rId74"/>
    <p:sldId id="368" r:id="rId75"/>
    <p:sldId id="369" r:id="rId76"/>
    <p:sldId id="370" r:id="rId77"/>
    <p:sldId id="345" r:id="rId78"/>
    <p:sldId id="312" r:id="rId79"/>
    <p:sldId id="361" r:id="rId80"/>
    <p:sldId id="293" r:id="rId81"/>
    <p:sldId id="294" r:id="rId82"/>
    <p:sldId id="295" r:id="rId83"/>
    <p:sldId id="296" r:id="rId84"/>
    <p:sldId id="297" r:id="rId85"/>
    <p:sldId id="298" r:id="rId86"/>
    <p:sldId id="272" r:id="rId87"/>
    <p:sldId id="299" r:id="rId88"/>
    <p:sldId id="300" r:id="rId89"/>
    <p:sldId id="301" r:id="rId90"/>
    <p:sldId id="302" r:id="rId91"/>
    <p:sldId id="303" r:id="rId92"/>
    <p:sldId id="304" r:id="rId93"/>
    <p:sldId id="305" r:id="rId94"/>
    <p:sldId id="306" r:id="rId95"/>
    <p:sldId id="394" r:id="rId96"/>
    <p:sldId id="395" r:id="rId97"/>
    <p:sldId id="396" r:id="rId98"/>
    <p:sldId id="313" r:id="rId99"/>
    <p:sldId id="314" r:id="rId100"/>
    <p:sldId id="317" r:id="rId101"/>
    <p:sldId id="316" r:id="rId102"/>
    <p:sldId id="315" r:id="rId103"/>
    <p:sldId id="318"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3" autoAdjust="0"/>
    <p:restoredTop sz="86486" autoAdjust="0"/>
  </p:normalViewPr>
  <p:slideViewPr>
    <p:cSldViewPr>
      <p:cViewPr varScale="1">
        <p:scale>
          <a:sx n="74" d="100"/>
          <a:sy n="74" d="100"/>
        </p:scale>
        <p:origin x="1147" y="67"/>
      </p:cViewPr>
      <p:guideLst>
        <p:guide orient="horz" pos="2160"/>
        <p:guide pos="2880"/>
      </p:guideLst>
    </p:cSldViewPr>
  </p:slideViewPr>
  <p:outlineViewPr>
    <p:cViewPr>
      <p:scale>
        <a:sx n="33" d="100"/>
        <a:sy n="33" d="100"/>
      </p:scale>
      <p:origin x="21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FAA2-A902-469D-A60E-17696584F5C5}" type="datetimeFigureOut">
              <a:rPr lang="fr-FR" smtClean="0"/>
              <a:pPr/>
              <a:t>04/03/2024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38F22-8619-4B2B-94B1-EB546E34FF6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b="1" kern="1200" dirty="0">
                <a:solidFill>
                  <a:schemeClr val="tx1"/>
                </a:solidFill>
                <a:latin typeface="+mn-lt"/>
                <a:ea typeface="+mn-ea"/>
                <a:cs typeface="+mn-cs"/>
              </a:rPr>
              <a:t>La dépréciation selon l’IC M9.6 est : </a:t>
            </a:r>
          </a:p>
          <a:p>
            <a:pPr rtl="0"/>
            <a:r>
              <a:rPr lang="fr-FR" sz="1200" kern="1200" baseline="0" dirty="0">
                <a:solidFill>
                  <a:schemeClr val="tx1"/>
                </a:solidFill>
                <a:latin typeface="+mn-lt"/>
                <a:ea typeface="+mn-ea"/>
                <a:cs typeface="+mn-cs"/>
              </a:rPr>
              <a:t>la perte de la valeur ponctuelle  d’un bien. Exemple : panne du scanner d’un copieur.</a:t>
            </a:r>
          </a:p>
          <a:p>
            <a:pPr rtl="0"/>
            <a:endParaRPr lang="fr-FR" sz="1200" kern="1200" baseline="0" dirty="0">
              <a:solidFill>
                <a:schemeClr val="tx1"/>
              </a:solidFill>
              <a:latin typeface="+mn-lt"/>
              <a:ea typeface="+mn-ea"/>
              <a:cs typeface="+mn-cs"/>
            </a:endParaRPr>
          </a:p>
          <a:p>
            <a:pPr rtl="0"/>
            <a:r>
              <a:rPr lang="fr-FR" sz="1200" kern="1200" baseline="0" dirty="0">
                <a:solidFill>
                  <a:schemeClr val="tx1"/>
                </a:solidFill>
                <a:latin typeface="+mn-lt"/>
                <a:ea typeface="+mn-ea"/>
                <a:cs typeface="+mn-cs"/>
              </a:rPr>
              <a:t>Impose de revoir le plan d’amortissement pour tenir compte de la nouvelle valeur du bien.</a:t>
            </a:r>
          </a:p>
          <a:p>
            <a:pPr rtl="0"/>
            <a:endParaRPr lang="fr-FR" sz="1200" kern="1200" baseline="0" dirty="0">
              <a:solidFill>
                <a:schemeClr val="tx1"/>
              </a:solidFill>
              <a:latin typeface="+mn-lt"/>
              <a:ea typeface="+mn-ea"/>
              <a:cs typeface="+mn-cs"/>
            </a:endParaRPr>
          </a:p>
          <a:p>
            <a:pPr rtl="0"/>
            <a:r>
              <a:rPr lang="fr-FR" sz="1200" kern="1200" baseline="0" dirty="0">
                <a:solidFill>
                  <a:schemeClr val="tx1"/>
                </a:solidFill>
                <a:latin typeface="+mn-lt"/>
                <a:ea typeface="+mn-ea"/>
                <a:cs typeface="+mn-cs"/>
              </a:rPr>
              <a:t>Réversible et se cumule avec l’amortissement.</a:t>
            </a:r>
          </a:p>
          <a:p>
            <a:pPr rtl="0"/>
            <a:endParaRPr lang="fr-FR" sz="1200" kern="1200" baseline="0" dirty="0">
              <a:solidFill>
                <a:schemeClr val="tx1"/>
              </a:solidFill>
              <a:latin typeface="+mn-lt"/>
              <a:ea typeface="+mn-ea"/>
              <a:cs typeface="+mn-cs"/>
            </a:endParaRPr>
          </a:p>
          <a:p>
            <a:pPr rtl="0"/>
            <a:r>
              <a:rPr lang="fr-FR" sz="1200" b="1" kern="1200" baseline="0" dirty="0">
                <a:solidFill>
                  <a:schemeClr val="tx1"/>
                </a:solidFill>
                <a:latin typeface="+mn-lt"/>
                <a:ea typeface="+mn-ea"/>
                <a:cs typeface="+mn-cs"/>
              </a:rPr>
              <a:t>La dépréciation selon l’IC M9.6 n’est  plus la diminution progressive de la valeur d’un bien constatée par des écritures comptables. Elle est remplacée par l’amortissement constaté par des écritures budgétaires et comptables.</a:t>
            </a:r>
          </a:p>
          <a:p>
            <a:pPr rtl="0"/>
            <a:endParaRPr lang="fr-FR" sz="1200"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ABC020-5E97-4A24-B62C-65B287FB23C7}" type="slidenum">
              <a:rPr lang="fr-FR" smtClean="0"/>
              <a:pPr/>
              <a:t>43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Inscription de l'inventaire à la reprise </a:t>
            </a:r>
            <a:r>
              <a:rPr lang="fr-FR" dirty="0" err="1"/>
              <a:t>Op@le</a:t>
            </a:r>
            <a:endParaRPr lang="fr-FR" dirty="0"/>
          </a:p>
          <a:p>
            <a:r>
              <a:rPr lang="fr-FR" dirty="0"/>
              <a:t>Mise en conformité GFC des comptes de l'inventaire et mise en correspondance avec les comptes </a:t>
            </a:r>
            <a:r>
              <a:rPr lang="fr-FR" dirty="0" err="1"/>
              <a:t>Op@le</a:t>
            </a:r>
            <a:endParaRPr lang="fr-FR" dirty="0"/>
          </a:p>
          <a:p>
            <a:r>
              <a:rPr lang="fr-FR" dirty="0"/>
              <a:t>Test de qualité des données saisies sur les fiches d'inventaires</a:t>
            </a:r>
          </a:p>
          <a:p>
            <a:r>
              <a:rPr lang="fr-FR" dirty="0"/>
              <a:t>Test de concordance comptable avec les balances GFC</a:t>
            </a:r>
          </a:p>
          <a:p>
            <a:r>
              <a:rPr lang="fr-FR" dirty="0"/>
              <a:t>Opérations de régularisation comptables dans l'inventaire</a:t>
            </a:r>
          </a:p>
          <a:p>
            <a:r>
              <a:rPr lang="fr-FR" dirty="0"/>
              <a:t>Génération du fichier SAS de reprise </a:t>
            </a:r>
            <a:r>
              <a:rPr lang="fr-FR" dirty="0" err="1"/>
              <a:t>Op@le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40838F22-8619-4B2B-94B1-EB546E34FF62}" type="slidenum">
              <a:rPr lang="fr-FR" smtClean="0"/>
              <a:pPr/>
              <a:t>61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Il ne faut pas tarder car procédure longue notamment la phase administrative</a:t>
            </a:r>
          </a:p>
        </p:txBody>
      </p:sp>
      <p:sp>
        <p:nvSpPr>
          <p:cNvPr id="4" name="Espace réservé du numéro de diapositive 3"/>
          <p:cNvSpPr>
            <a:spLocks noGrp="1"/>
          </p:cNvSpPr>
          <p:nvPr>
            <p:ph type="sldNum" sz="quarter" idx="10"/>
          </p:nvPr>
        </p:nvSpPr>
        <p:spPr/>
        <p:txBody>
          <a:bodyPr/>
          <a:lstStyle/>
          <a:p>
            <a:fld id="{40838F22-8619-4B2B-94B1-EB546E34FF62}" type="slidenum">
              <a:rPr lang="fr-FR" smtClean="0"/>
              <a:pPr/>
              <a:t>80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en-tête 1"/>
          <p:cNvSpPr txBox="1">
            <a:spLocks noGrp="1"/>
          </p:cNvSpPr>
          <p:nvPr/>
        </p:nvSpPr>
        <p:spPr bwMode="auto">
          <a:xfrm>
            <a:off x="0" y="0"/>
            <a:ext cx="2972547" cy="457712"/>
          </a:xfrm>
          <a:prstGeom prst="rect">
            <a:avLst/>
          </a:prstGeom>
          <a:noFill/>
          <a:ln w="9525">
            <a:noFill/>
            <a:miter lim="800000"/>
            <a:headEnd/>
            <a:tailEnd/>
          </a:ln>
        </p:spPr>
        <p:txBody>
          <a:bodyPr lIns="92000" tIns="46002" rIns="92000" bIns="46002"/>
          <a:lstStyle/>
          <a:p>
            <a:r>
              <a:rPr lang="fr-FR" sz="1200"/>
              <a:t>3 - Le plan comptable et les futurs évolutions </a:t>
            </a:r>
          </a:p>
        </p:txBody>
      </p:sp>
      <p:sp>
        <p:nvSpPr>
          <p:cNvPr id="97283" name="Espace réservé de l'image des diapositives 1"/>
          <p:cNvSpPr>
            <a:spLocks noGrp="1" noRot="1" noChangeAspect="1" noTextEdit="1"/>
          </p:cNvSpPr>
          <p:nvPr>
            <p:ph type="sldImg"/>
          </p:nvPr>
        </p:nvSpPr>
        <p:spPr>
          <a:xfrm>
            <a:off x="1144588" y="685800"/>
            <a:ext cx="4570412" cy="3427413"/>
          </a:xfrm>
          <a:ln/>
        </p:spPr>
      </p:sp>
      <p:sp>
        <p:nvSpPr>
          <p:cNvPr id="97284" name="Espace réservé des commentaires 2"/>
          <p:cNvSpPr>
            <a:spLocks noGrp="1"/>
          </p:cNvSpPr>
          <p:nvPr>
            <p:ph type="body" idx="1"/>
          </p:nvPr>
        </p:nvSpPr>
        <p:spPr>
          <a:noFill/>
          <a:ln/>
        </p:spPr>
        <p:txBody>
          <a:bodyPr lIns="92000" tIns="46002" rIns="92000" bIns="46002"/>
          <a:lstStyle/>
          <a:p>
            <a:pPr defTabSz="914400" eaLnBrk="1" hangingPunct="1">
              <a:spcBef>
                <a:spcPct val="0"/>
              </a:spcBef>
            </a:pPr>
            <a:endParaRPr lang="fr-FR"/>
          </a:p>
        </p:txBody>
      </p:sp>
      <p:sp>
        <p:nvSpPr>
          <p:cNvPr id="23555" name="Espace réservé du pied de page 3"/>
          <p:cNvSpPr txBox="1">
            <a:spLocks noGrp="1"/>
          </p:cNvSpPr>
          <p:nvPr/>
        </p:nvSpPr>
        <p:spPr bwMode="auto">
          <a:xfrm>
            <a:off x="0" y="8684826"/>
            <a:ext cx="2972547" cy="457711"/>
          </a:xfrm>
          <a:prstGeom prst="rect">
            <a:avLst/>
          </a:prstGeom>
          <a:noFill/>
        </p:spPr>
        <p:txBody>
          <a:bodyPr lIns="92000" tIns="46002" rIns="92000" bIns="46002" anchor="b"/>
          <a:lstStyle/>
          <a:p>
            <a:pPr>
              <a:defRPr/>
            </a:pPr>
            <a:r>
              <a:rPr lang="fr-FR" sz="1200">
                <a:latin typeface="+mn-lt"/>
                <a:ea typeface="+mn-ea"/>
                <a:cs typeface="+mn-cs"/>
              </a:rPr>
              <a:t>RCBC EPLE - plan de formation</a:t>
            </a:r>
          </a:p>
        </p:txBody>
      </p:sp>
      <p:sp>
        <p:nvSpPr>
          <p:cNvPr id="97286" name="Espace réservé du numéro de diapositive 4"/>
          <p:cNvSpPr txBox="1">
            <a:spLocks noGrp="1"/>
          </p:cNvSpPr>
          <p:nvPr/>
        </p:nvSpPr>
        <p:spPr bwMode="auto">
          <a:xfrm>
            <a:off x="3883852" y="8684826"/>
            <a:ext cx="2972547" cy="457711"/>
          </a:xfrm>
          <a:prstGeom prst="rect">
            <a:avLst/>
          </a:prstGeom>
          <a:noFill/>
          <a:ln w="9525">
            <a:noFill/>
            <a:miter lim="800000"/>
            <a:headEnd/>
            <a:tailEnd/>
          </a:ln>
        </p:spPr>
        <p:txBody>
          <a:bodyPr lIns="92000" tIns="46002" rIns="92000" bIns="46002" anchor="b"/>
          <a:lstStyle/>
          <a:p>
            <a:pPr algn="r"/>
            <a:fld id="{A0313BA1-E3EB-4EE8-B48C-38C75E040369}" type="slidenum">
              <a:rPr lang="fr-FR" sz="1200"/>
              <a:pPr algn="r"/>
              <a:t>86</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30" name="Date Placeholder 29"/>
          <p:cNvSpPr>
            <a:spLocks noGrp="1"/>
          </p:cNvSpPr>
          <p:nvPr>
            <p:ph type="dt" sz="half" idx="10"/>
          </p:nvPr>
        </p:nvSpPr>
        <p:spPr/>
        <p:txBody>
          <a:bodyPr/>
          <a:lstStyle/>
          <a:p>
            <a:fld id="{216C5678-EE20-4FA5-88E2-6E0BD67A2E26}" type="datetime1">
              <a:rPr lang="en-US" smtClean="0"/>
              <a:pPr/>
              <a:t>3/4/2024</a:t>
            </a:fld>
            <a:endParaRPr lang="en-US" dirty="0"/>
          </a:p>
        </p:txBody>
      </p:sp>
      <p:sp>
        <p:nvSpPr>
          <p:cNvPr id="19" name="Footer Placeholder 18"/>
          <p:cNvSpPr>
            <a:spLocks noGrp="1"/>
          </p:cNvSpPr>
          <p:nvPr>
            <p:ph type="ftr" sz="quarter" idx="11"/>
          </p:nvPr>
        </p:nvSpPr>
        <p:spPr/>
        <p:txBody>
          <a:bodyPr/>
          <a:lstStyle/>
          <a:p>
            <a:r>
              <a:rPr lang="en-US"/>
              <a:t>Footer Text</a:t>
            </a:r>
            <a:endParaRPr lang="en-US" dirty="0"/>
          </a:p>
        </p:txBody>
      </p:sp>
      <p:sp>
        <p:nvSpPr>
          <p:cNvPr id="27" name="Slide Number Placeholder 26"/>
          <p:cNvSpPr>
            <a:spLocks noGrp="1"/>
          </p:cNvSpPr>
          <p:nvPr>
            <p:ph type="sldNum" sz="quarter" idx="12"/>
          </p:nvPr>
        </p:nvSpPr>
        <p:spPr/>
        <p:txBody>
          <a:bodyPr/>
          <a:lstStyle/>
          <a:p>
            <a:fld id="{BA9B540C-44DA-4F69-89C9-7C84606640D3}"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EA051B39-B140-43FE-96DB-472A2B59CE7C}" type="datetime1">
              <a:rPr lang="en-US" smtClean="0"/>
              <a:pPr/>
              <a:t>3/4/2024</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DA600BB2-27C5-458B-ABCE-839C88CF47CE}" type="datetime1">
              <a:rPr lang="en-US" smtClean="0"/>
              <a:pPr/>
              <a:t>3/4/2024</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B11D738E-8962-435F-8C43-147B8DD7E819}" type="datetime1">
              <a:rPr lang="en-US" smtClean="0"/>
              <a:pPr/>
              <a:t>3/4/2024</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Date Placeholder 3"/>
          <p:cNvSpPr>
            <a:spLocks noGrp="1"/>
          </p:cNvSpPr>
          <p:nvPr>
            <p:ph type="dt" sz="half" idx="10"/>
          </p:nvPr>
        </p:nvSpPr>
        <p:spPr/>
        <p:txBody>
          <a:bodyPr/>
          <a:lstStyle/>
          <a:p>
            <a:fld id="{09CAEA93-55E7-4DA9-90C2-089A26EEFEC4}" type="datetime1">
              <a:rPr lang="en-US" smtClean="0"/>
              <a:pPr/>
              <a:t>3/4/2024</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E34CF3C7-6809-4F39-BD67-A75817BDDE0A}" type="datetime1">
              <a:rPr lang="en-US" smtClean="0"/>
              <a:pPr/>
              <a:t>3/4/2024</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Date Placeholder 6"/>
          <p:cNvSpPr>
            <a:spLocks noGrp="1"/>
          </p:cNvSpPr>
          <p:nvPr>
            <p:ph type="dt" sz="half" idx="10"/>
          </p:nvPr>
        </p:nvSpPr>
        <p:spPr/>
        <p:txBody>
          <a:bodyPr/>
          <a:lstStyle/>
          <a:p>
            <a:fld id="{F7EAEB24-CE78-465C-A726-91D0868FA48F}" type="datetime1">
              <a:rPr lang="en-US" smtClean="0"/>
              <a:pPr/>
              <a:t>3/4/2024</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Date Placeholder 2"/>
          <p:cNvSpPr>
            <a:spLocks noGrp="1"/>
          </p:cNvSpPr>
          <p:nvPr>
            <p:ph type="dt" sz="half" idx="10"/>
          </p:nvPr>
        </p:nvSpPr>
        <p:spPr/>
        <p:txBody>
          <a:bodyPr/>
          <a:lstStyle/>
          <a:p>
            <a:fld id="{40BAADF0-1749-4E8B-9691-B44A5F8C0895}" type="datetime1">
              <a:rPr lang="en-US" smtClean="0"/>
              <a:pPr/>
              <a:t>3/4/2024</a:t>
            </a:fld>
            <a:endParaRPr lang="en-US"/>
          </a:p>
        </p:txBody>
      </p:sp>
      <p:sp>
        <p:nvSpPr>
          <p:cNvPr id="4" name="Footer Placeholder 3"/>
          <p:cNvSpPr>
            <a:spLocks noGrp="1"/>
          </p:cNvSpPr>
          <p:nvPr>
            <p:ph type="ftr" sz="quarter" idx="11"/>
          </p:nvPr>
        </p:nvSpPr>
        <p:spPr/>
        <p:txBody>
          <a:bodyPr/>
          <a:lstStyle/>
          <a:p>
            <a:r>
              <a:rPr lang="en-US"/>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3/4/2024</a:t>
            </a:fld>
            <a:endParaRPr lang="en-US"/>
          </a:p>
        </p:txBody>
      </p:sp>
      <p:sp>
        <p:nvSpPr>
          <p:cNvPr id="3" name="Footer Placeholder 2"/>
          <p:cNvSpPr>
            <a:spLocks noGrp="1"/>
          </p:cNvSpPr>
          <p:nvPr>
            <p:ph type="ftr" sz="quarter" idx="11"/>
          </p:nvPr>
        </p:nvSpPr>
        <p:spPr/>
        <p:txBody>
          <a:bodyPr/>
          <a:lstStyle/>
          <a:p>
            <a:r>
              <a:rPr lang="en-US"/>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118BBB94-68E6-4675-A946-F1C5994EDBD7}" type="datetime1">
              <a:rPr lang="en-US" smtClean="0"/>
              <a:pPr/>
              <a:t>3/4/2024</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Date Placeholder 4"/>
          <p:cNvSpPr>
            <a:spLocks noGrp="1"/>
          </p:cNvSpPr>
          <p:nvPr>
            <p:ph type="dt" sz="half" idx="10"/>
          </p:nvPr>
        </p:nvSpPr>
        <p:spPr/>
        <p:txBody>
          <a:bodyPr/>
          <a:lstStyle/>
          <a:p>
            <a:fld id="{DC3B8377-21E3-4835-B75D-4E2847E2750F}" type="datetime1">
              <a:rPr lang="en-US" smtClean="0"/>
              <a:pPr/>
              <a:t>3/4/2024</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a:xfrm>
            <a:off x="8077200" y="6356350"/>
            <a:ext cx="609600" cy="365125"/>
          </a:xfrm>
        </p:spPr>
        <p:txBody>
          <a:bodyPr/>
          <a:lstStyle/>
          <a:p>
            <a:fld id="{BA9B540C-44DA-4F69-89C9-7C84606640D3}" type="slidenum">
              <a:rPr lang="en-US" smtClean="0"/>
              <a:pPr/>
              <a:t>‹N°›</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C4986D-6BE9-4264-908F-02DB36FD8D6C}" type="datetime1">
              <a:rPr lang="en-US" smtClean="0"/>
              <a:pPr/>
              <a:t>3/4/2024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Footer Text</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9B540C-44DA-4F69-89C9-7C84606640D3}" type="slidenum">
              <a:rPr lang="en-US" smtClean="0"/>
              <a:pPr/>
              <a:t>‹N°›</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09601"/>
            <a:ext cx="7918648" cy="3107431"/>
          </a:xfrm>
        </p:spPr>
        <p:txBody>
          <a:bodyPr>
            <a:normAutofit/>
          </a:bodyPr>
          <a:lstStyle/>
          <a:p>
            <a:r>
              <a:rPr lang="fr-FR" sz="6000" b="1" dirty="0">
                <a:effectLst/>
              </a:rPr>
              <a:t>Inventaire, comptabilité patrimoniale et </a:t>
            </a:r>
            <a:r>
              <a:rPr lang="fr-FR" sz="6000" b="1" dirty="0" err="1">
                <a:effectLst/>
              </a:rPr>
              <a:t>Op@le</a:t>
            </a:r>
            <a:endParaRPr lang="fr-FR" sz="6000" dirty="0">
              <a:effectLst/>
            </a:endParaRPr>
          </a:p>
        </p:txBody>
      </p:sp>
      <p:sp>
        <p:nvSpPr>
          <p:cNvPr id="3" name="Sous-titre 2"/>
          <p:cNvSpPr>
            <a:spLocks noGrp="1"/>
          </p:cNvSpPr>
          <p:nvPr>
            <p:ph type="subTitle" idx="1"/>
          </p:nvPr>
        </p:nvSpPr>
        <p:spPr>
          <a:xfrm>
            <a:off x="1371600" y="4509120"/>
            <a:ext cx="6400800" cy="1663080"/>
          </a:xfrm>
        </p:spPr>
        <p:txBody>
          <a:bodyPr/>
          <a:lstStyle/>
          <a:p>
            <a:r>
              <a:rPr lang="fr-FR" sz="3200" b="1" dirty="0">
                <a:latin typeface="Helvetica Neue"/>
                <a:ea typeface="Helvetica Neue"/>
                <a:cs typeface="Helvetica Neue"/>
                <a:sym typeface="Helvetica Neue"/>
              </a:rPr>
              <a:t>5 mars 2024</a:t>
            </a:r>
            <a:br>
              <a:rPr lang="fr-FR" b="1" dirty="0">
                <a:latin typeface="Helvetica Neue"/>
                <a:ea typeface="Helvetica Neue"/>
                <a:cs typeface="Helvetica Neue"/>
                <a:sym typeface="Helvetica Neue"/>
              </a:rPr>
            </a:br>
            <a:br>
              <a:rPr lang="fr-FR" sz="2800" b="1" dirty="0">
                <a:latin typeface="Helvetica Neue"/>
                <a:ea typeface="Helvetica Neue"/>
                <a:cs typeface="Helvetica Neue"/>
                <a:sym typeface="Helvetica Neue"/>
              </a:rPr>
            </a:br>
            <a:r>
              <a:rPr lang="fr-FR" sz="2800" b="1" dirty="0">
                <a:latin typeface="Helvetica Neue"/>
                <a:ea typeface="Helvetica Neue"/>
                <a:cs typeface="Helvetica Neue"/>
                <a:sym typeface="Helvetica Neue"/>
              </a:rPr>
              <a:t>B. Blanc et H. Ettahfi</a:t>
            </a:r>
            <a:endParaRPr lang="fr-FR" sz="2800" dirty="0"/>
          </a:p>
        </p:txBody>
      </p:sp>
      <p:sp>
        <p:nvSpPr>
          <p:cNvPr id="4" name="Espace réservé de la date 3"/>
          <p:cNvSpPr>
            <a:spLocks noGrp="1"/>
          </p:cNvSpPr>
          <p:nvPr>
            <p:ph type="dt" sz="half" idx="10"/>
          </p:nvPr>
        </p:nvSpPr>
        <p:spPr/>
        <p:txBody>
          <a:bodyPr/>
          <a:lstStyle/>
          <a:p>
            <a:fld id="{216C5678-EE20-4FA5-88E2-6E0BD67A2E26}" type="datetime1">
              <a:rPr lang="en-US" smtClean="0"/>
              <a:pPr/>
              <a:t>3/4/2024</a:t>
            </a:fld>
            <a:endParaRPr lang="en-US" dirty="0"/>
          </a:p>
        </p:txBody>
      </p:sp>
      <p:sp>
        <p:nvSpPr>
          <p:cNvPr id="5" name="Espace réservé du numéro de diapositive 4"/>
          <p:cNvSpPr>
            <a:spLocks noGrp="1"/>
          </p:cNvSpPr>
          <p:nvPr>
            <p:ph type="sldNum" sz="quarter" idx="12"/>
          </p:nvPr>
        </p:nvSpPr>
        <p:spPr/>
        <p:txBody>
          <a:bodyPr/>
          <a:lstStyle/>
          <a:p>
            <a:fld id="{BA9B540C-44DA-4F69-89C9-7C84606640D3}" type="slidenum">
              <a:rPr lang="en-US" smtClean="0"/>
              <a:pPr/>
              <a:t>1</a:t>
            </a:fld>
            <a:endParaRPr lang="en-US" dirty="0"/>
          </a:p>
        </p:txBody>
      </p:sp>
    </p:spTree>
    <p:extLst>
      <p:ext uri="{BB962C8B-B14F-4D97-AF65-F5344CB8AC3E}">
        <p14:creationId xmlns:p14="http://schemas.microsoft.com/office/powerpoint/2010/main" val="209526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immobilisation corporelle </a:t>
            </a:r>
          </a:p>
        </p:txBody>
      </p:sp>
      <p:sp>
        <p:nvSpPr>
          <p:cNvPr id="3" name="Espace réservé du contenu 2"/>
          <p:cNvSpPr>
            <a:spLocks noGrp="1"/>
          </p:cNvSpPr>
          <p:nvPr>
            <p:ph idx="1"/>
          </p:nvPr>
        </p:nvSpPr>
        <p:spPr/>
        <p:txBody>
          <a:bodyPr/>
          <a:lstStyle/>
          <a:p>
            <a:pPr algn="just"/>
            <a:r>
              <a:rPr lang="fr-FR" dirty="0"/>
              <a:t>Une immobilisation corporelle est un actif physique (bâtiment, véhicule, machine-outil…). </a:t>
            </a:r>
          </a:p>
          <a:p>
            <a:pPr algn="just"/>
            <a:r>
              <a:rPr lang="fr-FR" dirty="0"/>
              <a:t>les immobilisations corporelles sont comptabilisées en charge aux comptes de racine 21. </a:t>
            </a:r>
          </a:p>
          <a:p>
            <a:pPr algn="just"/>
            <a:r>
              <a:rPr lang="fr-FR" dirty="0"/>
              <a:t>On note l’introduction dans la « M9-6 </a:t>
            </a:r>
            <a:r>
              <a:rPr lang="fr-FR" dirty="0" err="1"/>
              <a:t>Op@le</a:t>
            </a:r>
            <a:r>
              <a:rPr lang="fr-FR" dirty="0"/>
              <a:t> » d’un nouveau compte : le 2186 - Emballages récupérables ; et par ailleurs, le compte 216 - collections ne fera plus l’objet d’amortissement car leur durée de vie n’est pas déterminable.</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10</a:t>
            </a:fld>
            <a:endParaRPr lang="en-US"/>
          </a:p>
        </p:txBody>
      </p:sp>
    </p:spTree>
    <p:extLst>
      <p:ext uri="{BB962C8B-B14F-4D97-AF65-F5344CB8AC3E}">
        <p14:creationId xmlns:p14="http://schemas.microsoft.com/office/powerpoint/2010/main" val="34828099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92688"/>
          </a:xfrm>
        </p:spPr>
        <p:txBody>
          <a:bodyPr>
            <a:normAutofit fontScale="85000" lnSpcReduction="20000"/>
          </a:bodyPr>
          <a:lstStyle/>
          <a:p>
            <a:pPr marL="0" indent="0" algn="ctr">
              <a:buNone/>
            </a:pPr>
            <a:r>
              <a:rPr lang="fr-FR" sz="4100" b="1" dirty="0">
                <a:solidFill>
                  <a:srgbClr val="0070C0"/>
                </a:solidFill>
              </a:rPr>
              <a:t>2éme étape : étude de la concordance.</a:t>
            </a:r>
          </a:p>
          <a:p>
            <a:pPr marL="0" indent="0" algn="ctr">
              <a:buNone/>
            </a:pPr>
            <a:endParaRPr lang="fr-FR" sz="1800" b="1" dirty="0">
              <a:solidFill>
                <a:srgbClr val="0070C0"/>
              </a:solidFill>
            </a:endParaRPr>
          </a:p>
          <a:p>
            <a:pPr marL="0" indent="0" algn="just">
              <a:buNone/>
            </a:pPr>
            <a:r>
              <a:rPr lang="fr-FR" dirty="0"/>
              <a:t>- Il faut </a:t>
            </a:r>
            <a:r>
              <a:rPr lang="fr-FR" b="1" dirty="0"/>
              <a:t>avoir EGIMMO ou WINCZ </a:t>
            </a:r>
            <a:r>
              <a:rPr lang="fr-FR" dirty="0"/>
              <a:t>en fournisseurs de logiciels.</a:t>
            </a:r>
          </a:p>
          <a:p>
            <a:pPr marL="0" indent="0" algn="just">
              <a:buNone/>
            </a:pPr>
            <a:r>
              <a:rPr lang="fr-FR" dirty="0"/>
              <a:t>- Il faut avoir la </a:t>
            </a:r>
            <a:r>
              <a:rPr lang="fr-FR" b="1" dirty="0"/>
              <a:t>dernière version </a:t>
            </a:r>
            <a:r>
              <a:rPr lang="fr-FR" dirty="0"/>
              <a:t>du logiciel.</a:t>
            </a:r>
          </a:p>
          <a:p>
            <a:pPr marL="0" indent="0" algn="just">
              <a:buNone/>
            </a:pPr>
            <a:r>
              <a:rPr lang="fr-FR" dirty="0"/>
              <a:t>- Il faut avoir un </a:t>
            </a:r>
            <a:r>
              <a:rPr lang="fr-FR" b="1" dirty="0"/>
              <a:t>contrat en cours</a:t>
            </a:r>
            <a:r>
              <a:rPr lang="fr-FR" dirty="0"/>
              <a:t>.</a:t>
            </a:r>
          </a:p>
          <a:p>
            <a:pPr marL="0" indent="0" algn="just">
              <a:buNone/>
            </a:pPr>
            <a:r>
              <a:rPr lang="fr-FR" dirty="0"/>
              <a:t>- Dans ce cas le ministère a passé un accord avec ces deux fournisseurs.</a:t>
            </a:r>
          </a:p>
          <a:p>
            <a:pPr marL="0" indent="0" algn="just">
              <a:buNone/>
            </a:pPr>
            <a:r>
              <a:rPr lang="fr-FR" dirty="0"/>
              <a:t>- Le fournisseur </a:t>
            </a:r>
            <a:r>
              <a:rPr lang="fr-FR" b="1" dirty="0"/>
              <a:t>vérifiera la cohérence </a:t>
            </a:r>
            <a:r>
              <a:rPr lang="fr-FR" dirty="0"/>
              <a:t>du contenu du logiciel utilisé (EGIMMO ou WINCZ).</a:t>
            </a:r>
          </a:p>
          <a:p>
            <a:pPr marL="0" indent="0" algn="just">
              <a:buNone/>
            </a:pPr>
            <a:r>
              <a:rPr lang="fr-FR" dirty="0"/>
              <a:t>- Il y aura le </a:t>
            </a:r>
            <a:r>
              <a:rPr lang="fr-FR" b="1" dirty="0"/>
              <a:t>cas échéant des mesures correctives </a:t>
            </a:r>
            <a:r>
              <a:rPr lang="fr-FR" dirty="0"/>
              <a:t>à apporter dans ce contenu.</a:t>
            </a:r>
          </a:p>
          <a:p>
            <a:pPr marL="0" indent="0" algn="just">
              <a:buNone/>
            </a:pPr>
            <a:r>
              <a:rPr lang="fr-FR" dirty="0"/>
              <a:t>- Le fournisseur demandera </a:t>
            </a:r>
            <a:r>
              <a:rPr lang="fr-FR" b="1" dirty="0"/>
              <a:t>ensuite votre balance GFC.</a:t>
            </a:r>
          </a:p>
          <a:p>
            <a:pPr marL="0" indent="0" algn="just">
              <a:buNone/>
            </a:pPr>
            <a:r>
              <a:rPr lang="fr-FR" dirty="0"/>
              <a:t>- Il fera un état des </a:t>
            </a:r>
            <a:r>
              <a:rPr lang="fr-FR" b="1" dirty="0"/>
              <a:t>discordances entre le logiciel et GFC.</a:t>
            </a:r>
          </a:p>
          <a:p>
            <a:pPr marL="0" indent="0" algn="just">
              <a:buNone/>
            </a:pPr>
            <a:r>
              <a:rPr lang="fr-FR" dirty="0"/>
              <a:t>- Il y aura des </a:t>
            </a:r>
            <a:r>
              <a:rPr lang="fr-FR" b="1" dirty="0"/>
              <a:t>propositions de corrections</a:t>
            </a:r>
            <a:r>
              <a:rPr lang="fr-FR" dirty="0"/>
              <a:t>.</a:t>
            </a:r>
          </a:p>
          <a:p>
            <a:pPr marL="0" indent="0" algn="just">
              <a:buNone/>
            </a:pPr>
            <a:r>
              <a:rPr lang="fr-FR" dirty="0"/>
              <a:t>- Il y aura une information sur les </a:t>
            </a:r>
            <a:r>
              <a:rPr lang="fr-FR" b="1" dirty="0"/>
              <a:t>impacts en BE </a:t>
            </a:r>
            <a:r>
              <a:rPr lang="fr-FR" dirty="0"/>
              <a:t>(c’est le cas par exemple pour les comptes </a:t>
            </a:r>
            <a:r>
              <a:rPr lang="fr-FR" b="1" dirty="0"/>
              <a:t>216, qui étaient amortissables précédemment et ne le sont plus, ce qui entraîne entre autre la disparition du compte 2816 </a:t>
            </a:r>
            <a:r>
              <a:rPr lang="fr-FR" dirty="0"/>
              <a:t>et des impacts sur les comptes de réserve ou les comptes de reprise à nouveau).</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100</a:t>
            </a:fld>
            <a:endParaRPr lang="en-US"/>
          </a:p>
        </p:txBody>
      </p:sp>
    </p:spTree>
    <p:extLst>
      <p:ext uri="{BB962C8B-B14F-4D97-AF65-F5344CB8AC3E}">
        <p14:creationId xmlns:p14="http://schemas.microsoft.com/office/powerpoint/2010/main" val="34566664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775920"/>
          </a:xfrm>
        </p:spPr>
        <p:txBody>
          <a:bodyPr>
            <a:normAutofit fontScale="70000" lnSpcReduction="20000"/>
          </a:bodyPr>
          <a:lstStyle/>
          <a:p>
            <a:pPr algn="ctr"/>
            <a:r>
              <a:rPr lang="fr-FR" sz="3500" b="1" dirty="0">
                <a:solidFill>
                  <a:srgbClr val="0070C0"/>
                </a:solidFill>
              </a:rPr>
              <a:t>3éme étape : la récupération dans </a:t>
            </a:r>
            <a:r>
              <a:rPr lang="fr-FR" sz="3500" b="1" dirty="0" err="1">
                <a:solidFill>
                  <a:srgbClr val="0070C0"/>
                </a:solidFill>
              </a:rPr>
              <a:t>Op@le</a:t>
            </a:r>
            <a:r>
              <a:rPr lang="fr-FR" sz="3500" b="1" dirty="0">
                <a:solidFill>
                  <a:srgbClr val="0070C0"/>
                </a:solidFill>
              </a:rPr>
              <a:t>.</a:t>
            </a:r>
          </a:p>
          <a:p>
            <a:pPr marL="0" indent="0" algn="ctr">
              <a:buNone/>
            </a:pPr>
            <a:r>
              <a:rPr lang="fr-FR" dirty="0"/>
              <a:t>S’il y a concordance on peut passer à l’étape suivante :</a:t>
            </a:r>
          </a:p>
          <a:p>
            <a:pPr marL="0" indent="0" algn="just">
              <a:buNone/>
            </a:pPr>
            <a:endParaRPr lang="fr-FR" dirty="0"/>
          </a:p>
          <a:p>
            <a:pPr algn="just">
              <a:buFontTx/>
              <a:buChar char="-"/>
            </a:pPr>
            <a:r>
              <a:rPr lang="fr-FR" b="1" dirty="0"/>
              <a:t>1 - Intégration des biens :</a:t>
            </a:r>
          </a:p>
          <a:p>
            <a:pPr algn="just">
              <a:buFontTx/>
              <a:buChar char="-"/>
            </a:pPr>
            <a:r>
              <a:rPr lang="fr-FR" b="1" dirty="0"/>
              <a:t> Un fichier « sas n°1 </a:t>
            </a:r>
            <a:r>
              <a:rPr lang="fr-FR" b="1" dirty="0" err="1"/>
              <a:t>immo</a:t>
            </a:r>
            <a:r>
              <a:rPr lang="fr-FR" b="1" dirty="0"/>
              <a:t> » </a:t>
            </a:r>
            <a:r>
              <a:rPr lang="fr-FR" dirty="0"/>
              <a:t>contenant les données de chaque fiche immobilisation va être </a:t>
            </a:r>
            <a:r>
              <a:rPr lang="fr-FR" b="1" dirty="0"/>
              <a:t>préparé par l’éditeur du logiciel et automatiquement intégré dans la base OP@LE.</a:t>
            </a:r>
          </a:p>
          <a:p>
            <a:pPr algn="just">
              <a:buFontTx/>
              <a:buChar char="-"/>
            </a:pPr>
            <a:endParaRPr lang="fr-FR" dirty="0"/>
          </a:p>
          <a:p>
            <a:pPr algn="just">
              <a:buFontTx/>
              <a:buChar char="-"/>
            </a:pPr>
            <a:r>
              <a:rPr lang="fr-FR" b="1" dirty="0"/>
              <a:t>2 Intégration classe 1 et 2 :</a:t>
            </a:r>
          </a:p>
          <a:p>
            <a:pPr algn="just">
              <a:buFontTx/>
              <a:buChar char="-"/>
            </a:pPr>
            <a:r>
              <a:rPr lang="fr-FR" b="1" dirty="0"/>
              <a:t> Un deuxième fichier, réalisé sur la base des données du 1er fichier, va permettre une reprise automatique des BE des comptes de classe 1 et 2 liés aux immobilisations et à leurs financements externes.</a:t>
            </a:r>
            <a:r>
              <a:rPr lang="fr-FR" dirty="0"/>
              <a:t> Les données de comptabilité patrimoniale contenues dans les logiciels précédents sont est donc reprises dans leur quasi intégralité automatiquement via ces fichiers.</a:t>
            </a:r>
          </a:p>
          <a:p>
            <a:pPr algn="just">
              <a:buFontTx/>
              <a:buChar char="-"/>
            </a:pPr>
            <a:endParaRPr lang="fr-FR" dirty="0"/>
          </a:p>
          <a:p>
            <a:pPr algn="just">
              <a:buFontTx/>
              <a:buChar char="-"/>
            </a:pPr>
            <a:r>
              <a:rPr lang="fr-FR" b="1" dirty="0"/>
              <a:t>3-Rapprochement : </a:t>
            </a:r>
          </a:p>
          <a:p>
            <a:pPr algn="just">
              <a:buFontTx/>
              <a:buChar char="-"/>
            </a:pPr>
            <a:r>
              <a:rPr lang="fr-FR" b="1" dirty="0"/>
              <a:t>Les utilisateurs doivent, une fois ces opérations réalisées, reprendre chaque fiche de financement externe dans OP@LE </a:t>
            </a:r>
            <a:r>
              <a:rPr lang="fr-FR" dirty="0"/>
              <a:t>(financements autre que sur fonds propres) </a:t>
            </a:r>
            <a:r>
              <a:rPr lang="fr-FR" b="1" dirty="0"/>
              <a:t>pour les lier à une fiche immobilisation. </a:t>
            </a:r>
          </a:p>
          <a:p>
            <a:pPr>
              <a:buFontTx/>
              <a:buChar char="-"/>
            </a:pPr>
            <a:endParaRPr lang="fr-FR" dirty="0"/>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101</a:t>
            </a:fld>
            <a:endParaRPr lang="en-US"/>
          </a:p>
        </p:txBody>
      </p:sp>
    </p:spTree>
    <p:extLst>
      <p:ext uri="{BB962C8B-B14F-4D97-AF65-F5344CB8AC3E}">
        <p14:creationId xmlns:p14="http://schemas.microsoft.com/office/powerpoint/2010/main" val="24464650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775920"/>
          </a:xfrm>
        </p:spPr>
        <p:txBody>
          <a:bodyPr/>
          <a:lstStyle/>
          <a:p>
            <a:pPr marL="0" indent="0">
              <a:buNone/>
            </a:pPr>
            <a:endParaRPr lang="fr-FR" dirty="0"/>
          </a:p>
          <a:p>
            <a:pPr marL="0" indent="0" algn="ctr">
              <a:buNone/>
            </a:pPr>
            <a:r>
              <a:rPr lang="fr-FR" sz="3600" b="1" dirty="0">
                <a:solidFill>
                  <a:srgbClr val="0070C0"/>
                </a:solidFill>
              </a:rPr>
              <a:t>Observations :</a:t>
            </a:r>
          </a:p>
          <a:p>
            <a:pPr marL="0" indent="0" algn="just">
              <a:buNone/>
            </a:pPr>
            <a:r>
              <a:rPr lang="fr-FR" dirty="0"/>
              <a:t>Si on n’arrive pas à </a:t>
            </a:r>
            <a:r>
              <a:rPr lang="fr-FR" b="1" dirty="0"/>
              <a:t>« faire coller » les comptabilités patrimoniales EGIMMO ou WINCZ et la balance GFC ; un groupe de travail est prévu pour préparer et fournir des modalités de résolution </a:t>
            </a:r>
            <a:r>
              <a:rPr lang="fr-FR" dirty="0"/>
              <a:t>pour les cas les plus fréquemment rencontrés avec pour objectif de faciliter ce travail de mise en concordance. </a:t>
            </a:r>
          </a:p>
          <a:p>
            <a:pPr marL="0" indent="0" algn="just">
              <a:buNone/>
            </a:pPr>
            <a:r>
              <a:rPr lang="fr-FR" dirty="0"/>
              <a:t>Une aide pourra aussi être </a:t>
            </a:r>
            <a:r>
              <a:rPr lang="fr-FR" b="1" dirty="0"/>
              <a:t>demandée au réseau </a:t>
            </a:r>
            <a:r>
              <a:rPr lang="fr-FR" b="1" dirty="0" err="1"/>
              <a:t>Rconseil</a:t>
            </a:r>
            <a:r>
              <a:rPr lang="fr-FR" b="1" dirty="0"/>
              <a:t> </a:t>
            </a:r>
            <a:r>
              <a:rPr lang="fr-FR" dirty="0"/>
              <a:t>sur ce sujet.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102</a:t>
            </a:fld>
            <a:endParaRPr lang="en-US"/>
          </a:p>
        </p:txBody>
      </p:sp>
    </p:spTree>
    <p:extLst>
      <p:ext uri="{BB962C8B-B14F-4D97-AF65-F5344CB8AC3E}">
        <p14:creationId xmlns:p14="http://schemas.microsoft.com/office/powerpoint/2010/main" val="31361806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76872"/>
            <a:ext cx="8229600" cy="4047728"/>
          </a:xfrm>
        </p:spPr>
        <p:txBody>
          <a:bodyPr/>
          <a:lstStyle/>
          <a:p>
            <a:pPr marL="0" indent="0" algn="ctr">
              <a:buNone/>
            </a:pPr>
            <a:r>
              <a:rPr lang="fr-FR" sz="3600" b="1" dirty="0"/>
              <a:t>V – </a:t>
            </a:r>
          </a:p>
          <a:p>
            <a:pPr marL="0" indent="0" algn="ctr">
              <a:buNone/>
            </a:pPr>
            <a:r>
              <a:rPr lang="fr-FR" sz="3600" b="1" dirty="0"/>
              <a:t>Questions</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103</a:t>
            </a:fld>
            <a:endParaRPr lang="en-US"/>
          </a:p>
        </p:txBody>
      </p:sp>
    </p:spTree>
    <p:extLst>
      <p:ext uri="{BB962C8B-B14F-4D97-AF65-F5344CB8AC3E}">
        <p14:creationId xmlns:p14="http://schemas.microsoft.com/office/powerpoint/2010/main" val="408904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immobilisation corporelle (opale) </a:t>
            </a:r>
          </a:p>
        </p:txBody>
      </p:sp>
      <p:pic>
        <p:nvPicPr>
          <p:cNvPr id="7" name="Espace réservé du contenu 6"/>
          <p:cNvPicPr>
            <a:picLocks noGrp="1" noChangeAspect="1"/>
          </p:cNvPicPr>
          <p:nvPr>
            <p:ph idx="1"/>
          </p:nvPr>
        </p:nvPicPr>
        <p:blipFill>
          <a:blip r:embed="rId2"/>
          <a:stretch>
            <a:fillRect/>
          </a:stretch>
        </p:blipFill>
        <p:spPr>
          <a:xfrm>
            <a:off x="457200" y="2287265"/>
            <a:ext cx="8229600" cy="3685232"/>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11</a:t>
            </a:fld>
            <a:endParaRPr lang="en-US"/>
          </a:p>
        </p:txBody>
      </p:sp>
      <p:sp>
        <p:nvSpPr>
          <p:cNvPr id="8" name="ZoneTexte 7"/>
          <p:cNvSpPr txBox="1"/>
          <p:nvPr/>
        </p:nvSpPr>
        <p:spPr>
          <a:xfrm>
            <a:off x="539552" y="6093296"/>
            <a:ext cx="5040560" cy="369332"/>
          </a:xfrm>
          <a:prstGeom prst="rect">
            <a:avLst/>
          </a:prstGeom>
          <a:noFill/>
        </p:spPr>
        <p:txBody>
          <a:bodyPr wrap="square" rtlCol="0">
            <a:spAutoFit/>
          </a:bodyPr>
          <a:lstStyle/>
          <a:p>
            <a:r>
              <a:rPr lang="fr-FR" dirty="0"/>
              <a:t>216/217 : plus d’amortissement</a:t>
            </a:r>
          </a:p>
        </p:txBody>
      </p:sp>
    </p:spTree>
    <p:extLst>
      <p:ext uri="{BB962C8B-B14F-4D97-AF65-F5344CB8AC3E}">
        <p14:creationId xmlns:p14="http://schemas.microsoft.com/office/powerpoint/2010/main" val="310908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96720"/>
          </a:xfrm>
        </p:spPr>
        <p:txBody>
          <a:bodyPr>
            <a:normAutofit fontScale="90000"/>
          </a:bodyPr>
          <a:lstStyle/>
          <a:p>
            <a:r>
              <a:rPr lang="fr-FR" dirty="0"/>
              <a:t>immobilisation corporelle (opale) </a:t>
            </a:r>
          </a:p>
        </p:txBody>
      </p:sp>
      <p:pic>
        <p:nvPicPr>
          <p:cNvPr id="7" name="Espace réservé du contenu 6"/>
          <p:cNvPicPr>
            <a:picLocks noGrp="1" noChangeAspect="1"/>
          </p:cNvPicPr>
          <p:nvPr>
            <p:ph idx="1"/>
          </p:nvPr>
        </p:nvPicPr>
        <p:blipFill>
          <a:blip r:embed="rId2"/>
          <a:stretch>
            <a:fillRect/>
          </a:stretch>
        </p:blipFill>
        <p:spPr>
          <a:xfrm>
            <a:off x="457200" y="1847088"/>
            <a:ext cx="8229600" cy="3989349"/>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12</a:t>
            </a:fld>
            <a:endParaRPr lang="en-US"/>
          </a:p>
        </p:txBody>
      </p:sp>
      <p:sp>
        <p:nvSpPr>
          <p:cNvPr id="3" name="ZoneTexte 2"/>
          <p:cNvSpPr txBox="1"/>
          <p:nvPr/>
        </p:nvSpPr>
        <p:spPr>
          <a:xfrm>
            <a:off x="457200" y="6021288"/>
            <a:ext cx="2314600" cy="369332"/>
          </a:xfrm>
          <a:prstGeom prst="rect">
            <a:avLst/>
          </a:prstGeom>
          <a:noFill/>
        </p:spPr>
        <p:txBody>
          <a:bodyPr wrap="square" rtlCol="0">
            <a:spAutoFit/>
          </a:bodyPr>
          <a:lstStyle/>
          <a:p>
            <a:r>
              <a:rPr lang="fr-FR" dirty="0"/>
              <a:t>Nouveau : 2186</a:t>
            </a:r>
          </a:p>
        </p:txBody>
      </p:sp>
    </p:spTree>
    <p:extLst>
      <p:ext uri="{BB962C8B-B14F-4D97-AF65-F5344CB8AC3E}">
        <p14:creationId xmlns:p14="http://schemas.microsoft.com/office/powerpoint/2010/main" val="266697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Immobilisations en cours (opale)</a:t>
            </a:r>
          </a:p>
        </p:txBody>
      </p:sp>
      <p:pic>
        <p:nvPicPr>
          <p:cNvPr id="7" name="Espace réservé du contenu 6"/>
          <p:cNvPicPr>
            <a:picLocks noGrp="1" noChangeAspect="1"/>
          </p:cNvPicPr>
          <p:nvPr>
            <p:ph idx="1"/>
          </p:nvPr>
        </p:nvPicPr>
        <p:blipFill>
          <a:blip r:embed="rId2"/>
          <a:stretch>
            <a:fillRect/>
          </a:stretch>
        </p:blipFill>
        <p:spPr>
          <a:xfrm>
            <a:off x="457200" y="2479460"/>
            <a:ext cx="8229600" cy="3300842"/>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13</a:t>
            </a:fld>
            <a:endParaRPr lang="en-US"/>
          </a:p>
        </p:txBody>
      </p:sp>
    </p:spTree>
    <p:extLst>
      <p:ext uri="{BB962C8B-B14F-4D97-AF65-F5344CB8AC3E}">
        <p14:creationId xmlns:p14="http://schemas.microsoft.com/office/powerpoint/2010/main" val="396506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immobilisations financières </a:t>
            </a:r>
          </a:p>
        </p:txBody>
      </p:sp>
      <p:sp>
        <p:nvSpPr>
          <p:cNvPr id="3" name="Espace réservé du contenu 2"/>
          <p:cNvSpPr>
            <a:spLocks noGrp="1"/>
          </p:cNvSpPr>
          <p:nvPr>
            <p:ph idx="1"/>
          </p:nvPr>
        </p:nvSpPr>
        <p:spPr/>
        <p:txBody>
          <a:bodyPr>
            <a:normAutofit lnSpcReduction="10000"/>
          </a:bodyPr>
          <a:lstStyle/>
          <a:p>
            <a:pPr algn="just"/>
            <a:r>
              <a:rPr lang="fr-FR" dirty="0"/>
              <a:t>Les immobilisations financières sont comptabilisées en charge aux comptes de racines 26 et 27 ; avec dans la nouvelle nomenclature opale la disparition du compte 276 - Autres créances immobilisées.</a:t>
            </a:r>
          </a:p>
          <a:p>
            <a:r>
              <a:rPr lang="fr-FR" dirty="0"/>
              <a:t>Exemples :</a:t>
            </a:r>
          </a:p>
          <a:p>
            <a:pPr marL="0" indent="0">
              <a:buNone/>
            </a:pPr>
            <a:r>
              <a:rPr lang="fr-FR" dirty="0"/>
              <a:t>Les titres de participation : par exemple des actions de sociétés ;</a:t>
            </a:r>
          </a:p>
          <a:p>
            <a:pPr marL="0" indent="0">
              <a:buNone/>
            </a:pPr>
            <a:r>
              <a:rPr lang="fr-FR" dirty="0"/>
              <a:t>Les titres de propriété ;</a:t>
            </a:r>
          </a:p>
          <a:p>
            <a:pPr marL="0" indent="0">
              <a:buNone/>
            </a:pPr>
            <a:r>
              <a:rPr lang="fr-FR" dirty="0"/>
              <a:t>Les droits de créances ;</a:t>
            </a:r>
          </a:p>
          <a:p>
            <a:pPr marL="0" indent="0">
              <a:buNone/>
            </a:pPr>
            <a:r>
              <a:rPr lang="fr-FR" dirty="0"/>
              <a:t>Les dépôts et cautionnements (compte 275).</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14</a:t>
            </a:fld>
            <a:endParaRPr lang="en-US"/>
          </a:p>
        </p:txBody>
      </p:sp>
    </p:spTree>
    <p:extLst>
      <p:ext uri="{BB962C8B-B14F-4D97-AF65-F5344CB8AC3E}">
        <p14:creationId xmlns:p14="http://schemas.microsoft.com/office/powerpoint/2010/main" val="157379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financement de l’actif</a:t>
            </a:r>
          </a:p>
        </p:txBody>
      </p:sp>
      <p:sp>
        <p:nvSpPr>
          <p:cNvPr id="3" name="Espace réservé du contenu 2"/>
          <p:cNvSpPr>
            <a:spLocks noGrp="1"/>
          </p:cNvSpPr>
          <p:nvPr>
            <p:ph idx="1"/>
          </p:nvPr>
        </p:nvSpPr>
        <p:spPr/>
        <p:txBody>
          <a:bodyPr>
            <a:normAutofit/>
          </a:bodyPr>
          <a:lstStyle/>
          <a:p>
            <a:pPr algn="just"/>
            <a:r>
              <a:rPr lang="fr-FR" b="1" dirty="0"/>
              <a:t>Financement sur fonds propres :</a:t>
            </a:r>
          </a:p>
          <a:p>
            <a:pPr marL="0" indent="0" algn="just">
              <a:buNone/>
            </a:pPr>
            <a:r>
              <a:rPr lang="fr-FR" dirty="0"/>
              <a:t>- Utilisation de la CAF &gt;diminution du </a:t>
            </a:r>
            <a:r>
              <a:rPr lang="fr-FR" dirty="0" err="1"/>
              <a:t>FdR</a:t>
            </a:r>
            <a:r>
              <a:rPr lang="fr-FR" dirty="0"/>
              <a:t>.</a:t>
            </a:r>
          </a:p>
          <a:p>
            <a:pPr algn="just"/>
            <a:r>
              <a:rPr lang="fr-FR" b="1" dirty="0"/>
              <a:t>Financement externe :</a:t>
            </a:r>
          </a:p>
          <a:p>
            <a:pPr marL="0" indent="0" algn="just">
              <a:buNone/>
            </a:pPr>
            <a:r>
              <a:rPr lang="fr-FR" dirty="0"/>
              <a:t>- des financements en nature représentant la contrepartie de biens mis à disposition ou remis en pleine propriété ;</a:t>
            </a:r>
          </a:p>
          <a:p>
            <a:pPr marL="0" indent="0" algn="just">
              <a:buNone/>
            </a:pPr>
            <a:r>
              <a:rPr lang="fr-FR" dirty="0"/>
              <a:t>- des financements en espèces destinés à l’acquisition, la production ou le maintien dans le patrimoine d’actifs incorporels, corporels et financiers.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15</a:t>
            </a:fld>
            <a:endParaRPr lang="en-US"/>
          </a:p>
        </p:txBody>
      </p:sp>
    </p:spTree>
    <p:extLst>
      <p:ext uri="{BB962C8B-B14F-4D97-AF65-F5344CB8AC3E}">
        <p14:creationId xmlns:p14="http://schemas.microsoft.com/office/powerpoint/2010/main" val="134535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20080"/>
          </a:xfrm>
        </p:spPr>
        <p:txBody>
          <a:bodyPr>
            <a:normAutofit fontScale="90000"/>
          </a:bodyPr>
          <a:lstStyle/>
          <a:p>
            <a:r>
              <a:rPr lang="fr-FR" dirty="0"/>
              <a:t>Comptabilisation en recettes (GFC)</a:t>
            </a:r>
          </a:p>
        </p:txBody>
      </p:sp>
      <p:sp>
        <p:nvSpPr>
          <p:cNvPr id="3" name="Espace réservé du contenu 2"/>
          <p:cNvSpPr>
            <a:spLocks noGrp="1"/>
          </p:cNvSpPr>
          <p:nvPr>
            <p:ph idx="1"/>
          </p:nvPr>
        </p:nvSpPr>
        <p:spPr>
          <a:xfrm>
            <a:off x="457200" y="980728"/>
            <a:ext cx="8229600" cy="5688632"/>
          </a:xfrm>
        </p:spPr>
        <p:txBody>
          <a:bodyPr>
            <a:normAutofit fontScale="70000" lnSpcReduction="20000"/>
          </a:bodyPr>
          <a:lstStyle/>
          <a:p>
            <a:r>
              <a:rPr lang="fr-FR" dirty="0"/>
              <a:t>102 - Contrepartie et financement des actifs mis à disposition des établissements</a:t>
            </a:r>
          </a:p>
          <a:p>
            <a:r>
              <a:rPr lang="fr-FR" dirty="0"/>
              <a:t>103 - Contrepartie et financement des actifs remis en pleine propriété aux établissements</a:t>
            </a:r>
          </a:p>
          <a:p>
            <a:r>
              <a:rPr lang="fr-FR" dirty="0"/>
              <a:t>131 - Subventions d'équipement reçues</a:t>
            </a:r>
          </a:p>
          <a:p>
            <a:r>
              <a:rPr lang="fr-FR" dirty="0"/>
              <a:t>1311 - Etat</a:t>
            </a:r>
          </a:p>
          <a:p>
            <a:r>
              <a:rPr lang="fr-FR" dirty="0"/>
              <a:t>1312 - Région</a:t>
            </a:r>
          </a:p>
          <a:p>
            <a:r>
              <a:rPr lang="fr-FR" dirty="0"/>
              <a:t>1313 - Département</a:t>
            </a:r>
          </a:p>
          <a:p>
            <a:r>
              <a:rPr lang="fr-FR" dirty="0"/>
              <a:t>1314 - Commune et groupement de communes</a:t>
            </a:r>
          </a:p>
          <a:p>
            <a:r>
              <a:rPr lang="fr-FR" dirty="0"/>
              <a:t>1315 - Autres collectivités et établissements publics</a:t>
            </a:r>
          </a:p>
          <a:p>
            <a:r>
              <a:rPr lang="fr-FR" dirty="0"/>
              <a:t>1316 - Organismes internationaux</a:t>
            </a:r>
          </a:p>
          <a:p>
            <a:r>
              <a:rPr lang="fr-FR" dirty="0"/>
              <a:t>1318 - Autres subventions d'équipement reçues</a:t>
            </a:r>
          </a:p>
          <a:p>
            <a:r>
              <a:rPr lang="fr-FR" dirty="0"/>
              <a:t>13181 - Taxe d'apprentissage</a:t>
            </a:r>
          </a:p>
          <a:p>
            <a:r>
              <a:rPr lang="fr-FR" dirty="0"/>
              <a:t>13182 - Participation des établissements à l'équipement du GRETA</a:t>
            </a:r>
          </a:p>
          <a:p>
            <a:r>
              <a:rPr lang="fr-FR" dirty="0"/>
              <a:t>13183 - Versements des organismes collecteurs de taxes diverses</a:t>
            </a:r>
          </a:p>
          <a:p>
            <a:r>
              <a:rPr lang="fr-FR" dirty="0"/>
              <a:t>13185 - Fonds commun des services d'hébergement</a:t>
            </a:r>
          </a:p>
          <a:p>
            <a:r>
              <a:rPr lang="fr-FR" dirty="0"/>
              <a:t>13186 - Participations reçues pour équipement du groupement de service</a:t>
            </a:r>
          </a:p>
          <a:p>
            <a:r>
              <a:rPr lang="fr-FR" dirty="0"/>
              <a:t>13188 - Autres participations et subventions d'équipement</a:t>
            </a:r>
          </a:p>
          <a:p>
            <a:r>
              <a:rPr lang="fr-FR" dirty="0"/>
              <a:t>138 - Autres subventions d'investissement reçues</a:t>
            </a:r>
          </a:p>
          <a:p>
            <a:r>
              <a:rPr lang="fr-FR" dirty="0"/>
              <a:t>139 - Subventions d'investissement inscrites au compte de résultat</a:t>
            </a:r>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16</a:t>
            </a:fld>
            <a:endParaRPr lang="en-US"/>
          </a:p>
        </p:txBody>
      </p:sp>
    </p:spTree>
    <p:extLst>
      <p:ext uri="{BB962C8B-B14F-4D97-AF65-F5344CB8AC3E}">
        <p14:creationId xmlns:p14="http://schemas.microsoft.com/office/powerpoint/2010/main" val="150773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991944"/>
          </a:xfrm>
        </p:spPr>
        <p:txBody>
          <a:bodyPr>
            <a:normAutofit fontScale="77500" lnSpcReduction="20000"/>
          </a:bodyPr>
          <a:lstStyle/>
          <a:p>
            <a:r>
              <a:rPr lang="fr-FR" sz="3600" b="1" dirty="0">
                <a:solidFill>
                  <a:srgbClr val="0070C0"/>
                </a:solidFill>
              </a:rPr>
              <a:t>Comptabilisation en recette (</a:t>
            </a:r>
            <a:r>
              <a:rPr lang="fr-FR" sz="3600" b="1" dirty="0" err="1">
                <a:solidFill>
                  <a:srgbClr val="0070C0"/>
                </a:solidFill>
              </a:rPr>
              <a:t>Op@le</a:t>
            </a:r>
            <a:r>
              <a:rPr lang="fr-FR" sz="3600" b="1" dirty="0">
                <a:solidFill>
                  <a:srgbClr val="0070C0"/>
                </a:solidFill>
              </a:rPr>
              <a:t>).</a:t>
            </a:r>
          </a:p>
          <a:p>
            <a:endParaRPr lang="fr-FR" dirty="0"/>
          </a:p>
          <a:p>
            <a:pPr algn="just"/>
            <a:r>
              <a:rPr lang="fr-FR" b="1" dirty="0"/>
              <a:t>Avec </a:t>
            </a:r>
            <a:r>
              <a:rPr lang="fr-FR" b="1" dirty="0" err="1"/>
              <a:t>Op@le</a:t>
            </a:r>
            <a:r>
              <a:rPr lang="fr-FR" b="1" dirty="0"/>
              <a:t> la classe 1 ne retracera plus à l’avenir les modalités de financement des biens (dotation, subvention) mais le financeur des biens </a:t>
            </a:r>
            <a:r>
              <a:rPr lang="fr-FR" dirty="0"/>
              <a:t>: les financements reçus de l’État seront enregistrés aux comptes de racine </a:t>
            </a:r>
            <a:r>
              <a:rPr lang="fr-FR" b="1" dirty="0"/>
              <a:t>10</a:t>
            </a:r>
            <a:r>
              <a:rPr lang="fr-FR" dirty="0"/>
              <a:t>, et les financements reçus de tiers autres que l’État (Union Européenne, collectivités territoriales...) étant enregistrés dans les comptes de racine </a:t>
            </a:r>
            <a:r>
              <a:rPr lang="fr-FR" b="1" dirty="0"/>
              <a:t>13</a:t>
            </a:r>
            <a:r>
              <a:rPr lang="fr-FR" dirty="0"/>
              <a:t>.</a:t>
            </a:r>
          </a:p>
          <a:p>
            <a:pPr algn="just"/>
            <a:r>
              <a:rPr lang="fr-FR" b="1" dirty="0" err="1"/>
              <a:t>Op@le</a:t>
            </a:r>
            <a:r>
              <a:rPr lang="fr-FR" b="1" dirty="0"/>
              <a:t> opère une distinction selon que le financement soit ou non rattaché à un actif. </a:t>
            </a:r>
          </a:p>
          <a:p>
            <a:pPr algn="just"/>
            <a:r>
              <a:rPr lang="fr-FR" dirty="0"/>
              <a:t>Le financement non rattaché à un actif figurera aux comptes 101 pour l’Etat et 131 pour les tiers autres que l’Etat. Compte tenu du mode de financement des EPLE, ces comptes ne seront pas utilisés sauf attente de régularisation ou de rattachement à un actif.</a:t>
            </a:r>
          </a:p>
          <a:p>
            <a:pPr algn="just"/>
            <a:r>
              <a:rPr lang="fr-FR" b="1" dirty="0"/>
              <a:t>Dans le cas d’un financement rattaché à un actif on utilisera les comptes 104 pour l’Etat et les comptes 134 pour les tiers autres que l’Etat. Les comptes 1041X et 1341X retracent la valeur initiale des financements rattachés à des actifs. </a:t>
            </a:r>
            <a:r>
              <a:rPr lang="fr-FR" dirty="0"/>
              <a:t>Ces financements font l’objet d’une neutralisation correspondant à l’amortissement de l’exercice enregistrés sur les comptes de racine 1049 pour l’Etat et de racine 1349 pour les tiers autres que l’Etat. </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17</a:t>
            </a:fld>
            <a:endParaRPr lang="en-US"/>
          </a:p>
        </p:txBody>
      </p:sp>
    </p:spTree>
    <p:extLst>
      <p:ext uri="{BB962C8B-B14F-4D97-AF65-F5344CB8AC3E}">
        <p14:creationId xmlns:p14="http://schemas.microsoft.com/office/powerpoint/2010/main" val="268679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457200" y="1556792"/>
            <a:ext cx="8521106" cy="3528392"/>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18</a:t>
            </a:fld>
            <a:endParaRPr lang="en-US"/>
          </a:p>
        </p:txBody>
      </p:sp>
      <p:sp>
        <p:nvSpPr>
          <p:cNvPr id="9" name="ZoneTexte 8"/>
          <p:cNvSpPr txBox="1"/>
          <p:nvPr/>
        </p:nvSpPr>
        <p:spPr>
          <a:xfrm>
            <a:off x="457200" y="836712"/>
            <a:ext cx="8363272" cy="461665"/>
          </a:xfrm>
          <a:prstGeom prst="rect">
            <a:avLst/>
          </a:prstGeom>
          <a:noFill/>
        </p:spPr>
        <p:txBody>
          <a:bodyPr wrap="square" rtlCol="0">
            <a:spAutoFit/>
          </a:bodyPr>
          <a:lstStyle/>
          <a:p>
            <a:r>
              <a:rPr lang="fr-FR" sz="2400" b="1" dirty="0">
                <a:solidFill>
                  <a:srgbClr val="0070C0"/>
                </a:solidFill>
              </a:rPr>
              <a:t>Comptabilisation en recette (</a:t>
            </a:r>
            <a:r>
              <a:rPr lang="fr-FR" sz="2400" b="1" dirty="0" err="1">
                <a:solidFill>
                  <a:srgbClr val="0070C0"/>
                </a:solidFill>
              </a:rPr>
              <a:t>Op@le</a:t>
            </a:r>
            <a:r>
              <a:rPr lang="fr-FR" sz="2400" b="1" dirty="0">
                <a:solidFill>
                  <a:srgbClr val="0070C0"/>
                </a:solidFill>
              </a:rPr>
              <a:t>)</a:t>
            </a:r>
          </a:p>
        </p:txBody>
      </p:sp>
    </p:spTree>
    <p:extLst>
      <p:ext uri="{BB962C8B-B14F-4D97-AF65-F5344CB8AC3E}">
        <p14:creationId xmlns:p14="http://schemas.microsoft.com/office/powerpoint/2010/main" val="302363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207968"/>
          </a:xfrm>
        </p:spPr>
        <p:txBody>
          <a:bodyPr>
            <a:normAutofit fontScale="62500" lnSpcReduction="20000"/>
          </a:bodyPr>
          <a:lstStyle/>
          <a:p>
            <a:r>
              <a:rPr lang="fr-FR" b="1" dirty="0"/>
              <a:t>101 - Financements non rattachés à des actifs déterminés - État</a:t>
            </a:r>
          </a:p>
          <a:p>
            <a:r>
              <a:rPr lang="fr-FR" b="1" dirty="0"/>
              <a:t>104 - Financement rattachés à des actifs déterminés - État (dont contrepartie des biens remis)</a:t>
            </a:r>
          </a:p>
          <a:p>
            <a:r>
              <a:rPr lang="fr-FR" dirty="0"/>
              <a:t>1041 - Valeur initiale des financements rattachés à des actifs - État (solde créditeur ou nul)</a:t>
            </a:r>
          </a:p>
          <a:p>
            <a:r>
              <a:rPr lang="fr-FR" dirty="0"/>
              <a:t>10411 - Contrepartie et financement des actifs mis à disposition des établissements - État</a:t>
            </a:r>
          </a:p>
          <a:p>
            <a:r>
              <a:rPr lang="fr-FR" dirty="0"/>
              <a:t>10412 - Contrepartie et financement des actifs remis en pleine propriété - État</a:t>
            </a:r>
          </a:p>
          <a:p>
            <a:r>
              <a:rPr lang="fr-FR" dirty="0"/>
              <a:t>10413 - Financement des autres actifs – État</a:t>
            </a:r>
          </a:p>
          <a:p>
            <a:endParaRPr lang="fr-FR" dirty="0"/>
          </a:p>
          <a:p>
            <a:r>
              <a:rPr lang="fr-FR" b="1" dirty="0"/>
              <a:t>131 - Financements non rattachés à des actifs déterminés - Tiers autres que l’État (solde créditeur ou nul)</a:t>
            </a:r>
          </a:p>
          <a:p>
            <a:r>
              <a:rPr lang="fr-FR" dirty="0"/>
              <a:t>1312 - Région</a:t>
            </a:r>
          </a:p>
          <a:p>
            <a:r>
              <a:rPr lang="fr-FR" dirty="0"/>
              <a:t>1313 - Département</a:t>
            </a:r>
          </a:p>
          <a:p>
            <a:r>
              <a:rPr lang="fr-FR" dirty="0"/>
              <a:t>1314 - Commune et groupement de communes</a:t>
            </a:r>
          </a:p>
          <a:p>
            <a:r>
              <a:rPr lang="fr-FR" dirty="0"/>
              <a:t>1315 - Autres collectivités et établissements publics</a:t>
            </a:r>
          </a:p>
          <a:p>
            <a:r>
              <a:rPr lang="fr-FR" dirty="0"/>
              <a:t>1317 - Union européenne</a:t>
            </a:r>
          </a:p>
          <a:p>
            <a:r>
              <a:rPr lang="fr-FR" dirty="0"/>
              <a:t>1318 - Autres Financements</a:t>
            </a:r>
          </a:p>
          <a:p>
            <a:r>
              <a:rPr lang="fr-FR" b="1" dirty="0"/>
              <a:t>134 Financements rattachés à des actifs déterminés - Tiers autres que l’État (solde créditeur ou nul)</a:t>
            </a:r>
          </a:p>
          <a:p>
            <a:r>
              <a:rPr lang="fr-FR" dirty="0"/>
              <a:t>1341 - Valeur initiale des financements rattachés à des actifs - Tiers autres que l’État</a:t>
            </a:r>
          </a:p>
          <a:p>
            <a:r>
              <a:rPr lang="fr-FR" dirty="0"/>
              <a:t>13412 - Régions</a:t>
            </a:r>
          </a:p>
          <a:p>
            <a:r>
              <a:rPr lang="fr-FR" dirty="0"/>
              <a:t>13413 - Départements</a:t>
            </a:r>
          </a:p>
          <a:p>
            <a:r>
              <a:rPr lang="fr-FR" dirty="0"/>
              <a:t>13414 - Communes et groupements de communes</a:t>
            </a:r>
          </a:p>
          <a:p>
            <a:r>
              <a:rPr lang="fr-FR" dirty="0"/>
              <a:t>13415 - Autres collectivités et établissements publics</a:t>
            </a:r>
          </a:p>
          <a:p>
            <a:r>
              <a:rPr lang="fr-FR" dirty="0"/>
              <a:t>13417 - Union européenne</a:t>
            </a:r>
          </a:p>
          <a:p>
            <a:r>
              <a:rPr lang="fr-FR" dirty="0"/>
              <a:t>13418 - Autres financements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19</a:t>
            </a:fld>
            <a:endParaRPr lang="en-US"/>
          </a:p>
        </p:txBody>
      </p:sp>
    </p:spTree>
    <p:extLst>
      <p:ext uri="{BB962C8B-B14F-4D97-AF65-F5344CB8AC3E}">
        <p14:creationId xmlns:p14="http://schemas.microsoft.com/office/powerpoint/2010/main" val="125433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fontScale="85000" lnSpcReduction="20000"/>
          </a:bodyPr>
          <a:lstStyle/>
          <a:p>
            <a:pPr marL="0" indent="0">
              <a:buNone/>
            </a:pPr>
            <a:r>
              <a:rPr lang="fr-FR" sz="2200" b="1" dirty="0">
                <a:solidFill>
                  <a:srgbClr val="0070C0"/>
                </a:solidFill>
              </a:rPr>
              <a:t>Le déroulé prévisionnel de la formation est le suivant :</a:t>
            </a:r>
          </a:p>
          <a:p>
            <a:pPr marL="0" indent="0">
              <a:buNone/>
            </a:pPr>
            <a:r>
              <a:rPr lang="fr-FR" sz="2800" b="1" dirty="0"/>
              <a:t> </a:t>
            </a:r>
          </a:p>
          <a:p>
            <a:pPr marL="0" indent="0" algn="just">
              <a:buNone/>
            </a:pPr>
            <a:r>
              <a:rPr lang="fr-FR" sz="2800" b="1" dirty="0"/>
              <a:t>I - Rappel de certaines notions de base concernant les immobilisations.</a:t>
            </a:r>
          </a:p>
          <a:p>
            <a:pPr algn="just"/>
            <a:endParaRPr lang="fr-FR" sz="2800" b="1" dirty="0"/>
          </a:p>
          <a:p>
            <a:pPr marL="0" indent="0" algn="just">
              <a:buNone/>
            </a:pPr>
            <a:r>
              <a:rPr lang="fr-FR" sz="2800" b="1" dirty="0"/>
              <a:t>II - La mise à jour de l’inventaire dans l’optique d’</a:t>
            </a:r>
            <a:r>
              <a:rPr lang="fr-FR" sz="2800" b="1" dirty="0" err="1"/>
              <a:t>Op@le</a:t>
            </a:r>
            <a:endParaRPr lang="fr-FR" sz="2800" b="1" dirty="0"/>
          </a:p>
          <a:p>
            <a:pPr lvl="3" algn="just"/>
            <a:r>
              <a:rPr lang="fr-FR" sz="2400" b="1" dirty="0"/>
              <a:t>1 - Toilettage.</a:t>
            </a:r>
          </a:p>
          <a:p>
            <a:pPr lvl="3" algn="just"/>
            <a:r>
              <a:rPr lang="fr-FR" sz="2400" b="1" dirty="0"/>
              <a:t>2 - Corrections de certaines discordances mineures.</a:t>
            </a:r>
          </a:p>
          <a:p>
            <a:pPr lvl="3" algn="just"/>
            <a:endParaRPr lang="fr-FR" sz="2200" b="1" dirty="0"/>
          </a:p>
          <a:p>
            <a:pPr marL="0" indent="0" algn="just">
              <a:buNone/>
            </a:pPr>
            <a:r>
              <a:rPr lang="fr-FR" sz="2800" b="1" dirty="0"/>
              <a:t>III - La procédure de sortie d’inventaire.</a:t>
            </a:r>
          </a:p>
          <a:p>
            <a:pPr algn="just"/>
            <a:endParaRPr lang="fr-FR" sz="2800" b="1" dirty="0"/>
          </a:p>
          <a:p>
            <a:pPr marL="0" indent="0" algn="just">
              <a:buNone/>
            </a:pPr>
            <a:r>
              <a:rPr lang="fr-FR" sz="2800" b="1" dirty="0"/>
              <a:t>IV - Informations sur la reprise des inventaires existants dans </a:t>
            </a:r>
            <a:r>
              <a:rPr lang="fr-FR" sz="2800" b="1" dirty="0" err="1"/>
              <a:t>Op@le</a:t>
            </a:r>
            <a:r>
              <a:rPr lang="fr-FR" sz="2800" b="1" dirty="0"/>
              <a:t>.</a:t>
            </a:r>
          </a:p>
          <a:p>
            <a:pPr algn="just"/>
            <a:endParaRPr lang="fr-FR" sz="2800" b="1" dirty="0"/>
          </a:p>
          <a:p>
            <a:pPr marL="0" indent="0" algn="just">
              <a:buNone/>
            </a:pPr>
            <a:r>
              <a:rPr lang="fr-FR" sz="2800" b="1" dirty="0"/>
              <a:t>V - Questions.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a:t>
            </a:fld>
            <a:endParaRPr lang="en-US"/>
          </a:p>
        </p:txBody>
      </p:sp>
    </p:spTree>
    <p:extLst>
      <p:ext uri="{BB962C8B-B14F-4D97-AF65-F5344CB8AC3E}">
        <p14:creationId xmlns:p14="http://schemas.microsoft.com/office/powerpoint/2010/main" val="175591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04656"/>
          </a:xfrm>
        </p:spPr>
        <p:txBody>
          <a:bodyPr>
            <a:normAutofit fontScale="92500" lnSpcReduction="10000"/>
          </a:bodyPr>
          <a:lstStyle/>
          <a:p>
            <a:pPr algn="just"/>
            <a:r>
              <a:rPr lang="fr-FR" dirty="0"/>
              <a:t>La future M9-6 </a:t>
            </a:r>
            <a:r>
              <a:rPr lang="fr-FR" dirty="0" err="1"/>
              <a:t>Op@le</a:t>
            </a:r>
            <a:r>
              <a:rPr lang="fr-FR" dirty="0"/>
              <a:t> traite notamment de la mise à disposition d'actifs entre entités du secteur public dont </a:t>
            </a:r>
            <a:r>
              <a:rPr lang="fr-FR" b="1" dirty="0"/>
              <a:t>l’immobilisation est fondée sur </a:t>
            </a:r>
            <a:r>
              <a:rPr lang="fr-FR" b="1" u="sng" dirty="0"/>
              <a:t>le critère de contrôle </a:t>
            </a:r>
            <a:r>
              <a:rPr lang="fr-FR" b="1" dirty="0"/>
              <a:t>du bien par l'EPLE et non </a:t>
            </a:r>
            <a:r>
              <a:rPr lang="fr-FR" b="1" u="sng" dirty="0"/>
              <a:t>sur la propriété </a:t>
            </a:r>
            <a:r>
              <a:rPr lang="fr-FR" b="1" dirty="0"/>
              <a:t>juridique du bien</a:t>
            </a:r>
          </a:p>
          <a:p>
            <a:pPr algn="just"/>
            <a:r>
              <a:rPr lang="fr-FR" b="1" dirty="0"/>
              <a:t>Notion de contrôle du bien </a:t>
            </a:r>
            <a:r>
              <a:rPr lang="fr-FR" dirty="0"/>
              <a:t>: quand l'organisme bénéficie de la jouissance du bien et des droits et obligations qui s'y rattachent.</a:t>
            </a:r>
          </a:p>
          <a:p>
            <a:pPr algn="just"/>
            <a:r>
              <a:rPr lang="fr-FR" b="1" dirty="0">
                <a:solidFill>
                  <a:srgbClr val="FF0000"/>
                </a:solidFill>
              </a:rPr>
              <a:t>Dorénavant les critères juridiques (droit de propriété) ne sont plus déterminants pour définir un actif. Les critères économiques deviennent essentiels pour reconnaître un actif. L’existence du contrôle peut s’appréhender à travers les notions suivantes : maîtrise technique de l’élément, prise en charge de son entretien et de la responsabilité en cas de dommage causé aux tiers.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20</a:t>
            </a:fld>
            <a:endParaRPr lang="en-US"/>
          </a:p>
        </p:txBody>
      </p:sp>
    </p:spTree>
    <p:extLst>
      <p:ext uri="{BB962C8B-B14F-4D97-AF65-F5344CB8AC3E}">
        <p14:creationId xmlns:p14="http://schemas.microsoft.com/office/powerpoint/2010/main" val="124378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a:t>La « M9-6 version 2015 » parlait déjà au paragraphe 2.5.6.1 de biens destinés à servir de façon durable à l'activité de l'établissement ; et le critère d’inscription était donc déjà l’utilisation du bien et non sa propriété. Mais si les biens mis à disposition auraient déjà dû être inscrits en inventaire ce n’était pas toujours le cas et pour nombre d’établissements il y aura une nécessaire mise à jour des inventaires pour les biens reçus à titre gratuit de la collectivité de rattachement.</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21</a:t>
            </a:fld>
            <a:endParaRPr lang="en-US"/>
          </a:p>
        </p:txBody>
      </p:sp>
    </p:spTree>
    <p:extLst>
      <p:ext uri="{BB962C8B-B14F-4D97-AF65-F5344CB8AC3E}">
        <p14:creationId xmlns:p14="http://schemas.microsoft.com/office/powerpoint/2010/main" val="1772930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2800" dirty="0"/>
              <a:t>Les immobilisations contrôlées conjointement</a:t>
            </a:r>
            <a:br>
              <a:rPr lang="fr-FR" sz="2800" dirty="0"/>
            </a:br>
            <a:r>
              <a:rPr lang="fr-FR" sz="2800" dirty="0"/>
              <a:t>par plusieurs entités</a:t>
            </a:r>
          </a:p>
        </p:txBody>
      </p:sp>
      <p:pic>
        <p:nvPicPr>
          <p:cNvPr id="7" name="Espace réservé du contenu 6"/>
          <p:cNvPicPr>
            <a:picLocks noGrp="1" noChangeAspect="1"/>
          </p:cNvPicPr>
          <p:nvPr>
            <p:ph idx="1"/>
          </p:nvPr>
        </p:nvPicPr>
        <p:blipFill>
          <a:blip r:embed="rId2"/>
          <a:stretch>
            <a:fillRect/>
          </a:stretch>
        </p:blipFill>
        <p:spPr>
          <a:xfrm>
            <a:off x="539552" y="1397976"/>
            <a:ext cx="8197291" cy="4922655"/>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22</a:t>
            </a:fld>
            <a:endParaRPr lang="en-US"/>
          </a:p>
        </p:txBody>
      </p:sp>
    </p:spTree>
    <p:extLst>
      <p:ext uri="{BB962C8B-B14F-4D97-AF65-F5344CB8AC3E}">
        <p14:creationId xmlns:p14="http://schemas.microsoft.com/office/powerpoint/2010/main" val="396376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a:bodyPr>
          <a:lstStyle/>
          <a:p>
            <a:r>
              <a:rPr lang="fr-FR" sz="2800" dirty="0"/>
              <a:t>Les immobilisations contrôlées conjointement</a:t>
            </a:r>
            <a:br>
              <a:rPr lang="fr-FR" sz="2800" dirty="0"/>
            </a:br>
            <a:r>
              <a:rPr lang="fr-FR" sz="2800" dirty="0"/>
              <a:t>par plusieurs entités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23</a:t>
            </a:fld>
            <a:endParaRPr lang="en-US"/>
          </a:p>
        </p:txBody>
      </p:sp>
      <p:sp>
        <p:nvSpPr>
          <p:cNvPr id="3" name="Espace réservé du contenu 2"/>
          <p:cNvSpPr>
            <a:spLocks noGrp="1"/>
          </p:cNvSpPr>
          <p:nvPr>
            <p:ph idx="1"/>
          </p:nvPr>
        </p:nvSpPr>
        <p:spPr>
          <a:xfrm>
            <a:off x="457200" y="1412776"/>
            <a:ext cx="8229600" cy="4911824"/>
          </a:xfrm>
        </p:spPr>
        <p:txBody>
          <a:bodyPr/>
          <a:lstStyle/>
          <a:p>
            <a:r>
              <a:rPr lang="fr-FR" sz="2000" dirty="0"/>
              <a:t>Suppose une convention de cofinancement à passer en conseil d’administration.</a:t>
            </a:r>
          </a:p>
          <a:p>
            <a:endParaRPr lang="fr-FR" dirty="0"/>
          </a:p>
        </p:txBody>
      </p:sp>
      <p:pic>
        <p:nvPicPr>
          <p:cNvPr id="8" name="Image 7"/>
          <p:cNvPicPr>
            <a:picLocks noChangeAspect="1"/>
          </p:cNvPicPr>
          <p:nvPr/>
        </p:nvPicPr>
        <p:blipFill>
          <a:blip r:embed="rId2"/>
          <a:stretch>
            <a:fillRect/>
          </a:stretch>
        </p:blipFill>
        <p:spPr>
          <a:xfrm>
            <a:off x="179512" y="3000886"/>
            <a:ext cx="8784976" cy="2652574"/>
          </a:xfrm>
          <a:prstGeom prst="rect">
            <a:avLst/>
          </a:prstGeom>
        </p:spPr>
      </p:pic>
    </p:spTree>
    <p:extLst>
      <p:ext uri="{BB962C8B-B14F-4D97-AF65-F5344CB8AC3E}">
        <p14:creationId xmlns:p14="http://schemas.microsoft.com/office/powerpoint/2010/main" val="403329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5105"/>
            <a:ext cx="8229600" cy="1143000"/>
          </a:xfrm>
        </p:spPr>
        <p:txBody>
          <a:bodyPr/>
          <a:lstStyle/>
          <a:p>
            <a:r>
              <a:rPr lang="fr-FR" dirty="0">
                <a:solidFill>
                  <a:srgbClr val="0070C0"/>
                </a:solidFill>
              </a:rPr>
              <a:t>Le transfert d’actif </a:t>
            </a:r>
            <a:r>
              <a:rPr lang="fr-FR" sz="3200" dirty="0">
                <a:solidFill>
                  <a:srgbClr val="0070C0"/>
                </a:solidFill>
              </a:rPr>
              <a:t>(</a:t>
            </a:r>
            <a:r>
              <a:rPr lang="fr-FR" sz="3200" dirty="0" err="1">
                <a:solidFill>
                  <a:srgbClr val="0070C0"/>
                </a:solidFill>
              </a:rPr>
              <a:t>Op@le</a:t>
            </a:r>
            <a:r>
              <a:rPr lang="fr-FR" sz="3200" dirty="0"/>
              <a:t>)</a:t>
            </a:r>
          </a:p>
        </p:txBody>
      </p:sp>
      <p:sp>
        <p:nvSpPr>
          <p:cNvPr id="3" name="Espace réservé du contenu 2"/>
          <p:cNvSpPr>
            <a:spLocks noGrp="1"/>
          </p:cNvSpPr>
          <p:nvPr>
            <p:ph idx="1"/>
          </p:nvPr>
        </p:nvSpPr>
        <p:spPr>
          <a:xfrm>
            <a:off x="457200" y="1412776"/>
            <a:ext cx="8229600" cy="4911824"/>
          </a:xfrm>
        </p:spPr>
        <p:txBody>
          <a:bodyPr>
            <a:normAutofit lnSpcReduction="10000"/>
          </a:bodyPr>
          <a:lstStyle/>
          <a:p>
            <a:pPr algn="just"/>
            <a:r>
              <a:rPr lang="fr-FR" dirty="0"/>
              <a:t>La comptabilisation d'un bien à l'actif du bilan est fondée sur le critère de contrôle du bien par l'organisme et non sur la propriété juridique du bien.</a:t>
            </a:r>
          </a:p>
          <a:p>
            <a:pPr algn="just"/>
            <a:r>
              <a:rPr lang="fr-FR" dirty="0"/>
              <a:t>Les transferts d’actifs corporels sont réalisés à titre gratuit entre entités du secteur public dans le cadre d’une mission de service public non marchand.</a:t>
            </a:r>
          </a:p>
          <a:p>
            <a:pPr algn="just"/>
            <a:r>
              <a:rPr lang="fr-FR" dirty="0"/>
              <a:t>L’entité transférante peut conserver la propriété juridique du bien mais perd le contrôle de l'actif au bénéfice de l’entité receveuse. Ainsi, l'actif est sorti du bilan dès lors que l'actif n'est plus contrôlé. L'organisme receveur intègre à son bilan, l'actif contrôlé.</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24</a:t>
            </a:fld>
            <a:endParaRPr lang="en-US"/>
          </a:p>
        </p:txBody>
      </p:sp>
    </p:spTree>
    <p:extLst>
      <p:ext uri="{BB962C8B-B14F-4D97-AF65-F5344CB8AC3E}">
        <p14:creationId xmlns:p14="http://schemas.microsoft.com/office/powerpoint/2010/main" val="171625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04656"/>
          </a:xfrm>
        </p:spPr>
        <p:txBody>
          <a:bodyPr>
            <a:normAutofit/>
          </a:bodyPr>
          <a:lstStyle/>
          <a:p>
            <a:pPr marL="0" indent="0">
              <a:buNone/>
            </a:pPr>
            <a:r>
              <a:rPr lang="fr-FR" sz="3900" b="1" dirty="0">
                <a:solidFill>
                  <a:srgbClr val="0070C0"/>
                </a:solidFill>
              </a:rPr>
              <a:t>Comptabilisation par composants </a:t>
            </a:r>
          </a:p>
          <a:p>
            <a:pPr marL="0" indent="0">
              <a:buNone/>
            </a:pPr>
            <a:endParaRPr lang="fr-FR" sz="2400" dirty="0"/>
          </a:p>
          <a:p>
            <a:pPr algn="just"/>
            <a:r>
              <a:rPr lang="fr-FR" sz="2400" dirty="0"/>
              <a:t>Un composant étant un élément principal d’une immobilisation qui a une utilisation différente ou procure des avantages économiques selon un rythme différent de celui de l’immobilisation dans son ensemble. </a:t>
            </a:r>
          </a:p>
          <a:p>
            <a:pPr algn="just"/>
            <a:r>
              <a:rPr lang="fr-FR" sz="2400" dirty="0"/>
              <a:t>La « M9-6 </a:t>
            </a:r>
            <a:r>
              <a:rPr lang="fr-FR" sz="2400" dirty="0" err="1"/>
              <a:t>Op@le</a:t>
            </a:r>
            <a:r>
              <a:rPr lang="fr-FR" sz="2400" dirty="0"/>
              <a:t> » rappelle la possibilité de comptabiliser cet élément de manière séparée du reste de l’actif. L’instruction codificatrice cite </a:t>
            </a:r>
            <a:r>
              <a:rPr lang="fr-FR" sz="2400" b="1" dirty="0"/>
              <a:t>en exemple la chaufferie d’un établissement amortie selon un rythme différent de celui de la toiture.</a:t>
            </a:r>
            <a:r>
              <a:rPr lang="fr-FR" sz="2400" dirty="0"/>
              <a:t> On verra lors des présentations du futur logiciel si cette possibilité a un intérêt dans le cadre d’un EPLE.</a:t>
            </a:r>
            <a:endParaRPr lang="fr-FR" sz="3200" dirty="0">
              <a:solidFill>
                <a:srgbClr val="0070C0"/>
              </a:solidFill>
            </a:endParaRPr>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25</a:t>
            </a:fld>
            <a:endParaRPr lang="en-US"/>
          </a:p>
        </p:txBody>
      </p:sp>
    </p:spTree>
    <p:extLst>
      <p:ext uri="{BB962C8B-B14F-4D97-AF65-F5344CB8AC3E}">
        <p14:creationId xmlns:p14="http://schemas.microsoft.com/office/powerpoint/2010/main" val="195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20680"/>
          </a:xfrm>
        </p:spPr>
        <p:txBody>
          <a:bodyPr>
            <a:normAutofit fontScale="85000" lnSpcReduction="10000"/>
          </a:bodyPr>
          <a:lstStyle/>
          <a:p>
            <a:pPr marL="0" indent="0">
              <a:buNone/>
            </a:pPr>
            <a:r>
              <a:rPr lang="fr-FR" sz="3600" b="1" dirty="0">
                <a:solidFill>
                  <a:srgbClr val="0070C0"/>
                </a:solidFill>
              </a:rPr>
              <a:t>Seuil des immobilisations.</a:t>
            </a:r>
            <a:endParaRPr lang="fr-FR" sz="3600" dirty="0">
              <a:solidFill>
                <a:srgbClr val="0070C0"/>
              </a:solidFill>
            </a:endParaRPr>
          </a:p>
          <a:p>
            <a:pPr algn="just"/>
            <a:r>
              <a:rPr lang="fr-FR" dirty="0"/>
              <a:t>Le seuil actuel d’une immobilisation est de </a:t>
            </a:r>
            <a:r>
              <a:rPr lang="fr-FR" b="1" u="sng" dirty="0"/>
              <a:t>800.00 € P.U</a:t>
            </a:r>
            <a:r>
              <a:rPr lang="fr-FR" dirty="0"/>
              <a:t>./ HT</a:t>
            </a:r>
            <a:r>
              <a:rPr lang="fr-FR" b="1" dirty="0"/>
              <a:t> </a:t>
            </a:r>
            <a:r>
              <a:rPr lang="fr-FR" dirty="0"/>
              <a:t>pour les E.P.L.E</a:t>
            </a:r>
            <a:r>
              <a:rPr lang="fr-FR" b="1" dirty="0"/>
              <a:t>.</a:t>
            </a:r>
          </a:p>
          <a:p>
            <a:pPr algn="just"/>
            <a:endParaRPr lang="fr-FR" sz="2000" dirty="0"/>
          </a:p>
          <a:p>
            <a:pPr algn="just"/>
            <a:r>
              <a:rPr lang="fr-FR" dirty="0"/>
              <a:t>En dessous de cette somme, le bien peut être inscrit </a:t>
            </a:r>
            <a:r>
              <a:rPr lang="fr-FR" u="sng" dirty="0"/>
              <a:t>à l’inventaire « répertoire », budgétisé et comptabilisé en 1ère section -fonctionnement.</a:t>
            </a:r>
          </a:p>
          <a:p>
            <a:pPr algn="just"/>
            <a:endParaRPr lang="fr-FR" sz="2000" dirty="0"/>
          </a:p>
          <a:p>
            <a:pPr algn="just"/>
            <a:r>
              <a:rPr lang="fr-FR" dirty="0"/>
              <a:t>Néanmoins, les biens qui répondent à ce critère mais dont la valeur unitaire hors taxes récupérables est </a:t>
            </a:r>
            <a:r>
              <a:rPr lang="fr-FR" b="1" u="sng" dirty="0"/>
              <a:t>inférieure au seuil de 800 € peuvent être immobilisés.</a:t>
            </a:r>
            <a:r>
              <a:rPr lang="fr-FR" dirty="0"/>
              <a:t> La « M9-6 </a:t>
            </a:r>
            <a:r>
              <a:rPr lang="fr-FR" dirty="0" err="1"/>
              <a:t>Op@le</a:t>
            </a:r>
            <a:r>
              <a:rPr lang="fr-FR" dirty="0"/>
              <a:t> » précise que les biens qui répondent à la définition des immobilisations «</a:t>
            </a:r>
            <a:r>
              <a:rPr lang="fr-FR" i="1" dirty="0"/>
              <a:t>mais dont la valeur unitaire hors taxes récupérables est inférieure au seuil de   800   euros   hors   taxe   peuvent   ne   pas   être   immobilisés   sauf   décision   explicite   du   conseil d’administration </a:t>
            </a:r>
            <a:r>
              <a:rPr lang="fr-FR" dirty="0"/>
              <a:t>». Cette rédaction apporte donc une précision par rapport à l’ancienne version : la nécessité d’une décision explicite du CA pour porter à l’inventaire principal de l’établissement un bien d’une valeur inférieure à 800 € HT.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26</a:t>
            </a:fld>
            <a:endParaRPr lang="en-US"/>
          </a:p>
        </p:txBody>
      </p:sp>
    </p:spTree>
    <p:extLst>
      <p:ext uri="{BB962C8B-B14F-4D97-AF65-F5344CB8AC3E}">
        <p14:creationId xmlns:p14="http://schemas.microsoft.com/office/powerpoint/2010/main" val="2859542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31904"/>
          </a:xfrm>
        </p:spPr>
        <p:txBody>
          <a:bodyPr>
            <a:normAutofit lnSpcReduction="10000"/>
          </a:bodyPr>
          <a:lstStyle/>
          <a:p>
            <a:pPr algn="just"/>
            <a:r>
              <a:rPr lang="fr-FR" dirty="0"/>
              <a:t>Le nouveau logiciel </a:t>
            </a:r>
            <a:r>
              <a:rPr lang="fr-FR" dirty="0" err="1"/>
              <a:t>Op@le</a:t>
            </a:r>
            <a:r>
              <a:rPr lang="fr-FR" dirty="0"/>
              <a:t>, en plus de l’inventaire principal, offrira la possibilité de suivre sur un répertoire certains biens particuliers. </a:t>
            </a:r>
          </a:p>
          <a:p>
            <a:pPr algn="just"/>
            <a:r>
              <a:rPr lang="fr-FR" dirty="0"/>
              <a:t>L’inventaire « R », comme répertoire, retracera les biens attractifs ou sensibles d’une durée de vie supérieure à un an dont la valeur est inférieure à la valeur d’immobilisation ; cette inscription permettra de pouvoir facilement les identifier en cas de disparition, vol, transfert ou don. </a:t>
            </a:r>
          </a:p>
          <a:p>
            <a:pPr algn="just"/>
            <a:r>
              <a:rPr lang="fr-FR" dirty="0"/>
              <a:t>Conformément à la rubrique de la « M9-6 </a:t>
            </a:r>
            <a:r>
              <a:rPr lang="fr-FR" dirty="0" err="1"/>
              <a:t>Op@le</a:t>
            </a:r>
            <a:r>
              <a:rPr lang="fr-FR" dirty="0"/>
              <a:t> » ce répertoire « </a:t>
            </a:r>
            <a:r>
              <a:rPr lang="fr-FR" i="1" dirty="0"/>
              <a:t>enregistre aussi les biens mis à disposition de l’EPLE notamment par les collectivités soit lorsque l’EPLE n’en assure pas le contrôle conformément aux termes de la définition de l'actif soit parce qu’il n’a pas connaissance de leur valeur </a:t>
            </a:r>
            <a:r>
              <a:rPr lang="fr-FR" dirty="0"/>
              <a:t>». </a:t>
            </a:r>
          </a:p>
          <a:p>
            <a:endParaRPr lang="fr-FR" dirty="0"/>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27</a:t>
            </a:fld>
            <a:endParaRPr lang="en-US"/>
          </a:p>
        </p:txBody>
      </p:sp>
    </p:spTree>
    <p:extLst>
      <p:ext uri="{BB962C8B-B14F-4D97-AF65-F5344CB8AC3E}">
        <p14:creationId xmlns:p14="http://schemas.microsoft.com/office/powerpoint/2010/main" val="137128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400600"/>
          </a:xfrm>
        </p:spPr>
        <p:txBody>
          <a:bodyPr>
            <a:normAutofit/>
          </a:bodyPr>
          <a:lstStyle/>
          <a:p>
            <a:pPr marL="0" indent="0">
              <a:buNone/>
            </a:pPr>
            <a:r>
              <a:rPr lang="fr-FR" sz="2800" b="1" dirty="0">
                <a:solidFill>
                  <a:srgbClr val="0070C0"/>
                </a:solidFill>
              </a:rPr>
              <a:t>Différence fonctionnement-investissement</a:t>
            </a:r>
          </a:p>
          <a:p>
            <a:pPr algn="just"/>
            <a:r>
              <a:rPr lang="fr-FR" sz="2200" dirty="0"/>
              <a:t>La question de savoir si </a:t>
            </a:r>
            <a:r>
              <a:rPr lang="fr-FR" sz="2200" b="1" dirty="0"/>
              <a:t>tel bien est ou non à imputer en section de fonctionnement ou d’investissement </a:t>
            </a:r>
            <a:r>
              <a:rPr lang="fr-FR" sz="2200" dirty="0"/>
              <a:t>est une de celle que se pose le plus souvent les gestionnaires et les comptables ; parfois même avec des analyses divergentes. </a:t>
            </a:r>
          </a:p>
          <a:p>
            <a:pPr marL="0" indent="0" algn="just">
              <a:buNone/>
            </a:pPr>
            <a:endParaRPr lang="fr-FR" sz="2200" dirty="0"/>
          </a:p>
          <a:p>
            <a:pPr algn="just"/>
            <a:r>
              <a:rPr lang="fr-FR" sz="2200" dirty="0"/>
              <a:t>Les dépenses qui ont pour </a:t>
            </a:r>
            <a:r>
              <a:rPr lang="fr-FR" sz="2200" b="1" dirty="0"/>
              <a:t>résultat l'entrée d'un bien destiné à rester durablement dans le patrimoine de l’EPLE, et ne se consommant pas par le premier usage, constituent des immobilisations ; de manière obligatoire si ce bien à une valeur supérieure à 800 € HT. </a:t>
            </a:r>
            <a:r>
              <a:rPr lang="fr-FR" sz="2200" dirty="0"/>
              <a:t>C’est ce qui ressort de la définition de la M9-6.</a:t>
            </a:r>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28</a:t>
            </a:fld>
            <a:endParaRPr lang="en-US"/>
          </a:p>
        </p:txBody>
      </p:sp>
    </p:spTree>
    <p:extLst>
      <p:ext uri="{BB962C8B-B14F-4D97-AF65-F5344CB8AC3E}">
        <p14:creationId xmlns:p14="http://schemas.microsoft.com/office/powerpoint/2010/main" val="84066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741367"/>
          </a:xfrm>
        </p:spPr>
        <p:txBody>
          <a:bodyPr>
            <a:normAutofit fontScale="55000" lnSpcReduction="20000"/>
          </a:bodyPr>
          <a:lstStyle/>
          <a:p>
            <a:r>
              <a:rPr lang="fr-FR" sz="3800" b="1" dirty="0">
                <a:solidFill>
                  <a:srgbClr val="0070C0"/>
                </a:solidFill>
              </a:rPr>
              <a:t>Différence fonctionnement-investissement</a:t>
            </a:r>
          </a:p>
          <a:p>
            <a:pPr marL="0" indent="0">
              <a:buNone/>
            </a:pPr>
            <a:endParaRPr lang="fr-FR" dirty="0"/>
          </a:p>
          <a:p>
            <a:pPr algn="just"/>
            <a:r>
              <a:rPr lang="fr-FR" sz="3300" b="1" dirty="0">
                <a:solidFill>
                  <a:srgbClr val="FF0000"/>
                </a:solidFill>
              </a:rPr>
              <a:t>Les dépenses qui ont pour résultat l'entrée d'un bien destiné à rester durablement dans le patrimoine de la collectivité constituent des immobilisations.</a:t>
            </a:r>
          </a:p>
          <a:p>
            <a:pPr algn="just"/>
            <a:r>
              <a:rPr lang="fr-FR" sz="3300" dirty="0"/>
              <a:t>Les adjonctions à un bien immobilisé constituent également des immobilisations dans la mesure où elles entraînent un accroissement de la valeur de l'immobilisation initiale. </a:t>
            </a:r>
            <a:r>
              <a:rPr lang="fr-FR" sz="3300" b="1" dirty="0">
                <a:solidFill>
                  <a:srgbClr val="FF0000"/>
                </a:solidFill>
              </a:rPr>
              <a:t>Les dépenses ont le caractère d'immobilisations si elles ont pour effet une augmentation de la valeur d'un élément d'actif ou une augmentation notable de sa durée d'utilisation.</a:t>
            </a:r>
          </a:p>
          <a:p>
            <a:pPr algn="just"/>
            <a:endParaRPr lang="fr-FR" sz="2000" dirty="0"/>
          </a:p>
          <a:p>
            <a:pPr algn="just"/>
            <a:r>
              <a:rPr lang="fr-FR" sz="3300" b="1" dirty="0"/>
              <a:t>Ainsi, les dépenses à inscrire à la </a:t>
            </a:r>
            <a:r>
              <a:rPr lang="fr-FR" sz="3300" b="1" dirty="0">
                <a:solidFill>
                  <a:srgbClr val="0070C0"/>
                </a:solidFill>
              </a:rPr>
              <a:t>section d'investissement </a:t>
            </a:r>
            <a:r>
              <a:rPr lang="fr-FR" sz="3300" b="1" dirty="0"/>
              <a:t>comprennent essentiellement des opérations qui se traduisent par une modification de la consistance ou de la valeur du patrimoine de la collectivité : achats de matériels durables, construction ou aménagement de bâtiments, travaux d'infrastructure (voirie, réseaux divers).</a:t>
            </a:r>
          </a:p>
          <a:p>
            <a:pPr algn="just"/>
            <a:endParaRPr lang="fr-FR" sz="2000" b="1" dirty="0"/>
          </a:p>
          <a:p>
            <a:pPr algn="just"/>
            <a:r>
              <a:rPr lang="fr-FR" sz="3300" b="1" dirty="0">
                <a:solidFill>
                  <a:srgbClr val="0070C0"/>
                </a:solidFill>
              </a:rPr>
              <a:t>Les charges </a:t>
            </a:r>
            <a:r>
              <a:rPr lang="fr-FR" sz="3300" b="1" dirty="0"/>
              <a:t>sont constituées par les biens et services consommés par la collectivité pour les besoins de son activité.</a:t>
            </a:r>
          </a:p>
          <a:p>
            <a:pPr marL="0" indent="0" algn="just">
              <a:buNone/>
            </a:pPr>
            <a:r>
              <a:rPr lang="fr-FR" sz="3300" dirty="0"/>
              <a:t>Ainsi, les dépenses qui se consomment par le premier usage telles que les fournitures de bureau constituent des charges. Il en est de même du petit outillage qui peut être considéré comme entièrement consommé dans l'exercice de son acquisition.</a:t>
            </a:r>
          </a:p>
          <a:p>
            <a:pPr marL="0" indent="0" algn="just">
              <a:buNone/>
            </a:pPr>
            <a:r>
              <a:rPr lang="fr-FR" sz="3300" dirty="0"/>
              <a:t>Les dépenses portant sur des biens déjà immobilisés ont le caractère de charges si elles ont pour effet de maintenir ces biens dans un état normal d'utilisation jusqu'à la fin de leur durée d'utilisation sans augmenter leur valeur ou leur durée de vie.</a:t>
            </a:r>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29</a:t>
            </a:fld>
            <a:endParaRPr lang="en-US"/>
          </a:p>
        </p:txBody>
      </p:sp>
    </p:spTree>
    <p:extLst>
      <p:ext uri="{BB962C8B-B14F-4D97-AF65-F5344CB8AC3E}">
        <p14:creationId xmlns:p14="http://schemas.microsoft.com/office/powerpoint/2010/main" val="238661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32856"/>
            <a:ext cx="8229600" cy="4191744"/>
          </a:xfrm>
        </p:spPr>
        <p:txBody>
          <a:bodyPr/>
          <a:lstStyle/>
          <a:p>
            <a:pPr marL="0" indent="0" algn="ctr">
              <a:buNone/>
            </a:pPr>
            <a:r>
              <a:rPr lang="fr-FR" sz="3600" b="1" dirty="0"/>
              <a:t>I – </a:t>
            </a:r>
          </a:p>
          <a:p>
            <a:pPr marL="0" indent="0" algn="ctr">
              <a:buNone/>
            </a:pPr>
            <a:r>
              <a:rPr lang="fr-FR" sz="3600" b="1" dirty="0"/>
              <a:t>Rappel de certaines notions de base concernant les immobilisations.</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a:t>
            </a:fld>
            <a:endParaRPr lang="en-US"/>
          </a:p>
        </p:txBody>
      </p:sp>
    </p:spTree>
    <p:extLst>
      <p:ext uri="{BB962C8B-B14F-4D97-AF65-F5344CB8AC3E}">
        <p14:creationId xmlns:p14="http://schemas.microsoft.com/office/powerpoint/2010/main" val="688511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271864"/>
          </a:xfrm>
        </p:spPr>
        <p:txBody>
          <a:bodyPr>
            <a:normAutofit fontScale="85000" lnSpcReduction="10000"/>
          </a:bodyPr>
          <a:lstStyle/>
          <a:p>
            <a:r>
              <a:rPr lang="fr-FR" sz="3500" dirty="0">
                <a:solidFill>
                  <a:srgbClr val="0070C0"/>
                </a:solidFill>
              </a:rPr>
              <a:t>Différence fonctionnement-investissement</a:t>
            </a:r>
          </a:p>
          <a:p>
            <a:endParaRPr lang="fr-FR" dirty="0"/>
          </a:p>
          <a:p>
            <a:pPr algn="just"/>
            <a:r>
              <a:rPr lang="fr-FR" dirty="0"/>
              <a:t>Les dépenses d'entretien et de réparation constituent des charges. </a:t>
            </a:r>
          </a:p>
          <a:p>
            <a:pPr algn="just"/>
            <a:r>
              <a:rPr lang="fr-FR" dirty="0"/>
              <a:t>Ainsi, le simple remplacement ou échange standard d'un élément indispensable au fonctionnement d'un bien ne doit pas entraîner l'immobilisation de la dépense, quel qu'en soit le montant</a:t>
            </a:r>
            <a:r>
              <a:rPr lang="fr-FR" b="1" dirty="0"/>
              <a:t>, </a:t>
            </a:r>
            <a:r>
              <a:rPr lang="fr-FR" b="1" dirty="0">
                <a:solidFill>
                  <a:srgbClr val="FF0000"/>
                </a:solidFill>
              </a:rPr>
              <a:t>à partir du moment où cette opération n'a eu pour effet que de maintenir (entretien) ou de remettre (réparation) le bien en état de marche sans entraîner une augmentation de sa valeur réelle ou de sa durée de vie. </a:t>
            </a:r>
            <a:r>
              <a:rPr lang="fr-FR" dirty="0"/>
              <a:t>Il s'agit, par exemple, du remplacement des pièces usagées d'une machine ou en matière d'entretien des bâtiments, des travaux de peintures intérieures, de la révision des toitures (remplacement de quelques tuiles), du remplacement des vitres ou de toute autre pièce détachée.</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30</a:t>
            </a:fld>
            <a:endParaRPr lang="en-US"/>
          </a:p>
        </p:txBody>
      </p:sp>
    </p:spTree>
    <p:extLst>
      <p:ext uri="{BB962C8B-B14F-4D97-AF65-F5344CB8AC3E}">
        <p14:creationId xmlns:p14="http://schemas.microsoft.com/office/powerpoint/2010/main" val="338779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04656"/>
          </a:xfrm>
        </p:spPr>
        <p:txBody>
          <a:bodyPr>
            <a:normAutofit fontScale="55000" lnSpcReduction="20000"/>
          </a:bodyPr>
          <a:lstStyle/>
          <a:p>
            <a:pPr marL="0" indent="0">
              <a:buNone/>
            </a:pPr>
            <a:r>
              <a:rPr lang="fr-FR" sz="4400" b="1" dirty="0">
                <a:solidFill>
                  <a:srgbClr val="0070C0"/>
                </a:solidFill>
              </a:rPr>
              <a:t>Différence fonctionnement-investissement</a:t>
            </a:r>
          </a:p>
          <a:p>
            <a:pPr marL="0" indent="0">
              <a:buNone/>
            </a:pPr>
            <a:endParaRPr lang="fr-FR" sz="3300" b="1" dirty="0">
              <a:solidFill>
                <a:srgbClr val="0070C0"/>
              </a:solidFill>
            </a:endParaRPr>
          </a:p>
          <a:p>
            <a:pPr algn="just"/>
            <a:r>
              <a:rPr lang="fr-FR" sz="4000" dirty="0"/>
              <a:t>« M9-6 </a:t>
            </a:r>
            <a:r>
              <a:rPr lang="fr-FR" sz="4000" dirty="0" err="1"/>
              <a:t>Op@le</a:t>
            </a:r>
            <a:r>
              <a:rPr lang="fr-FR" sz="4000" dirty="0"/>
              <a:t> » : « </a:t>
            </a:r>
            <a:r>
              <a:rPr lang="fr-FR" sz="4000" b="1" i="1" dirty="0"/>
              <a:t>les dépenses entraînant une augmentation de la valeur d'actif d'un bien immobilisé en modifiant son état initial, ou ayant pour effet de prolonger d'une manière notable la durée d'utilisation d'un élément d'actif, constituent des immobilisations </a:t>
            </a:r>
            <a:r>
              <a:rPr lang="fr-FR" sz="4000" dirty="0"/>
              <a:t>». </a:t>
            </a:r>
          </a:p>
          <a:p>
            <a:pPr algn="just"/>
            <a:r>
              <a:rPr lang="fr-FR" sz="4000" dirty="0"/>
              <a:t>Les adjonctions à un bien immobilisé constituent également des immobilisations dans la mesure où elles entraînent un accroissement de la valeur de l'immobilisation initiale.</a:t>
            </a:r>
          </a:p>
          <a:p>
            <a:pPr algn="just"/>
            <a:r>
              <a:rPr lang="fr-FR" sz="4000" dirty="0"/>
              <a:t>Les dépenses ont le caractère d'immobilisations si elles ont pour effet une augmentation notable de sa durée d'utilisation.</a:t>
            </a:r>
          </a:p>
          <a:p>
            <a:pPr algn="just"/>
            <a:endParaRPr lang="fr-FR" sz="4000" dirty="0"/>
          </a:p>
          <a:p>
            <a:pPr marL="0" indent="0" algn="just">
              <a:buNone/>
            </a:pPr>
            <a:r>
              <a:rPr lang="fr-FR" sz="3200" dirty="0"/>
              <a:t>Exemples : constitueront des immobilisations : </a:t>
            </a:r>
            <a:r>
              <a:rPr lang="fr-FR" sz="3200" b="1" dirty="0"/>
              <a:t>le remplacement d’un moteur de chambre froide qui prolongera indubitablement la durée de vie du matériel, </a:t>
            </a:r>
            <a:r>
              <a:rPr lang="fr-FR" sz="3200" dirty="0"/>
              <a:t>idem pour le moteur d’un véhicule ou un bruleur de chaudière, le remplacement des fenêtres d’un bâtiment par des fenêtres double vitrage qui augmentera la valeur du bien tout en diminuant son coût d’utilisation, ou une réfection de toiture.</a:t>
            </a:r>
          </a:p>
          <a:p>
            <a:pPr marL="0" indent="0" algn="just">
              <a:buNone/>
            </a:pPr>
            <a:r>
              <a:rPr lang="fr-FR" sz="3200" dirty="0"/>
              <a:t>Autre exemple : les serrures (diapo suivante)…</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31</a:t>
            </a:fld>
            <a:endParaRPr lang="en-US"/>
          </a:p>
        </p:txBody>
      </p:sp>
    </p:spTree>
    <p:extLst>
      <p:ext uri="{BB962C8B-B14F-4D97-AF65-F5344CB8AC3E}">
        <p14:creationId xmlns:p14="http://schemas.microsoft.com/office/powerpoint/2010/main" val="341146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415880"/>
          </a:xfrm>
        </p:spPr>
        <p:txBody>
          <a:bodyPr>
            <a:normAutofit fontScale="85000" lnSpcReduction="20000"/>
          </a:bodyPr>
          <a:lstStyle/>
          <a:p>
            <a:r>
              <a:rPr lang="fr-FR" sz="3600" dirty="0">
                <a:solidFill>
                  <a:srgbClr val="0070C0"/>
                </a:solidFill>
              </a:rPr>
              <a:t>Différence fonctionnement-investissement</a:t>
            </a:r>
          </a:p>
          <a:p>
            <a:endParaRPr lang="fr-FR" dirty="0"/>
          </a:p>
          <a:p>
            <a:pPr algn="just"/>
            <a:r>
              <a:rPr lang="fr-FR" dirty="0"/>
              <a:t>Exemples :</a:t>
            </a:r>
          </a:p>
          <a:p>
            <a:pPr algn="just"/>
            <a:r>
              <a:rPr lang="fr-FR" dirty="0"/>
              <a:t>Une serrure s'analyse comme une simple pièce d'un bien immobilisé (en l'occurrence une porte) dont l'acquisition isolée ne constitue pas une immobilisation en tant que telle.</a:t>
            </a:r>
          </a:p>
          <a:p>
            <a:pPr algn="just"/>
            <a:r>
              <a:rPr lang="fr-FR" dirty="0"/>
              <a:t>La dépense occasionnée par le remplacement de l'ensemble des serrures doit donc être analysée comme une charge, quel qu'en soit le montant sauf si il y a modification du système.</a:t>
            </a:r>
          </a:p>
          <a:p>
            <a:pPr algn="just"/>
            <a:r>
              <a:rPr lang="fr-FR" dirty="0"/>
              <a:t>Le remplacement d’une porte d’un bâtiment ne doit pas s'analyser comme un simple échange standard d'un élément d'actif, mais comme une dépense d'amélioration ayant pour effet d'augmenter la valeur et la durée de vie du bien immobilisé. Il s'agit donc d'une dépense à immobiliser.</a:t>
            </a:r>
          </a:p>
          <a:p>
            <a:pPr algn="just"/>
            <a:r>
              <a:rPr lang="fr-FR" dirty="0"/>
              <a:t>Ne sont pas des immobilisations : la décoration de bâtiments, les traitements anti termites, le nettoyage des réseaux…</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32</a:t>
            </a:fld>
            <a:endParaRPr lang="en-US"/>
          </a:p>
        </p:txBody>
      </p:sp>
    </p:spTree>
    <p:extLst>
      <p:ext uri="{BB962C8B-B14F-4D97-AF65-F5344CB8AC3E}">
        <p14:creationId xmlns:p14="http://schemas.microsoft.com/office/powerpoint/2010/main" val="1841777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normAutofit fontScale="92500"/>
          </a:bodyPr>
          <a:lstStyle/>
          <a:p>
            <a:pPr algn="just"/>
            <a:r>
              <a:rPr lang="fr-FR" dirty="0"/>
              <a:t>L’autre critère des immobilisations est le caractère durable du bien concerné. Ainsi, en réponse à une question, la DAF concernant un logiciel valable une année a répondu : </a:t>
            </a:r>
          </a:p>
          <a:p>
            <a:pPr marL="0" indent="0" algn="just">
              <a:buNone/>
            </a:pPr>
            <a:endParaRPr lang="fr-FR" sz="1300" dirty="0"/>
          </a:p>
          <a:p>
            <a:pPr algn="just"/>
            <a:r>
              <a:rPr lang="fr-FR" dirty="0"/>
              <a:t>« </a:t>
            </a:r>
            <a:r>
              <a:rPr lang="fr-FR" i="1" dirty="0"/>
              <a:t>Cette licence bien que s'élevant à plus de 800€ HT ne peut être considérée comme une opération en capital pour les raisons suivantes. Une immobilisation doit également servir l'activité de l'établissement d'une façon durable (plus d'un an) or on ne peut considérer qu'une licence à renouveler annuellement obéisse à ce principe. Les avantages économiques attendus de la licence étant consommés dans l'année, on serait amené à les amortir en une seul fois pour son montant total ce qui n'est pas conforme aux principes définis dans l'IC-M9.6 </a:t>
            </a:r>
            <a:r>
              <a:rPr lang="fr-FR" dirty="0"/>
              <a:t>».</a:t>
            </a:r>
          </a:p>
          <a:p>
            <a:pPr marL="0" indent="0">
              <a:buNone/>
            </a:pPr>
            <a:endParaRPr lang="fr-FR" dirty="0"/>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33</a:t>
            </a:fld>
            <a:endParaRPr lang="en-US"/>
          </a:p>
        </p:txBody>
      </p:sp>
    </p:spTree>
    <p:extLst>
      <p:ext uri="{BB962C8B-B14F-4D97-AF65-F5344CB8AC3E}">
        <p14:creationId xmlns:p14="http://schemas.microsoft.com/office/powerpoint/2010/main" val="390982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5400600"/>
          </a:xfrm>
        </p:spPr>
        <p:txBody>
          <a:bodyPr>
            <a:normAutofit/>
          </a:bodyPr>
          <a:lstStyle/>
          <a:p>
            <a:pPr marL="0" indent="0">
              <a:buNone/>
            </a:pPr>
            <a:r>
              <a:rPr lang="fr-FR" sz="3200" b="1" dirty="0">
                <a:solidFill>
                  <a:srgbClr val="0070C0"/>
                </a:solidFill>
              </a:rPr>
              <a:t>Evaluation d’une immobilisation</a:t>
            </a:r>
          </a:p>
          <a:p>
            <a:pPr marL="0" indent="0" algn="just">
              <a:buNone/>
            </a:pPr>
            <a:endParaRPr lang="fr-FR" sz="3200" dirty="0">
              <a:solidFill>
                <a:srgbClr val="0070C0"/>
              </a:solidFill>
            </a:endParaRPr>
          </a:p>
          <a:p>
            <a:pPr marL="0" indent="0" algn="just">
              <a:buNone/>
            </a:pPr>
            <a:r>
              <a:rPr lang="fr-FR" dirty="0"/>
              <a:t>À leur date d’entrée dans le patrimoine de l’établissement les immobilisations sont évaluées à leur coût : </a:t>
            </a:r>
          </a:p>
          <a:p>
            <a:pPr algn="just"/>
            <a:r>
              <a:rPr lang="fr-FR" dirty="0"/>
              <a:t>d’acquisition, pour les actifs acquis à titre onéreux ; </a:t>
            </a:r>
          </a:p>
          <a:p>
            <a:pPr marL="0" indent="0" algn="just">
              <a:buNone/>
            </a:pPr>
            <a:endParaRPr lang="fr-FR" sz="1200" dirty="0"/>
          </a:p>
          <a:p>
            <a:pPr algn="just"/>
            <a:r>
              <a:rPr lang="fr-FR" dirty="0"/>
              <a:t>de production, pour les actifs produits par l’établissement.</a:t>
            </a:r>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34</a:t>
            </a:fld>
            <a:endParaRPr lang="en-US"/>
          </a:p>
        </p:txBody>
      </p:sp>
    </p:spTree>
    <p:extLst>
      <p:ext uri="{BB962C8B-B14F-4D97-AF65-F5344CB8AC3E}">
        <p14:creationId xmlns:p14="http://schemas.microsoft.com/office/powerpoint/2010/main" val="297580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20680"/>
          </a:xfrm>
        </p:spPr>
        <p:txBody>
          <a:bodyPr>
            <a:normAutofit fontScale="62500" lnSpcReduction="20000"/>
          </a:bodyPr>
          <a:lstStyle/>
          <a:p>
            <a:pPr marL="0" indent="0">
              <a:buNone/>
            </a:pPr>
            <a:r>
              <a:rPr lang="fr-FR" sz="3200" b="1" dirty="0">
                <a:solidFill>
                  <a:srgbClr val="0070C0"/>
                </a:solidFill>
              </a:rPr>
              <a:t>Evaluation d’une immobilisation</a:t>
            </a:r>
          </a:p>
          <a:p>
            <a:pPr marL="0" indent="0">
              <a:buNone/>
            </a:pPr>
            <a:endParaRPr lang="fr-FR" sz="1700" b="1" dirty="0">
              <a:solidFill>
                <a:srgbClr val="0070C0"/>
              </a:solidFill>
            </a:endParaRPr>
          </a:p>
          <a:p>
            <a:pPr marL="0" indent="0">
              <a:buNone/>
            </a:pPr>
            <a:r>
              <a:rPr lang="fr-FR" sz="4000" b="1" dirty="0">
                <a:solidFill>
                  <a:srgbClr val="0070C0"/>
                </a:solidFill>
              </a:rPr>
              <a:t>Coût d’acquisition</a:t>
            </a:r>
          </a:p>
          <a:p>
            <a:pPr algn="just"/>
            <a:r>
              <a:rPr lang="fr-FR" sz="3200" dirty="0"/>
              <a:t>Le coût d’acquisition initial d’une immobilisation est constitué de : </a:t>
            </a:r>
          </a:p>
          <a:p>
            <a:pPr algn="just"/>
            <a:r>
              <a:rPr lang="fr-FR" sz="3200" dirty="0"/>
              <a:t>- son prix d’achat y compris les droits de douane et taxes non récupérables après déduction des remises, rabais commerciaux et escomptes de règlement ; </a:t>
            </a:r>
          </a:p>
          <a:p>
            <a:pPr algn="just"/>
            <a:r>
              <a:rPr lang="fr-FR" sz="3200" dirty="0"/>
              <a:t>- tous les coûts directement attribuables engagés pour mettre l’actif en place et en état de fonctionner ou d’être utilisé. </a:t>
            </a:r>
          </a:p>
          <a:p>
            <a:pPr algn="just"/>
            <a:endParaRPr lang="fr-FR" sz="1600" dirty="0"/>
          </a:p>
          <a:p>
            <a:pPr algn="just"/>
            <a:r>
              <a:rPr lang="fr-FR" sz="3200" dirty="0"/>
              <a:t>La « M9-6 </a:t>
            </a:r>
            <a:r>
              <a:rPr lang="fr-FR" sz="3200" dirty="0" err="1"/>
              <a:t>Op@le</a:t>
            </a:r>
            <a:r>
              <a:rPr lang="fr-FR" sz="3200" dirty="0"/>
              <a:t> » indique que « les frais accessoires qui sont à ajouter au prix d’achat comprennent notamment : </a:t>
            </a:r>
          </a:p>
          <a:p>
            <a:pPr algn="just"/>
            <a:r>
              <a:rPr lang="fr-FR" sz="3200" i="1" dirty="0"/>
              <a:t>•Les frais initiaux de livraison et de manutention ;</a:t>
            </a:r>
          </a:p>
          <a:p>
            <a:pPr algn="just"/>
            <a:r>
              <a:rPr lang="fr-FR" sz="3200" i="1" dirty="0"/>
              <a:t>•Les frais d’installation ;</a:t>
            </a:r>
          </a:p>
          <a:p>
            <a:pPr algn="just"/>
            <a:r>
              <a:rPr lang="fr-FR" sz="3200" i="1" dirty="0"/>
              <a:t>•Les honoraires de professionnels tels qu’architectes et ingénieurs ;</a:t>
            </a:r>
          </a:p>
          <a:p>
            <a:pPr algn="just"/>
            <a:r>
              <a:rPr lang="fr-FR" sz="3200" i="1" dirty="0"/>
              <a:t>•Les frais administratifs et autres frais généraux attribués à l’acquisition de l’actif ou à sa mise en état de fonctionnement ;</a:t>
            </a:r>
          </a:p>
          <a:p>
            <a:pPr algn="just"/>
            <a:r>
              <a:rPr lang="fr-FR" sz="3200" i="1" dirty="0"/>
              <a:t>•Le coût de préparation du site ;</a:t>
            </a:r>
          </a:p>
          <a:p>
            <a:pPr algn="just"/>
            <a:r>
              <a:rPr lang="fr-FR" sz="3200" i="1" dirty="0"/>
              <a:t>•Les frais de démolition ;</a:t>
            </a:r>
          </a:p>
          <a:p>
            <a:pPr algn="just"/>
            <a:r>
              <a:rPr lang="fr-FR" sz="3200" i="1" dirty="0"/>
              <a:t>•Les frais de démarrage et les frais similaires de pré exploitation qui permettent à l’actif de le mettre en état de fonctionnement. ».</a:t>
            </a:r>
          </a:p>
          <a:p>
            <a:pPr marL="0" indent="0">
              <a:buNone/>
            </a:pPr>
            <a:endParaRPr lang="fr-FR" sz="3200" dirty="0">
              <a:solidFill>
                <a:srgbClr val="0070C0"/>
              </a:solidFill>
            </a:endParaRPr>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35</a:t>
            </a:fld>
            <a:endParaRPr lang="en-US"/>
          </a:p>
        </p:txBody>
      </p:sp>
    </p:spTree>
    <p:extLst>
      <p:ext uri="{BB962C8B-B14F-4D97-AF65-F5344CB8AC3E}">
        <p14:creationId xmlns:p14="http://schemas.microsoft.com/office/powerpoint/2010/main" val="284297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20680"/>
          </a:xfrm>
        </p:spPr>
        <p:txBody>
          <a:bodyPr>
            <a:normAutofit/>
          </a:bodyPr>
          <a:lstStyle/>
          <a:p>
            <a:pPr marL="0" indent="0">
              <a:buNone/>
            </a:pPr>
            <a:r>
              <a:rPr lang="fr-FR" sz="3200" b="1" dirty="0">
                <a:solidFill>
                  <a:srgbClr val="0070C0"/>
                </a:solidFill>
              </a:rPr>
              <a:t>Evaluation d’une immobilisation</a:t>
            </a:r>
          </a:p>
          <a:p>
            <a:pPr marL="0" indent="0">
              <a:buNone/>
            </a:pPr>
            <a:endParaRPr lang="fr-FR" sz="1700" b="1" dirty="0">
              <a:solidFill>
                <a:srgbClr val="0070C0"/>
              </a:solidFill>
            </a:endParaRPr>
          </a:p>
          <a:p>
            <a:pPr marL="0" indent="0">
              <a:buNone/>
            </a:pPr>
            <a:endParaRPr lang="fr-FR" sz="1700" b="1" dirty="0">
              <a:solidFill>
                <a:srgbClr val="0070C0"/>
              </a:solidFill>
            </a:endParaRPr>
          </a:p>
          <a:p>
            <a:pPr marL="0" indent="0">
              <a:buNone/>
            </a:pPr>
            <a:endParaRPr lang="fr-FR" sz="1700" b="1" dirty="0">
              <a:solidFill>
                <a:srgbClr val="0070C0"/>
              </a:solidFill>
            </a:endParaRPr>
          </a:p>
          <a:p>
            <a:pPr marL="0" indent="0">
              <a:buNone/>
            </a:pPr>
            <a:endParaRPr lang="fr-FR" sz="1700" b="1" dirty="0">
              <a:solidFill>
                <a:srgbClr val="0070C0"/>
              </a:solidFill>
            </a:endParaRPr>
          </a:p>
          <a:p>
            <a:pPr marL="0" indent="0">
              <a:buNone/>
            </a:pPr>
            <a:r>
              <a:rPr lang="fr-FR" sz="2800" b="1" dirty="0">
                <a:solidFill>
                  <a:srgbClr val="0070C0"/>
                </a:solidFill>
              </a:rPr>
              <a:t>Coût d’acquisition</a:t>
            </a:r>
          </a:p>
          <a:p>
            <a:pPr algn="just"/>
            <a:r>
              <a:rPr lang="fr-FR" sz="2400" dirty="0"/>
              <a:t> Pour un bien acquis à titre gratuit (don) la valeur vénale correspond au prix du marché ou à défaut au prix qu’accepterait d’en donner un acquéreur éventuel.</a:t>
            </a:r>
          </a:p>
          <a:p>
            <a:pPr marL="0" indent="0">
              <a:buNone/>
            </a:pPr>
            <a:endParaRPr lang="fr-FR" sz="3200" dirty="0">
              <a:solidFill>
                <a:srgbClr val="0070C0"/>
              </a:solidFill>
            </a:endParaRPr>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36</a:t>
            </a:fld>
            <a:endParaRPr lang="en-US"/>
          </a:p>
        </p:txBody>
      </p:sp>
    </p:spTree>
    <p:extLst>
      <p:ext uri="{BB962C8B-B14F-4D97-AF65-F5344CB8AC3E}">
        <p14:creationId xmlns:p14="http://schemas.microsoft.com/office/powerpoint/2010/main" val="3915351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20680"/>
          </a:xfrm>
        </p:spPr>
        <p:txBody>
          <a:bodyPr>
            <a:normAutofit fontScale="70000" lnSpcReduction="20000"/>
          </a:bodyPr>
          <a:lstStyle/>
          <a:p>
            <a:pPr marL="0" indent="0">
              <a:buNone/>
            </a:pPr>
            <a:r>
              <a:rPr lang="fr-FR" sz="3200" b="1" dirty="0">
                <a:solidFill>
                  <a:srgbClr val="0070C0"/>
                </a:solidFill>
              </a:rPr>
              <a:t>Evaluation d’une immobilisation</a:t>
            </a:r>
          </a:p>
          <a:p>
            <a:pPr marL="0" indent="0">
              <a:buNone/>
            </a:pPr>
            <a:endParaRPr lang="fr-FR" sz="1700" b="1" dirty="0">
              <a:solidFill>
                <a:srgbClr val="0070C0"/>
              </a:solidFill>
            </a:endParaRPr>
          </a:p>
          <a:p>
            <a:pPr marL="0" indent="0">
              <a:buNone/>
            </a:pPr>
            <a:r>
              <a:rPr lang="fr-FR" sz="3800" b="1" dirty="0">
                <a:solidFill>
                  <a:srgbClr val="0070C0"/>
                </a:solidFill>
              </a:rPr>
              <a:t>Coût de production</a:t>
            </a:r>
          </a:p>
          <a:p>
            <a:pPr marL="0" indent="0">
              <a:buNone/>
            </a:pPr>
            <a:endParaRPr lang="fr-FR" sz="1400" dirty="0">
              <a:solidFill>
                <a:srgbClr val="0070C0"/>
              </a:solidFill>
            </a:endParaRPr>
          </a:p>
          <a:p>
            <a:pPr algn="just"/>
            <a:r>
              <a:rPr lang="fr-FR" sz="3200" dirty="0"/>
              <a:t>Certains EPLE réalisent pour eux-mêmes des biens qui doivent être immobilisés. </a:t>
            </a:r>
            <a:r>
              <a:rPr lang="fr-FR" sz="3200" b="1" dirty="0"/>
              <a:t>C’est le cas principalement au titre des objets confectionnés (OC) </a:t>
            </a:r>
            <a:r>
              <a:rPr lang="fr-FR" sz="3200" dirty="0"/>
              <a:t>avec, par exemple, un meuble réalisé par la section menuiserie du lycée pour l’aménagement de la salle des professeurs. Dans ce cadre l’EPLE est un client comme les autres et la réalisation de l’OC doit suivre les mêmes modalités</a:t>
            </a:r>
            <a:r>
              <a:rPr lang="fr-FR" sz="3200" b="1" dirty="0"/>
              <a:t>. Il constituera une « recette » pour le service AP (compte 701) et une charge pour l’établissement avec un mandat pour ordre (ALO ou OPC suivant le cas). Si l’imputation se fait en classe 2 le bien suivra les mêmes règles pour son éventuelle inscription en classe 1 que s’il avait été acquis auprès d’un fournisseur extérieur. </a:t>
            </a:r>
            <a:r>
              <a:rPr lang="fr-FR" sz="3200" dirty="0"/>
              <a:t>Il peut être « financé » sur fonds propres (</a:t>
            </a:r>
            <a:r>
              <a:rPr lang="fr-FR" sz="3200" dirty="0" err="1"/>
              <a:t>FdR</a:t>
            </a:r>
            <a:r>
              <a:rPr lang="fr-FR" sz="3200" dirty="0"/>
              <a:t>) ou sur subvention ; car rien n’empêche l’établissement de réaliser lui-même un bien subventionné et de produire la facture d’OC à titre de justificatif pour l’OR en classe 1 et le justificatif d’achat pour le financeur.</a:t>
            </a:r>
          </a:p>
          <a:p>
            <a:pPr algn="just"/>
            <a:endParaRPr lang="fr-FR" sz="1400" dirty="0"/>
          </a:p>
          <a:p>
            <a:pPr marL="0" indent="0">
              <a:buNone/>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37</a:t>
            </a:fld>
            <a:endParaRPr lang="en-US"/>
          </a:p>
        </p:txBody>
      </p:sp>
    </p:spTree>
    <p:extLst>
      <p:ext uri="{BB962C8B-B14F-4D97-AF65-F5344CB8AC3E}">
        <p14:creationId xmlns:p14="http://schemas.microsoft.com/office/powerpoint/2010/main" val="983838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780696"/>
          </a:xfrm>
        </p:spPr>
        <p:txBody>
          <a:bodyPr>
            <a:normAutofit fontScale="90000"/>
          </a:bodyPr>
          <a:lstStyle/>
          <a:p>
            <a:r>
              <a:rPr lang="fr-FR" dirty="0"/>
              <a:t>La dépréciation</a:t>
            </a:r>
          </a:p>
        </p:txBody>
      </p:sp>
      <p:sp>
        <p:nvSpPr>
          <p:cNvPr id="3" name="Espace réservé du contenu 2"/>
          <p:cNvSpPr>
            <a:spLocks noGrp="1"/>
          </p:cNvSpPr>
          <p:nvPr>
            <p:ph idx="1"/>
          </p:nvPr>
        </p:nvSpPr>
        <p:spPr>
          <a:xfrm>
            <a:off x="457200" y="1041344"/>
            <a:ext cx="8229600" cy="5283256"/>
          </a:xfrm>
        </p:spPr>
        <p:txBody>
          <a:bodyPr>
            <a:normAutofit fontScale="85000" lnSpcReduction="10000"/>
          </a:bodyPr>
          <a:lstStyle/>
          <a:p>
            <a:pPr algn="just"/>
            <a:r>
              <a:rPr lang="fr-FR" dirty="0"/>
              <a:t>La dépréciation d’un actif est la constatation que sa valeur actuelle est devenue inférieure à sa valeur nette comptable. La dépréciation est réversible et se cumule avec l’amortissement.</a:t>
            </a:r>
          </a:p>
          <a:p>
            <a:pPr algn="just"/>
            <a:r>
              <a:rPr lang="fr-FR" dirty="0"/>
              <a:t>La valeur brute d’un actif est sa valeur d’entrée dans le patrimoine.</a:t>
            </a:r>
          </a:p>
          <a:p>
            <a:pPr algn="just"/>
            <a:r>
              <a:rPr lang="fr-FR" dirty="0"/>
              <a:t>La valeur nette comptable d'un actif correspond à sa valeur brute diminuée des amortissements cumulés et des dépréciations. </a:t>
            </a:r>
          </a:p>
          <a:p>
            <a:pPr algn="just"/>
            <a:r>
              <a:rPr lang="fr-FR" dirty="0"/>
              <a:t>La valeur actuelle est la valeur la plus élevée de la valeur vénale ou de la valeur d'usage.</a:t>
            </a:r>
          </a:p>
          <a:p>
            <a:pPr algn="just"/>
            <a:r>
              <a:rPr lang="fr-FR" dirty="0"/>
              <a:t>La valeur vénale est le montant qui pourrait être obtenu, à la date de clôture, de la vente d'un actif lors d'une transaction conclue à des conditions normales de marché.</a:t>
            </a:r>
          </a:p>
          <a:p>
            <a:pPr algn="just"/>
            <a:r>
              <a:rPr lang="fr-FR" dirty="0"/>
              <a:t>La valeur d'usage d'un actif est la valeur des avantages économiques futurs attendus de son utilisation et de sa sortie. Elle est calculée à partir des estimations des avantages économiques futurs attendus. </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38</a:t>
            </a:fld>
            <a:endParaRPr lang="en-US"/>
          </a:p>
        </p:txBody>
      </p:sp>
    </p:spTree>
    <p:extLst>
      <p:ext uri="{BB962C8B-B14F-4D97-AF65-F5344CB8AC3E}">
        <p14:creationId xmlns:p14="http://schemas.microsoft.com/office/powerpoint/2010/main" val="3328330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3A7187-A9AC-4C90-B8B1-8D0F7CCC2337}"/>
              </a:ext>
            </a:extLst>
          </p:cNvPr>
          <p:cNvSpPr>
            <a:spLocks noGrp="1"/>
          </p:cNvSpPr>
          <p:nvPr>
            <p:ph type="title"/>
          </p:nvPr>
        </p:nvSpPr>
        <p:spPr/>
        <p:txBody>
          <a:bodyPr>
            <a:normAutofit fontScale="90000"/>
          </a:bodyPr>
          <a:lstStyle/>
          <a:p>
            <a:r>
              <a:rPr lang="fr-FR" dirty="0"/>
              <a:t>La saisie des immobilisations sur </a:t>
            </a:r>
            <a:r>
              <a:rPr lang="fr-FR" dirty="0" err="1"/>
              <a:t>op@le</a:t>
            </a:r>
            <a:endParaRPr lang="fr-FR" dirty="0"/>
          </a:p>
        </p:txBody>
      </p:sp>
      <p:sp>
        <p:nvSpPr>
          <p:cNvPr id="3" name="Espace réservé du contenu 2">
            <a:extLst>
              <a:ext uri="{FF2B5EF4-FFF2-40B4-BE49-F238E27FC236}">
                <a16:creationId xmlns:a16="http://schemas.microsoft.com/office/drawing/2014/main" id="{103FEEA7-E9A3-472E-BAAB-ECF8D1353298}"/>
              </a:ext>
            </a:extLst>
          </p:cNvPr>
          <p:cNvSpPr>
            <a:spLocks noGrp="1"/>
          </p:cNvSpPr>
          <p:nvPr>
            <p:ph idx="1"/>
          </p:nvPr>
        </p:nvSpPr>
        <p:spPr/>
        <p:txBody>
          <a:bodyPr>
            <a:normAutofit/>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dépenses :</a:t>
            </a:r>
          </a:p>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Partie Ordo : au niveau de la validation du service fait création d’une fiche d’immobilisation provisoire. Au moment de la DP, maj de la fiche d’immobilisation </a:t>
            </a:r>
          </a:p>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Partie compta : prise en charge de la DP : la fiche provisoire est transformée en fiche définitive par l’AC.</a:t>
            </a:r>
          </a:p>
          <a:p>
            <a:pPr>
              <a:lnSpc>
                <a:spcPct val="115000"/>
              </a:lnSpc>
              <a:spcAft>
                <a:spcPts val="10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e la date 3">
            <a:extLst>
              <a:ext uri="{FF2B5EF4-FFF2-40B4-BE49-F238E27FC236}">
                <a16:creationId xmlns:a16="http://schemas.microsoft.com/office/drawing/2014/main" id="{53B1ED74-7F6E-4F2F-BA4A-D7D27CFB5443}"/>
              </a:ext>
            </a:extLst>
          </p:cNvPr>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a:extLst>
              <a:ext uri="{FF2B5EF4-FFF2-40B4-BE49-F238E27FC236}">
                <a16:creationId xmlns:a16="http://schemas.microsoft.com/office/drawing/2014/main" id="{FFF67BE4-2873-426C-B7DD-EBFA9F283EB8}"/>
              </a:ext>
            </a:extLst>
          </p:cNvPr>
          <p:cNvSpPr>
            <a:spLocks noGrp="1"/>
          </p:cNvSpPr>
          <p:nvPr>
            <p:ph type="ftr" sz="quarter" idx="11"/>
          </p:nvPr>
        </p:nvSpPr>
        <p:spPr/>
        <p:txBody>
          <a:bodyPr/>
          <a:lstStyle/>
          <a:p>
            <a:r>
              <a:rPr lang="en-US"/>
              <a:t>Footer Text</a:t>
            </a:r>
          </a:p>
        </p:txBody>
      </p:sp>
      <p:sp>
        <p:nvSpPr>
          <p:cNvPr id="6" name="Espace réservé du numéro de diapositive 5">
            <a:extLst>
              <a:ext uri="{FF2B5EF4-FFF2-40B4-BE49-F238E27FC236}">
                <a16:creationId xmlns:a16="http://schemas.microsoft.com/office/drawing/2014/main" id="{53728F08-64BF-4FF5-9F6C-DFDE2B7824AA}"/>
              </a:ext>
            </a:extLst>
          </p:cNvPr>
          <p:cNvSpPr>
            <a:spLocks noGrp="1"/>
          </p:cNvSpPr>
          <p:nvPr>
            <p:ph type="sldNum" sz="quarter" idx="12"/>
          </p:nvPr>
        </p:nvSpPr>
        <p:spPr/>
        <p:txBody>
          <a:bodyPr/>
          <a:lstStyle/>
          <a:p>
            <a:fld id="{BA9B540C-44DA-4F69-89C9-7C84606640D3}" type="slidenum">
              <a:rPr lang="en-US" smtClean="0"/>
              <a:pPr/>
              <a:t>39</a:t>
            </a:fld>
            <a:endParaRPr lang="en-US"/>
          </a:p>
        </p:txBody>
      </p:sp>
    </p:spTree>
    <p:extLst>
      <p:ext uri="{BB962C8B-B14F-4D97-AF65-F5344CB8AC3E}">
        <p14:creationId xmlns:p14="http://schemas.microsoft.com/office/powerpoint/2010/main" val="247087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451407" y="1196752"/>
            <a:ext cx="8589086" cy="4752528"/>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4</a:t>
            </a:fld>
            <a:endParaRPr lang="en-US"/>
          </a:p>
        </p:txBody>
      </p:sp>
    </p:spTree>
    <p:extLst>
      <p:ext uri="{BB962C8B-B14F-4D97-AF65-F5344CB8AC3E}">
        <p14:creationId xmlns:p14="http://schemas.microsoft.com/office/powerpoint/2010/main" val="1398128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0CC0D-4D02-455C-93A8-48ED679A00FD}"/>
              </a:ext>
            </a:extLst>
          </p:cNvPr>
          <p:cNvSpPr>
            <a:spLocks noGrp="1"/>
          </p:cNvSpPr>
          <p:nvPr>
            <p:ph type="title"/>
          </p:nvPr>
        </p:nvSpPr>
        <p:spPr/>
        <p:txBody>
          <a:bodyPr>
            <a:normAutofit fontScale="90000"/>
          </a:bodyPr>
          <a:lstStyle/>
          <a:p>
            <a:r>
              <a:rPr lang="fr-FR" dirty="0"/>
              <a:t>La saisie des immobilisations sur </a:t>
            </a:r>
            <a:r>
              <a:rPr lang="fr-FR" dirty="0" err="1"/>
              <a:t>op@le</a:t>
            </a:r>
            <a:endParaRPr lang="fr-FR" dirty="0"/>
          </a:p>
        </p:txBody>
      </p:sp>
      <p:sp>
        <p:nvSpPr>
          <p:cNvPr id="3" name="Espace réservé du contenu 2">
            <a:extLst>
              <a:ext uri="{FF2B5EF4-FFF2-40B4-BE49-F238E27FC236}">
                <a16:creationId xmlns:a16="http://schemas.microsoft.com/office/drawing/2014/main" id="{DC974F8A-8247-45AC-BF12-17697CFDB6B8}"/>
              </a:ext>
            </a:extLst>
          </p:cNvPr>
          <p:cNvSpPr>
            <a:spLocks noGrp="1"/>
          </p:cNvSpPr>
          <p:nvPr>
            <p:ph idx="1"/>
          </p:nvPr>
        </p:nvSpPr>
        <p:spPr/>
        <p:txBody>
          <a:bodyPr>
            <a:normAutofit fontScale="62500" lnSpcReduction="20000"/>
          </a:bodyPr>
          <a:lstStyle/>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En recettes :</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Partie ordo : Saisie du TR et création d’une fiche de financement provisoire (subvention)</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Partie compta : prise en charge du TR : la fiche de subvention provisoire est transformée par le comptable en fiche définitive.</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Point important : Une fois la fiche provisoire transformée en fiche définitive par l’AC, le gestionnaire devra rapprocher la fiche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d’immo</a:t>
            </a:r>
            <a:r>
              <a:rPr lang="fr-FR" sz="2800" dirty="0">
                <a:effectLst/>
                <a:latin typeface="Calibri" panose="020F0502020204030204" pitchFamily="34" charset="0"/>
                <a:ea typeface="Calibri" panose="020F0502020204030204" pitchFamily="34" charset="0"/>
                <a:cs typeface="Times New Roman" panose="02020603050405020304" pitchFamily="18" charset="0"/>
              </a:rPr>
              <a:t> et la fiche de subvention (avant la transformation définitive, bien vérifier la concordance sur les durées d’amortissement et les dates de mise en service).</a:t>
            </a:r>
          </a:p>
          <a:p>
            <a:pP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Conseil : dans le cas d »une subvention, saisir le TR en même temps que la DP.</a:t>
            </a:r>
          </a:p>
          <a:p>
            <a:endParaRPr lang="fr-FR" dirty="0"/>
          </a:p>
        </p:txBody>
      </p:sp>
      <p:sp>
        <p:nvSpPr>
          <p:cNvPr id="4" name="Espace réservé de la date 3">
            <a:extLst>
              <a:ext uri="{FF2B5EF4-FFF2-40B4-BE49-F238E27FC236}">
                <a16:creationId xmlns:a16="http://schemas.microsoft.com/office/drawing/2014/main" id="{B411F728-3AC5-4335-B3E8-64DBB516B030}"/>
              </a:ext>
            </a:extLst>
          </p:cNvPr>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a:extLst>
              <a:ext uri="{FF2B5EF4-FFF2-40B4-BE49-F238E27FC236}">
                <a16:creationId xmlns:a16="http://schemas.microsoft.com/office/drawing/2014/main" id="{E61592F7-A6CB-4D14-BAE3-F72E9875490F}"/>
              </a:ext>
            </a:extLst>
          </p:cNvPr>
          <p:cNvSpPr>
            <a:spLocks noGrp="1"/>
          </p:cNvSpPr>
          <p:nvPr>
            <p:ph type="ftr" sz="quarter" idx="11"/>
          </p:nvPr>
        </p:nvSpPr>
        <p:spPr/>
        <p:txBody>
          <a:bodyPr/>
          <a:lstStyle/>
          <a:p>
            <a:r>
              <a:rPr lang="en-US"/>
              <a:t>Footer Text</a:t>
            </a:r>
          </a:p>
        </p:txBody>
      </p:sp>
      <p:sp>
        <p:nvSpPr>
          <p:cNvPr id="6" name="Espace réservé du numéro de diapositive 5">
            <a:extLst>
              <a:ext uri="{FF2B5EF4-FFF2-40B4-BE49-F238E27FC236}">
                <a16:creationId xmlns:a16="http://schemas.microsoft.com/office/drawing/2014/main" id="{CDB2E007-294E-46C5-B2D7-8764071B6B1D}"/>
              </a:ext>
            </a:extLst>
          </p:cNvPr>
          <p:cNvSpPr>
            <a:spLocks noGrp="1"/>
          </p:cNvSpPr>
          <p:nvPr>
            <p:ph type="sldNum" sz="quarter" idx="12"/>
          </p:nvPr>
        </p:nvSpPr>
        <p:spPr/>
        <p:txBody>
          <a:bodyPr/>
          <a:lstStyle/>
          <a:p>
            <a:fld id="{BA9B540C-44DA-4F69-89C9-7C84606640D3}" type="slidenum">
              <a:rPr lang="en-US" smtClean="0"/>
              <a:pPr/>
              <a:t>40</a:t>
            </a:fld>
            <a:endParaRPr lang="en-US"/>
          </a:p>
        </p:txBody>
      </p:sp>
    </p:spTree>
    <p:extLst>
      <p:ext uri="{BB962C8B-B14F-4D97-AF65-F5344CB8AC3E}">
        <p14:creationId xmlns:p14="http://schemas.microsoft.com/office/powerpoint/2010/main" val="1260181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44824"/>
            <a:ext cx="8229600" cy="4281339"/>
          </a:xfrm>
        </p:spPr>
        <p:txBody>
          <a:bodyPr/>
          <a:lstStyle/>
          <a:p>
            <a:pPr marL="0" indent="0" algn="ctr">
              <a:buNone/>
            </a:pPr>
            <a:r>
              <a:rPr lang="fr-FR" sz="3600" b="1" dirty="0"/>
              <a:t>II - </a:t>
            </a:r>
          </a:p>
          <a:p>
            <a:pPr marL="0" indent="0" algn="ctr">
              <a:buNone/>
            </a:pPr>
            <a:r>
              <a:rPr lang="fr-FR" sz="3600" b="1" dirty="0"/>
              <a:t>Mise à jour de l’inventaire pour le passage à Opale</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41</a:t>
            </a:fld>
            <a:endParaRPr lang="en-US"/>
          </a:p>
        </p:txBody>
      </p:sp>
    </p:spTree>
    <p:extLst>
      <p:ext uri="{BB962C8B-B14F-4D97-AF65-F5344CB8AC3E}">
        <p14:creationId xmlns:p14="http://schemas.microsoft.com/office/powerpoint/2010/main" val="239052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sur les amortissements</a:t>
            </a:r>
          </a:p>
        </p:txBody>
      </p:sp>
      <p:sp>
        <p:nvSpPr>
          <p:cNvPr id="3" name="Espace réservé du contenu 2"/>
          <p:cNvSpPr>
            <a:spLocks noGrp="1"/>
          </p:cNvSpPr>
          <p:nvPr>
            <p:ph idx="1"/>
          </p:nvPr>
        </p:nvSpPr>
        <p:spPr/>
        <p:txBody>
          <a:bodyPr/>
          <a:lstStyle/>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AMORTISSEMENTS</a:t>
            </a:r>
          </a:p>
        </p:txBody>
      </p:sp>
      <p:sp>
        <p:nvSpPr>
          <p:cNvPr id="3" name="Espace réservé du contenu 2"/>
          <p:cNvSpPr>
            <a:spLocks noGrp="1"/>
          </p:cNvSpPr>
          <p:nvPr>
            <p:ph sz="quarter" idx="1"/>
          </p:nvPr>
        </p:nvSpPr>
        <p:spPr/>
        <p:txBody>
          <a:bodyPr>
            <a:normAutofit fontScale="85000" lnSpcReduction="20000"/>
          </a:bodyPr>
          <a:lstStyle/>
          <a:p>
            <a:pPr algn="just"/>
            <a:r>
              <a:rPr lang="fr-FR" b="1" dirty="0"/>
              <a:t>L’instruction modificatrice M9.6 : </a:t>
            </a:r>
          </a:p>
          <a:p>
            <a:pPr algn="just"/>
            <a:r>
              <a:rPr lang="fr-FR" dirty="0"/>
              <a:t>Rend </a:t>
            </a:r>
            <a:r>
              <a:rPr lang="fr-FR" b="1" u="sng" dirty="0"/>
              <a:t>obligatoire</a:t>
            </a:r>
            <a:r>
              <a:rPr lang="fr-FR" dirty="0"/>
              <a:t> la comptabilisation des amortissements en comptabilité budgétaire (autrefois </a:t>
            </a:r>
            <a:r>
              <a:rPr lang="fr-FR" b="1" dirty="0"/>
              <a:t>dépréciations </a:t>
            </a:r>
            <a:r>
              <a:rPr lang="fr-FR" dirty="0"/>
              <a:t>= écrit. Comptable).</a:t>
            </a:r>
          </a:p>
          <a:p>
            <a:pPr algn="just"/>
            <a:r>
              <a:rPr lang="fr-FR" b="1" dirty="0"/>
              <a:t>La comptabilisation des amortissements permet : </a:t>
            </a:r>
          </a:p>
          <a:p>
            <a:pPr algn="just"/>
            <a:r>
              <a:rPr lang="fr-FR" dirty="0"/>
              <a:t>D’assurer une plus grande </a:t>
            </a:r>
            <a:r>
              <a:rPr lang="fr-FR" b="1" u="sng" dirty="0"/>
              <a:t>sincérité au compte de résultat </a:t>
            </a:r>
            <a:r>
              <a:rPr lang="fr-FR" dirty="0"/>
              <a:t>et au bilan. (connaitre la perte subie et la valeur nette des biens)</a:t>
            </a:r>
          </a:p>
          <a:p>
            <a:pPr algn="just"/>
            <a:endParaRPr lang="fr-FR" dirty="0"/>
          </a:p>
          <a:p>
            <a:pPr algn="just"/>
            <a:r>
              <a:rPr lang="fr-FR" b="1" dirty="0"/>
              <a:t>D’enregistrer la perte subie annuellement par </a:t>
            </a:r>
            <a:r>
              <a:rPr lang="fr-FR" dirty="0"/>
              <a:t>le patrimoine de l’EPLE</a:t>
            </a:r>
          </a:p>
          <a:p>
            <a:pPr algn="just"/>
            <a:endParaRPr lang="fr-FR" dirty="0"/>
          </a:p>
          <a:p>
            <a:pPr algn="just"/>
            <a:r>
              <a:rPr lang="fr-FR" dirty="0"/>
              <a:t>À l’ordonnateur et </a:t>
            </a:r>
            <a:r>
              <a:rPr lang="fr-FR" b="1" u="sng" dirty="0"/>
              <a:t>au conseil d’administration d’être associés </a:t>
            </a:r>
            <a:r>
              <a:rPr lang="fr-FR" dirty="0"/>
              <a:t>aux opérations d’amortissement.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Définition</a:t>
            </a:r>
          </a:p>
        </p:txBody>
      </p:sp>
      <p:sp>
        <p:nvSpPr>
          <p:cNvPr id="3" name="Espace réservé du contenu 2"/>
          <p:cNvSpPr>
            <a:spLocks noGrp="1"/>
          </p:cNvSpPr>
          <p:nvPr>
            <p:ph sz="quarter" idx="1"/>
          </p:nvPr>
        </p:nvSpPr>
        <p:spPr/>
        <p:txBody>
          <a:bodyPr>
            <a:normAutofit fontScale="62500" lnSpcReduction="20000"/>
          </a:bodyPr>
          <a:lstStyle/>
          <a:p>
            <a:pPr algn="just"/>
            <a:r>
              <a:rPr lang="fr-FR" b="1" dirty="0"/>
              <a:t>L’amortissement : </a:t>
            </a:r>
          </a:p>
          <a:p>
            <a:pPr algn="just"/>
            <a:r>
              <a:rPr lang="fr-FR" b="1" u="sng" dirty="0"/>
              <a:t>constate l’amoindrissement </a:t>
            </a:r>
            <a:r>
              <a:rPr lang="fr-FR" b="1" dirty="0"/>
              <a:t>de la valeur d’un élément d’actif  dû à son utilisation. </a:t>
            </a:r>
          </a:p>
          <a:p>
            <a:pPr algn="just"/>
            <a:endParaRPr lang="fr-FR" dirty="0"/>
          </a:p>
          <a:p>
            <a:pPr algn="just"/>
            <a:r>
              <a:rPr lang="fr-FR" b="1" dirty="0"/>
              <a:t>Concerne les immobilisations corporelles ou incorporelles financiers ou non </a:t>
            </a:r>
            <a:r>
              <a:rPr lang="fr-FR" b="1" u="sng" dirty="0"/>
              <a:t>dont la valeur est supérieure à 800 € HT </a:t>
            </a:r>
            <a:r>
              <a:rPr lang="fr-FR" dirty="0"/>
              <a:t>et destinées à servir de façon durable </a:t>
            </a:r>
            <a:r>
              <a:rPr lang="fr-FR" b="1" dirty="0"/>
              <a:t>(plus d’un an</a:t>
            </a:r>
            <a:r>
              <a:rPr lang="fr-FR" dirty="0"/>
              <a:t>) l’activité de l’établissement. </a:t>
            </a:r>
          </a:p>
          <a:p>
            <a:pPr algn="just"/>
            <a:r>
              <a:rPr lang="fr-FR" dirty="0">
                <a:solidFill>
                  <a:srgbClr val="FF0000"/>
                </a:solidFill>
              </a:rPr>
              <a:t>275  (actuellement pas d’amortissement)</a:t>
            </a:r>
          </a:p>
          <a:p>
            <a:pPr algn="just"/>
            <a:endParaRPr lang="fr-FR" dirty="0"/>
          </a:p>
          <a:p>
            <a:pPr algn="just"/>
            <a:r>
              <a:rPr lang="fr-FR" dirty="0">
                <a:solidFill>
                  <a:srgbClr val="FF0000"/>
                </a:solidFill>
              </a:rPr>
              <a:t>Certains actifs (terrains, biens hist. </a:t>
            </a:r>
            <a:r>
              <a:rPr lang="fr-FR" dirty="0" err="1">
                <a:solidFill>
                  <a:srgbClr val="FF0000"/>
                </a:solidFill>
              </a:rPr>
              <a:t>Cult</a:t>
            </a:r>
            <a:r>
              <a:rPr lang="fr-FR" dirty="0">
                <a:solidFill>
                  <a:srgbClr val="FF0000"/>
                </a:solidFill>
              </a:rPr>
              <a:t>.) ne sont pas amortissables (M9.6 OP@ALE).</a:t>
            </a:r>
          </a:p>
          <a:p>
            <a:pPr algn="just"/>
            <a:endParaRPr lang="fr-FR" dirty="0"/>
          </a:p>
          <a:p>
            <a:pPr algn="just"/>
            <a:endParaRPr lang="fr-FR" dirty="0"/>
          </a:p>
          <a:p>
            <a:pPr algn="just"/>
            <a:r>
              <a:rPr lang="fr-FR" dirty="0"/>
              <a:t>Peut être </a:t>
            </a:r>
            <a:r>
              <a:rPr lang="fr-FR" b="1" dirty="0"/>
              <a:t>réel ou neutralisé : </a:t>
            </a:r>
          </a:p>
          <a:p>
            <a:pPr algn="just"/>
            <a:r>
              <a:rPr lang="fr-FR" u="sng" dirty="0"/>
              <a:t>Réel : pour les biens acquis sur fonds de roulement</a:t>
            </a:r>
          </a:p>
          <a:p>
            <a:pPr algn="just"/>
            <a:r>
              <a:rPr lang="fr-FR" u="sng" dirty="0"/>
              <a:t>Neutralisé : pour les biens reçus en dotation ou financés grâce à une subvention.</a:t>
            </a:r>
          </a:p>
          <a:p>
            <a:endParaRPr lang="fr-FR" dirty="0"/>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Mise en œuvre</a:t>
            </a:r>
          </a:p>
        </p:txBody>
      </p:sp>
      <p:sp>
        <p:nvSpPr>
          <p:cNvPr id="3" name="Espace réservé du contenu 2"/>
          <p:cNvSpPr>
            <a:spLocks noGrp="1"/>
          </p:cNvSpPr>
          <p:nvPr>
            <p:ph sz="quarter" idx="1"/>
          </p:nvPr>
        </p:nvSpPr>
        <p:spPr/>
        <p:txBody>
          <a:bodyPr>
            <a:normAutofit fontScale="85000" lnSpcReduction="20000"/>
          </a:bodyPr>
          <a:lstStyle/>
          <a:p>
            <a:r>
              <a:rPr lang="fr-FR" b="1" dirty="0"/>
              <a:t>Le plan d’amortissement : </a:t>
            </a:r>
          </a:p>
          <a:p>
            <a:r>
              <a:rPr lang="fr-FR" b="1" dirty="0"/>
              <a:t>Est arrêté par le conseil d’administration </a:t>
            </a:r>
            <a:r>
              <a:rPr lang="fr-FR" dirty="0"/>
              <a:t>par catégorie et/ou par actif.</a:t>
            </a:r>
          </a:p>
          <a:p>
            <a:endParaRPr lang="fr-FR" dirty="0"/>
          </a:p>
          <a:p>
            <a:r>
              <a:rPr lang="fr-FR" b="1" dirty="0"/>
              <a:t>Dépend des caractéristiques propres </a:t>
            </a:r>
            <a:r>
              <a:rPr lang="fr-FR" dirty="0"/>
              <a:t>à chaque EPLE et non plus des usages professionnels. </a:t>
            </a:r>
          </a:p>
          <a:p>
            <a:endParaRPr lang="fr-FR" dirty="0"/>
          </a:p>
          <a:p>
            <a:r>
              <a:rPr lang="fr-FR" b="1" dirty="0"/>
              <a:t>Débute à la date d’utilisation </a:t>
            </a:r>
            <a:r>
              <a:rPr lang="fr-FR" dirty="0"/>
              <a:t>du bien.</a:t>
            </a:r>
          </a:p>
          <a:p>
            <a:endParaRPr lang="fr-FR" dirty="0"/>
          </a:p>
          <a:p>
            <a:r>
              <a:rPr lang="fr-FR" b="1" dirty="0"/>
              <a:t>Est calculé au prorata </a:t>
            </a:r>
            <a:r>
              <a:rPr lang="fr-FR" b="1" dirty="0" err="1"/>
              <a:t>temporis</a:t>
            </a:r>
            <a:r>
              <a:rPr lang="fr-FR" dirty="0"/>
              <a:t> si le bien est acquis en cours d’année. Base de calcul : 360 jours. Le prorata s’applique à la 1</a:t>
            </a:r>
            <a:r>
              <a:rPr lang="fr-FR" baseline="30000" dirty="0"/>
              <a:t>ère</a:t>
            </a:r>
            <a:r>
              <a:rPr lang="fr-FR" dirty="0"/>
              <a:t> et à la dernière annuité (vérifier sur WEBCZ et EGIMMO : changement en 2013  ).</a:t>
            </a:r>
          </a:p>
          <a:p>
            <a:endParaRPr lang="fr-FR" dirty="0"/>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r-FR" dirty="0"/>
              <a:t>DUREES D’AMORTISSEMENTS</a:t>
            </a:r>
          </a:p>
        </p:txBody>
      </p:sp>
      <p:sp>
        <p:nvSpPr>
          <p:cNvPr id="3" name="Espace réservé du contenu 2"/>
          <p:cNvSpPr>
            <a:spLocks noGrp="1"/>
          </p:cNvSpPr>
          <p:nvPr>
            <p:ph sz="quarter" idx="1"/>
          </p:nvPr>
        </p:nvSpPr>
        <p:spPr>
          <a:xfrm>
            <a:off x="928662" y="1928802"/>
            <a:ext cx="7115196" cy="4739418"/>
          </a:xfrm>
        </p:spPr>
        <p:txBody>
          <a:bodyPr>
            <a:normAutofit fontScale="62500" lnSpcReduction="20000"/>
          </a:bodyPr>
          <a:lstStyle/>
          <a:p>
            <a:pPr marL="0" indent="0" algn="just">
              <a:buNone/>
            </a:pPr>
            <a:r>
              <a:rPr lang="fr-FR" dirty="0"/>
              <a:t>La durée et le mode d’amortissement d’un bien sont déterminés selon l’utilisation qui est faite par l'établissement public local d’enseignement en fonction de ses caractéristiques. Le conseil d’administration doit déterminer la durée d’amortissement de l’actif.</a:t>
            </a:r>
          </a:p>
          <a:p>
            <a:pPr marL="0" indent="0" algn="just">
              <a:buNone/>
            </a:pPr>
            <a:br>
              <a:rPr lang="fr-FR" b="1" i="1" dirty="0"/>
            </a:br>
            <a:endParaRPr lang="fr-FR" dirty="0"/>
          </a:p>
          <a:p>
            <a:r>
              <a:rPr lang="fr-FR" b="1" i="1" dirty="0"/>
              <a:t>Catégories d’immobilisations</a:t>
            </a:r>
            <a:r>
              <a:rPr lang="fr-FR" b="1" dirty="0"/>
              <a:t>                             </a:t>
            </a:r>
            <a:r>
              <a:rPr lang="fr-FR" b="1" i="1" dirty="0"/>
              <a:t>Durée   d’amortissement</a:t>
            </a:r>
            <a:r>
              <a:rPr lang="fr-FR" b="1" dirty="0"/>
              <a:t> </a:t>
            </a:r>
            <a:endParaRPr lang="fr-FR" dirty="0"/>
          </a:p>
          <a:p>
            <a:r>
              <a:rPr lang="fr-FR" dirty="0"/>
              <a:t>Tous Immeubles                                                                                25 ans </a:t>
            </a:r>
          </a:p>
          <a:p>
            <a:r>
              <a:rPr lang="fr-FR" dirty="0"/>
              <a:t>Bâtiments légers                                                                               10 ans </a:t>
            </a:r>
          </a:p>
          <a:p>
            <a:r>
              <a:rPr lang="fr-FR" dirty="0"/>
              <a:t>Aménagements intérieurs ou extérieurs                                           10 ans</a:t>
            </a:r>
          </a:p>
          <a:p>
            <a:r>
              <a:rPr lang="fr-FR" dirty="0"/>
              <a:t>Matériel industriel, de restauration, d’entretien et de maintenance    10 ans </a:t>
            </a:r>
          </a:p>
          <a:p>
            <a:r>
              <a:rPr lang="fr-FR" dirty="0"/>
              <a:t>Mobilier notamment de bureau, d’enseignement ou d’internat           10 ans </a:t>
            </a:r>
          </a:p>
          <a:p>
            <a:r>
              <a:rPr lang="fr-FR" dirty="0"/>
              <a:t>Matériel bureautique, reprographie, audio-visuel                                5 ans</a:t>
            </a:r>
          </a:p>
          <a:p>
            <a:r>
              <a:rPr lang="fr-FR" dirty="0"/>
              <a:t>Autres matériels d’enseignement                                                        5 ans</a:t>
            </a:r>
          </a:p>
          <a:p>
            <a:r>
              <a:rPr lang="fr-FR" dirty="0"/>
              <a:t>Véhicules automobiles, tondeuses                                                     5 ans </a:t>
            </a:r>
          </a:p>
          <a:p>
            <a:r>
              <a:rPr lang="fr-FR" dirty="0"/>
              <a:t>Matériel informatique                                                                           3 ans </a:t>
            </a:r>
          </a:p>
          <a:p>
            <a:r>
              <a:rPr lang="fr-FR" dirty="0"/>
              <a:t>Logiciels informatiques                                                                       3 ans</a:t>
            </a:r>
          </a:p>
          <a:p>
            <a:endParaRPr lang="fr-FR" dirty="0"/>
          </a:p>
        </p:txBody>
      </p:sp>
    </p:spTree>
    <p:extLst>
      <p:ext uri="{BB962C8B-B14F-4D97-AF65-F5344CB8AC3E}">
        <p14:creationId xmlns:p14="http://schemas.microsoft.com/office/powerpoint/2010/main" val="53942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Opérations budgétaires</a:t>
            </a:r>
          </a:p>
        </p:txBody>
      </p:sp>
      <p:sp>
        <p:nvSpPr>
          <p:cNvPr id="3" name="Espace réservé du contenu 2"/>
          <p:cNvSpPr>
            <a:spLocks noGrp="1"/>
          </p:cNvSpPr>
          <p:nvPr>
            <p:ph sz="quarter" idx="1"/>
          </p:nvPr>
        </p:nvSpPr>
        <p:spPr/>
        <p:txBody>
          <a:bodyPr>
            <a:normAutofit fontScale="92500" lnSpcReduction="20000"/>
          </a:bodyPr>
          <a:lstStyle/>
          <a:p>
            <a:pPr algn="just"/>
            <a:r>
              <a:rPr lang="fr-FR" dirty="0"/>
              <a:t>L’IC M9.6 impose d’inscrire au budget initial l’annuité d’amortissement dans un compte de charge </a:t>
            </a:r>
            <a:r>
              <a:rPr lang="fr-FR" u="sng" dirty="0">
                <a:solidFill>
                  <a:srgbClr val="FF0000"/>
                </a:solidFill>
              </a:rPr>
              <a:t>(prévision).</a:t>
            </a:r>
          </a:p>
          <a:p>
            <a:pPr algn="just"/>
            <a:endParaRPr lang="fr-FR" dirty="0"/>
          </a:p>
          <a:p>
            <a:pPr algn="just"/>
            <a:r>
              <a:rPr lang="fr-FR" b="1" dirty="0"/>
              <a:t>Une DBM  non soumise au vote est possible </a:t>
            </a:r>
            <a:r>
              <a:rPr lang="fr-FR" dirty="0"/>
              <a:t>en cours d’exécution du budget si l’amortissement n’a pas été prévu au budget initial (bien acquis en cours d’année).</a:t>
            </a:r>
          </a:p>
          <a:p>
            <a:pPr algn="just"/>
            <a:endParaRPr lang="fr-FR" dirty="0"/>
          </a:p>
          <a:p>
            <a:pPr algn="just"/>
            <a:r>
              <a:rPr lang="fr-FR" b="1" u="sng" dirty="0"/>
              <a:t>Acquisition</a:t>
            </a:r>
            <a:r>
              <a:rPr lang="fr-FR" b="1" dirty="0"/>
              <a:t> : mandat du montant total du bien (OPC) au 215, 2183, 2184... Mandat pour ordre si bien reçu en dotation.</a:t>
            </a:r>
          </a:p>
          <a:p>
            <a:pPr algn="just"/>
            <a:endParaRPr lang="fr-FR" dirty="0"/>
          </a:p>
          <a:p>
            <a:pPr algn="just"/>
            <a:r>
              <a:rPr lang="fr-FR" b="1" u="sng" dirty="0"/>
              <a:t>Amortissement </a:t>
            </a:r>
            <a:r>
              <a:rPr lang="fr-FR" b="1" dirty="0"/>
              <a:t>: mandat pour ordre de l’annuité au 6811 en contrepartie du 581. </a:t>
            </a:r>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Opérations budgétaires</a:t>
            </a:r>
          </a:p>
        </p:txBody>
      </p:sp>
      <p:sp>
        <p:nvSpPr>
          <p:cNvPr id="3" name="Espace réservé du contenu 2"/>
          <p:cNvSpPr>
            <a:spLocks noGrp="1"/>
          </p:cNvSpPr>
          <p:nvPr>
            <p:ph sz="quarter" idx="1"/>
          </p:nvPr>
        </p:nvSpPr>
        <p:spPr/>
        <p:txBody>
          <a:bodyPr/>
          <a:lstStyle/>
          <a:p>
            <a:pPr algn="just"/>
            <a:r>
              <a:rPr lang="fr-FR" b="1" u="sng" dirty="0"/>
              <a:t>En dépenses </a:t>
            </a:r>
            <a:r>
              <a:rPr lang="fr-FR" b="1" dirty="0"/>
              <a:t>: </a:t>
            </a:r>
          </a:p>
          <a:p>
            <a:pPr algn="just"/>
            <a:endParaRPr lang="fr-FR" dirty="0"/>
          </a:p>
          <a:p>
            <a:pPr algn="just"/>
            <a:r>
              <a:rPr lang="fr-FR" dirty="0"/>
              <a:t>L’amortissement </a:t>
            </a:r>
            <a:r>
              <a:rPr lang="fr-FR" b="1" u="sng" dirty="0"/>
              <a:t>réel diminue le résultat </a:t>
            </a:r>
            <a:r>
              <a:rPr lang="fr-FR" b="1" dirty="0"/>
              <a:t>(par un mandat au service intéressé en section de fonctionnement) </a:t>
            </a:r>
            <a:r>
              <a:rPr lang="fr-FR" b="1" u="sng" dirty="0"/>
              <a:t>mais pas la capacité d’autofinancement</a:t>
            </a:r>
            <a:r>
              <a:rPr lang="fr-FR" b="1" dirty="0"/>
              <a:t>.</a:t>
            </a:r>
          </a:p>
          <a:p>
            <a:pPr algn="just"/>
            <a:endParaRPr lang="fr-FR" dirty="0"/>
          </a:p>
          <a:p>
            <a:pPr algn="just"/>
            <a:r>
              <a:rPr lang="fr-FR" dirty="0"/>
              <a:t>L’amortissement </a:t>
            </a:r>
            <a:r>
              <a:rPr lang="fr-FR" b="1" u="sng" dirty="0"/>
              <a:t>réel  n’a pas d’incidence sur le FDR.</a:t>
            </a:r>
          </a:p>
          <a:p>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Opérations budgétaires</a:t>
            </a:r>
          </a:p>
        </p:txBody>
      </p:sp>
      <p:sp>
        <p:nvSpPr>
          <p:cNvPr id="3" name="Espace réservé du contenu 2"/>
          <p:cNvSpPr>
            <a:spLocks noGrp="1"/>
          </p:cNvSpPr>
          <p:nvPr>
            <p:ph sz="quarter" idx="1"/>
          </p:nvPr>
        </p:nvSpPr>
        <p:spPr/>
        <p:txBody>
          <a:bodyPr>
            <a:normAutofit/>
          </a:bodyPr>
          <a:lstStyle/>
          <a:p>
            <a:pPr algn="just">
              <a:buFont typeface="Wingdings" pitchFamily="2" charset="2"/>
              <a:buChar char="q"/>
            </a:pPr>
            <a:r>
              <a:rPr lang="fr-FR" sz="2100" b="1" dirty="0"/>
              <a:t>En recettes si </a:t>
            </a:r>
            <a:r>
              <a:rPr lang="fr-FR" sz="2100" b="1" u="sng" dirty="0"/>
              <a:t>amortissement réel (biens acquis sur FDR) :</a:t>
            </a:r>
          </a:p>
          <a:p>
            <a:pPr algn="just"/>
            <a:endParaRPr lang="fr-FR" sz="2100" dirty="0"/>
          </a:p>
          <a:p>
            <a:pPr algn="just">
              <a:buFont typeface="Wingdings" pitchFamily="2" charset="2"/>
              <a:buChar char="Ø"/>
            </a:pPr>
            <a:r>
              <a:rPr lang="fr-FR" sz="2100" b="1" dirty="0"/>
              <a:t>acquisition : </a:t>
            </a:r>
            <a:r>
              <a:rPr lang="fr-FR" sz="2100" b="1" u="sng" dirty="0"/>
              <a:t>pas d’écritures </a:t>
            </a:r>
            <a:r>
              <a:rPr lang="fr-FR" sz="2100" b="1" dirty="0"/>
              <a:t>en recettes en OPC.</a:t>
            </a:r>
          </a:p>
          <a:p>
            <a:pPr lvl="1" algn="just">
              <a:buNone/>
            </a:pPr>
            <a:endParaRPr lang="fr-FR" sz="2100" dirty="0"/>
          </a:p>
          <a:p>
            <a:pPr algn="just">
              <a:buFont typeface="Wingdings" pitchFamily="2" charset="2"/>
              <a:buChar char="Ø"/>
            </a:pPr>
            <a:r>
              <a:rPr lang="fr-FR" sz="2100" b="1" dirty="0"/>
              <a:t>amortissement </a:t>
            </a:r>
            <a:r>
              <a:rPr lang="fr-FR" sz="2100" b="1" u="sng" dirty="0"/>
              <a:t>: pas d’écritures </a:t>
            </a:r>
            <a:r>
              <a:rPr lang="fr-FR" sz="2100" b="1" dirty="0"/>
              <a:t>de neutralisation</a:t>
            </a:r>
          </a:p>
          <a:p>
            <a:pPr algn="just"/>
            <a:endParaRPr lang="fr-FR" sz="2100" dirty="0"/>
          </a:p>
          <a:p>
            <a:pPr algn="just">
              <a:buFont typeface="Wingdings" pitchFamily="2" charset="2"/>
              <a:buChar char="q"/>
            </a:pPr>
            <a:r>
              <a:rPr lang="fr-FR" sz="2100" b="1" dirty="0"/>
              <a:t>En recettes si </a:t>
            </a:r>
            <a:r>
              <a:rPr lang="fr-FR" sz="2100" b="1" u="sng" dirty="0"/>
              <a:t>amortissement neutralisé (biens acquis par dotation ou subvention) : </a:t>
            </a:r>
          </a:p>
          <a:p>
            <a:pPr lvl="1" algn="just"/>
            <a:endParaRPr lang="fr-FR" sz="2100" dirty="0"/>
          </a:p>
          <a:p>
            <a:pPr algn="just"/>
            <a:r>
              <a:rPr lang="fr-FR" sz="2100" b="1" dirty="0"/>
              <a:t>acquisition : ordre de recette au 102x (dotation) ou 131x – 138x (subvention) du montant total de la valeur du bien.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stretch>
            <a:fillRect/>
          </a:stretch>
        </p:blipFill>
        <p:spPr>
          <a:xfrm>
            <a:off x="492395" y="1196752"/>
            <a:ext cx="8321951" cy="4608512"/>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a:t>
            </a:fld>
            <a:endParaRPr lang="en-US"/>
          </a:p>
        </p:txBody>
      </p:sp>
    </p:spTree>
    <p:extLst>
      <p:ext uri="{BB962C8B-B14F-4D97-AF65-F5344CB8AC3E}">
        <p14:creationId xmlns:p14="http://schemas.microsoft.com/office/powerpoint/2010/main" val="3799483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Opérations budgétaires</a:t>
            </a:r>
          </a:p>
        </p:txBody>
      </p:sp>
      <p:sp>
        <p:nvSpPr>
          <p:cNvPr id="3" name="Espace réservé du contenu 2"/>
          <p:cNvSpPr>
            <a:spLocks noGrp="1"/>
          </p:cNvSpPr>
          <p:nvPr>
            <p:ph sz="quarter" idx="1"/>
          </p:nvPr>
        </p:nvSpPr>
        <p:spPr/>
        <p:txBody>
          <a:bodyPr>
            <a:normAutofit fontScale="92500"/>
          </a:bodyPr>
          <a:lstStyle/>
          <a:p>
            <a:pPr algn="just"/>
            <a:r>
              <a:rPr lang="fr-FR" dirty="0"/>
              <a:t>En recettes</a:t>
            </a:r>
          </a:p>
          <a:p>
            <a:pPr algn="just"/>
            <a:endParaRPr lang="fr-FR" dirty="0"/>
          </a:p>
          <a:p>
            <a:pPr algn="just"/>
            <a:r>
              <a:rPr lang="fr-FR" b="1" u="sng" dirty="0"/>
              <a:t>Amortissement de la subvention ou neutralisation </a:t>
            </a:r>
            <a:r>
              <a:rPr lang="fr-FR" dirty="0"/>
              <a:t>: ordre de recette du montant de l’annuité au 776 ou 777 en contrepartie du 102x (dotation) ou 139 (subvention). </a:t>
            </a:r>
          </a:p>
          <a:p>
            <a:pPr algn="just"/>
            <a:endParaRPr lang="fr-FR" dirty="0"/>
          </a:p>
          <a:p>
            <a:pPr algn="just"/>
            <a:r>
              <a:rPr lang="fr-FR" b="1" dirty="0"/>
              <a:t>L’ordre de recette permet de rendre l’opération neutre </a:t>
            </a:r>
            <a:r>
              <a:rPr lang="fr-FR" dirty="0"/>
              <a:t>au niveau du résultat.</a:t>
            </a:r>
          </a:p>
          <a:p>
            <a:pPr algn="just"/>
            <a:endParaRPr lang="fr-FR" dirty="0"/>
          </a:p>
          <a:p>
            <a:pPr algn="just"/>
            <a:r>
              <a:rPr lang="fr-FR" b="1" dirty="0"/>
              <a:t>Pas de variation du FDR</a:t>
            </a:r>
          </a:p>
          <a:p>
            <a:endParaRPr lang="fr-FR" dirty="0"/>
          </a:p>
          <a:p>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693B5-95C8-41FD-AAE9-7D9AF64399CD}"/>
              </a:ext>
            </a:extLst>
          </p:cNvPr>
          <p:cNvSpPr>
            <a:spLocks noGrp="1"/>
          </p:cNvSpPr>
          <p:nvPr>
            <p:ph type="title"/>
          </p:nvPr>
        </p:nvSpPr>
        <p:spPr/>
        <p:txBody>
          <a:bodyPr/>
          <a:lstStyle/>
          <a:p>
            <a:r>
              <a:rPr lang="fr-FR" dirty="0"/>
              <a:t>Les amortissements sur </a:t>
            </a:r>
            <a:r>
              <a:rPr lang="fr-FR" dirty="0" err="1"/>
              <a:t>op@le</a:t>
            </a:r>
            <a:endParaRPr lang="fr-FR" dirty="0"/>
          </a:p>
        </p:txBody>
      </p:sp>
      <p:sp>
        <p:nvSpPr>
          <p:cNvPr id="3" name="Espace réservé du contenu 2">
            <a:extLst>
              <a:ext uri="{FF2B5EF4-FFF2-40B4-BE49-F238E27FC236}">
                <a16:creationId xmlns:a16="http://schemas.microsoft.com/office/drawing/2014/main" id="{E3781E0F-C4FC-4E4C-B4E3-E8AFB2B51EF6}"/>
              </a:ext>
            </a:extLst>
          </p:cNvPr>
          <p:cNvSpPr>
            <a:spLocks noGrp="1"/>
          </p:cNvSpPr>
          <p:nvPr>
            <p:ph idx="1"/>
          </p:nvPr>
        </p:nvSpPr>
        <p:spPr/>
        <p:txBody>
          <a:bodyPr>
            <a:normAutofit lnSpcReduction="10000"/>
          </a:bodyPr>
          <a:lstStyle/>
          <a:p>
            <a:pPr algn="just"/>
            <a:r>
              <a:rPr lang="fr-FR" sz="2800" dirty="0"/>
              <a:t>les amortissements sont calculés automatiquement par le système suite à la mise en service d’une immobilisation amortissable. En fin d’année, ils sont transférés à l’agent comptable</a:t>
            </a:r>
          </a:p>
          <a:p>
            <a:pPr algn="just"/>
            <a:r>
              <a:rPr lang="fr-FR" sz="1400" dirty="0"/>
              <a:t>Les amortissements des immobilisations n’ont pas d’impact sur le fonds de roulement. Les montants d’amortissement seront toutefois restitués (CAF) ;</a:t>
            </a:r>
          </a:p>
          <a:p>
            <a:pPr algn="just"/>
            <a:r>
              <a:rPr lang="fr-FR" sz="1400" dirty="0"/>
              <a:t>Une seule écriture des dotations aux amortissements pour l’ensemble des immobilisation sur imputation budgétaire unique et qui est différente de celle présente dans la fiche d’immobilisation ;</a:t>
            </a:r>
          </a:p>
          <a:p>
            <a:pPr algn="just"/>
            <a:r>
              <a:rPr lang="fr-FR" sz="1400" dirty="0"/>
              <a:t>L’imputation par défaut  mis par défaut sur le compte 681100 :</a:t>
            </a:r>
          </a:p>
          <a:p>
            <a:pPr lvl="1" algn="just">
              <a:buFont typeface="Wingdings" panose="05000000000000000000" pitchFamily="2" charset="2"/>
              <a:buChar char="Ø"/>
            </a:pPr>
            <a:r>
              <a:rPr lang="fr-FR" sz="1400" dirty="0"/>
              <a:t>Pour les établissement BP : « ALO OP-SPE 0AMOR » ;</a:t>
            </a:r>
          </a:p>
          <a:p>
            <a:pPr lvl="1" algn="just">
              <a:buFont typeface="Wingdings" panose="05000000000000000000" pitchFamily="2" charset="2"/>
              <a:buChar char="Ø"/>
            </a:pPr>
            <a:r>
              <a:rPr lang="fr-FR" sz="1400" dirty="0"/>
              <a:t>Pour les établissements BA : SGBA OP-SPE 0AMOR ».</a:t>
            </a:r>
          </a:p>
          <a:p>
            <a:pPr marL="393192" lvl="1" indent="0" algn="just">
              <a:buNone/>
            </a:pPr>
            <a:endParaRPr lang="fr-FR" sz="1400" dirty="0"/>
          </a:p>
          <a:p>
            <a:pPr marL="393192" lvl="1" indent="0" algn="just">
              <a:buNone/>
            </a:pPr>
            <a:r>
              <a:rPr lang="fr-FR" sz="1400" dirty="0"/>
              <a:t>Après la validation de l’ordonnateur, l’agent comptable lance le traitement de comptabilisation des amortissements qui génère l’écriture de dotations aux amortissements (y compris les écritures de reprise pour les subventions).</a:t>
            </a:r>
          </a:p>
          <a:p>
            <a:pPr lvl="1" algn="just">
              <a:buFont typeface="Wingdings" panose="05000000000000000000" pitchFamily="2" charset="2"/>
              <a:buChar char="Ø"/>
            </a:pPr>
            <a:endParaRPr lang="fr-FR" sz="1400" dirty="0"/>
          </a:p>
          <a:p>
            <a:endParaRPr lang="fr-FR" dirty="0"/>
          </a:p>
        </p:txBody>
      </p:sp>
      <p:sp>
        <p:nvSpPr>
          <p:cNvPr id="4" name="Espace réservé de la date 3">
            <a:extLst>
              <a:ext uri="{FF2B5EF4-FFF2-40B4-BE49-F238E27FC236}">
                <a16:creationId xmlns:a16="http://schemas.microsoft.com/office/drawing/2014/main" id="{ADA4F389-2F90-4EAF-A418-0C1F6D6D057D}"/>
              </a:ext>
            </a:extLst>
          </p:cNvPr>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a:extLst>
              <a:ext uri="{FF2B5EF4-FFF2-40B4-BE49-F238E27FC236}">
                <a16:creationId xmlns:a16="http://schemas.microsoft.com/office/drawing/2014/main" id="{571DAA92-396F-4400-9AF6-EA5DD2E07D52}"/>
              </a:ext>
            </a:extLst>
          </p:cNvPr>
          <p:cNvSpPr>
            <a:spLocks noGrp="1"/>
          </p:cNvSpPr>
          <p:nvPr>
            <p:ph type="ftr" sz="quarter" idx="11"/>
          </p:nvPr>
        </p:nvSpPr>
        <p:spPr/>
        <p:txBody>
          <a:bodyPr/>
          <a:lstStyle/>
          <a:p>
            <a:r>
              <a:rPr lang="en-US"/>
              <a:t>Footer Text</a:t>
            </a:r>
          </a:p>
        </p:txBody>
      </p:sp>
      <p:sp>
        <p:nvSpPr>
          <p:cNvPr id="6" name="Espace réservé du numéro de diapositive 5">
            <a:extLst>
              <a:ext uri="{FF2B5EF4-FFF2-40B4-BE49-F238E27FC236}">
                <a16:creationId xmlns:a16="http://schemas.microsoft.com/office/drawing/2014/main" id="{C8A4E8EA-8984-426B-A2D7-7A5F494B093E}"/>
              </a:ext>
            </a:extLst>
          </p:cNvPr>
          <p:cNvSpPr>
            <a:spLocks noGrp="1"/>
          </p:cNvSpPr>
          <p:nvPr>
            <p:ph type="sldNum" sz="quarter" idx="12"/>
          </p:nvPr>
        </p:nvSpPr>
        <p:spPr/>
        <p:txBody>
          <a:bodyPr/>
          <a:lstStyle/>
          <a:p>
            <a:fld id="{BA9B540C-44DA-4F69-89C9-7C84606640D3}" type="slidenum">
              <a:rPr lang="en-US" smtClean="0"/>
              <a:pPr/>
              <a:t>51</a:t>
            </a:fld>
            <a:endParaRPr lang="en-US"/>
          </a:p>
        </p:txBody>
      </p:sp>
    </p:spTree>
    <p:extLst>
      <p:ext uri="{BB962C8B-B14F-4D97-AF65-F5344CB8AC3E}">
        <p14:creationId xmlns:p14="http://schemas.microsoft.com/office/powerpoint/2010/main" val="310515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435280" cy="6100787"/>
          </a:xfrm>
        </p:spPr>
        <p:txBody>
          <a:bodyPr>
            <a:normAutofit fontScale="85000" lnSpcReduction="10000"/>
          </a:bodyPr>
          <a:lstStyle/>
          <a:p>
            <a:pPr algn="just"/>
            <a:r>
              <a:rPr lang="fr-FR" dirty="0">
                <a:solidFill>
                  <a:srgbClr val="0070C0"/>
                </a:solidFill>
              </a:rPr>
              <a:t>Comment fonctionne la comptabilité patrimoniale dans OP@LE ?</a:t>
            </a:r>
          </a:p>
          <a:p>
            <a:pPr algn="just"/>
            <a:endParaRPr lang="fr-FR" dirty="0"/>
          </a:p>
          <a:p>
            <a:pPr algn="just"/>
            <a:r>
              <a:rPr lang="fr-FR" dirty="0"/>
              <a:t>OP@LE </a:t>
            </a:r>
            <a:r>
              <a:rPr lang="fr-FR" b="1" u="sng" dirty="0"/>
              <a:t>intègre totalement la gestion des comptabilités patrimoniales</a:t>
            </a:r>
            <a:r>
              <a:rPr lang="fr-FR" dirty="0"/>
              <a:t> tant en comptabilité auxiliaire qu’en comptabilité générale. </a:t>
            </a:r>
          </a:p>
          <a:p>
            <a:pPr algn="just"/>
            <a:r>
              <a:rPr lang="fr-FR" b="1" u="sng" dirty="0"/>
              <a:t>Une fiche immobilisation </a:t>
            </a:r>
            <a:r>
              <a:rPr lang="fr-FR" dirty="0"/>
              <a:t>est créée quasi automatiquement sur la base des données de factures payées dans l’outil.</a:t>
            </a:r>
          </a:p>
          <a:p>
            <a:pPr algn="just"/>
            <a:r>
              <a:rPr lang="fr-FR" dirty="0"/>
              <a:t> </a:t>
            </a:r>
            <a:r>
              <a:rPr lang="fr-FR" b="1" u="sng" dirty="0"/>
              <a:t>De même pour les financements, une fiche subvention</a:t>
            </a:r>
            <a:r>
              <a:rPr lang="fr-FR" dirty="0"/>
              <a:t> est créée quasi automatiquement sur la base du titre de recette préparé dans l’outil. </a:t>
            </a:r>
            <a:r>
              <a:rPr lang="fr-FR" b="1" u="sng" dirty="0"/>
              <a:t>L’utilisateur doit ensuite « lier » ces deux fiches </a:t>
            </a:r>
            <a:r>
              <a:rPr lang="fr-FR" dirty="0"/>
              <a:t>achat et financement. </a:t>
            </a:r>
          </a:p>
          <a:p>
            <a:pPr algn="just"/>
            <a:r>
              <a:rPr lang="fr-FR" b="1" u="sng" dirty="0"/>
              <a:t>Les opérations d’amortissement et de neutralisation sont ensuite pré établies </a:t>
            </a:r>
            <a:r>
              <a:rPr lang="fr-FR" dirty="0"/>
              <a:t>par OP@LE chaque année lors de la clôture du module immobilisations. </a:t>
            </a:r>
          </a:p>
          <a:p>
            <a:pPr algn="just"/>
            <a:r>
              <a:rPr lang="fr-FR" dirty="0"/>
              <a:t>C’est obligatoirement sur la base de la comptabilité patrimoniale EGIMMO ou WINCZ que les données sont reprises dans OP@LE et que les bilans d’entrée des classes 1 et 2 concernés sont réalisés.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52</a:t>
            </a:fld>
            <a:endParaRPr lang="en-US"/>
          </a:p>
        </p:txBody>
      </p:sp>
    </p:spTree>
    <p:extLst>
      <p:ext uri="{BB962C8B-B14F-4D97-AF65-F5344CB8AC3E}">
        <p14:creationId xmlns:p14="http://schemas.microsoft.com/office/powerpoint/2010/main" val="619941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847928"/>
          </a:xfrm>
        </p:spPr>
        <p:txBody>
          <a:bodyPr>
            <a:normAutofit/>
          </a:bodyPr>
          <a:lstStyle/>
          <a:p>
            <a:r>
              <a:rPr lang="fr-FR" sz="3600" b="1" dirty="0">
                <a:solidFill>
                  <a:srgbClr val="0070C0"/>
                </a:solidFill>
              </a:rPr>
              <a:t>Un indispensable « toilettage ».</a:t>
            </a:r>
          </a:p>
          <a:p>
            <a:pPr algn="just"/>
            <a:r>
              <a:rPr lang="fr-FR" dirty="0"/>
              <a:t>Pour pouvoir être opérationnel, </a:t>
            </a:r>
            <a:r>
              <a:rPr lang="fr-FR" b="1" u="sng" dirty="0"/>
              <a:t>ce module « inventaire </a:t>
            </a:r>
            <a:r>
              <a:rPr lang="fr-FR" b="1" u="sng" dirty="0" err="1"/>
              <a:t>Op@le</a:t>
            </a:r>
            <a:r>
              <a:rPr lang="fr-FR" b="1" u="sng" dirty="0"/>
              <a:t> » devra reprendre la totalité de l’inventaire existant. </a:t>
            </a:r>
          </a:p>
          <a:p>
            <a:pPr algn="just"/>
            <a:r>
              <a:rPr lang="fr-FR" dirty="0"/>
              <a:t>Il n’en reste pas moins que ce transfert ne pourra avoir lieu que s’il </a:t>
            </a:r>
            <a:r>
              <a:rPr lang="fr-FR" b="1" u="sng" dirty="0"/>
              <a:t>y a adéquation </a:t>
            </a:r>
            <a:r>
              <a:rPr lang="fr-FR" dirty="0"/>
              <a:t>parfaite entre les données du logiciel privé utilisé et la comptabilité patrimoniale de GFC. </a:t>
            </a:r>
          </a:p>
          <a:p>
            <a:pPr algn="just"/>
            <a:r>
              <a:rPr lang="fr-FR" dirty="0"/>
              <a:t>De plus, il serait souhaitable de profiter de cette opportunité </a:t>
            </a:r>
            <a:r>
              <a:rPr lang="fr-FR" b="1" u="sng" dirty="0"/>
              <a:t>pour mettre à jour l’inventaire </a:t>
            </a:r>
            <a:r>
              <a:rPr lang="fr-FR" dirty="0"/>
              <a:t>des établissements et </a:t>
            </a:r>
            <a:r>
              <a:rPr lang="fr-FR" b="1" u="sng" dirty="0"/>
              <a:t>ne conserver que les biens réellement utilisés dans l’EPLE</a:t>
            </a:r>
            <a:r>
              <a:rPr lang="fr-FR" dirty="0"/>
              <a:t>.</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PIECE 10 DU COMPTE FINANCIER</a:t>
            </a:r>
          </a:p>
        </p:txBody>
      </p:sp>
      <p:sp>
        <p:nvSpPr>
          <p:cNvPr id="3" name="Espace réservé du contenu 2"/>
          <p:cNvSpPr>
            <a:spLocks noGrp="1"/>
          </p:cNvSpPr>
          <p:nvPr>
            <p:ph idx="1"/>
          </p:nvPr>
        </p:nvSpPr>
        <p:spPr/>
        <p:txBody>
          <a:bodyPr/>
          <a:lstStyle/>
          <a:p>
            <a:r>
              <a:rPr lang="fr-FR" dirty="0"/>
              <a:t>Vérification de la valeur résiduelle de vos biens =</a:t>
            </a:r>
          </a:p>
          <a:p>
            <a:r>
              <a:rPr lang="fr-FR" dirty="0"/>
              <a:t>Montant des biens moins les amortissements.</a:t>
            </a:r>
          </a:p>
          <a:p>
            <a:r>
              <a:rPr lang="fr-FR" dirty="0"/>
              <a:t>Exemple</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900"/>
            <a:ext cx="8715404" cy="1143000"/>
          </a:xfrm>
        </p:spPr>
        <p:txBody>
          <a:bodyPr>
            <a:noAutofit/>
          </a:bodyPr>
          <a:lstStyle/>
          <a:p>
            <a:pPr algn="ctr"/>
            <a:r>
              <a:rPr lang="fr-FR" sz="2000" dirty="0"/>
              <a:t>ETAT ANNUEL DES  IMMOBILISATIONS ET DES AMORTISSEMENTS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55</a:t>
            </a:fld>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1071538" y="1214422"/>
            <a:ext cx="6918450" cy="4389437"/>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COFI 21 SAISIR LES AMORTISSEMENTS (ETAT ANNUEL)</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56</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942733" y="1962641"/>
            <a:ext cx="5258534" cy="433448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Ventilation des amortissements réels et neutralisés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57</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004654" y="2010273"/>
            <a:ext cx="5134692" cy="4239217"/>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lstStyle/>
          <a:p>
            <a:pPr algn="ctr"/>
            <a:r>
              <a:rPr lang="fr-FR" dirty="0"/>
              <a:t>EDITION  P10</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58</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857224" y="1785926"/>
            <a:ext cx="7617169" cy="438943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487888"/>
          </a:xfrm>
        </p:spPr>
        <p:txBody>
          <a:bodyPr/>
          <a:lstStyle/>
          <a:p>
            <a:r>
              <a:rPr lang="fr-FR" dirty="0"/>
              <a:t>Voir s’il y a concordance ( pièce 10 </a:t>
            </a:r>
            <a:r>
              <a:rPr lang="fr-FR" dirty="0" err="1"/>
              <a:t>cofi</a:t>
            </a:r>
            <a:r>
              <a:rPr lang="fr-FR" dirty="0"/>
              <a:t>) </a:t>
            </a:r>
            <a:r>
              <a:rPr lang="fr-FR" b="1" u="sng" dirty="0"/>
              <a:t>si c’est bon faire les sorties d’inventaire,</a:t>
            </a:r>
          </a:p>
          <a:p>
            <a:r>
              <a:rPr lang="fr-FR" dirty="0"/>
              <a:t>Si discordances, au choix :</a:t>
            </a:r>
          </a:p>
          <a:p>
            <a:r>
              <a:rPr lang="fr-FR" b="1" u="sng" dirty="0"/>
              <a:t>Rechercher les discordances</a:t>
            </a:r>
            <a:r>
              <a:rPr lang="fr-FR" dirty="0"/>
              <a:t>, faire les corrections si possible, puis les sorties d’inventaire,</a:t>
            </a:r>
          </a:p>
          <a:p>
            <a:r>
              <a:rPr lang="fr-FR" b="1" u="sng" dirty="0"/>
              <a:t>Faire les sorties d’inventaire</a:t>
            </a:r>
            <a:r>
              <a:rPr lang="fr-FR" dirty="0"/>
              <a:t>, puis les corrections si possible</a:t>
            </a:r>
          </a:p>
          <a:p>
            <a:endParaRPr lang="fr-FR" dirty="0"/>
          </a:p>
          <a:p>
            <a:r>
              <a:rPr lang="fr-FR" sz="2800" dirty="0">
                <a:solidFill>
                  <a:srgbClr val="FF0000"/>
                </a:solidFill>
              </a:rPr>
              <a:t>« Fiche de régularisation »</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59</a:t>
            </a:fld>
            <a:endParaRPr lang="en-US"/>
          </a:p>
        </p:txBody>
      </p:sp>
    </p:spTree>
    <p:extLst>
      <p:ext uri="{BB962C8B-B14F-4D97-AF65-F5344CB8AC3E}">
        <p14:creationId xmlns:p14="http://schemas.microsoft.com/office/powerpoint/2010/main" val="30842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d’actif</a:t>
            </a:r>
          </a:p>
        </p:txBody>
      </p:sp>
      <p:sp>
        <p:nvSpPr>
          <p:cNvPr id="3" name="Espace réservé du contenu 2"/>
          <p:cNvSpPr>
            <a:spLocks noGrp="1"/>
          </p:cNvSpPr>
          <p:nvPr>
            <p:ph idx="1"/>
          </p:nvPr>
        </p:nvSpPr>
        <p:spPr/>
        <p:txBody>
          <a:bodyPr>
            <a:normAutofit fontScale="85000" lnSpcReduction="20000"/>
          </a:bodyPr>
          <a:lstStyle/>
          <a:p>
            <a:pPr algn="just"/>
            <a:r>
              <a:rPr lang="fr-FR" b="1" dirty="0"/>
              <a:t>Définition d’un actif</a:t>
            </a:r>
          </a:p>
          <a:p>
            <a:pPr algn="just"/>
            <a:r>
              <a:rPr lang="fr-FR" dirty="0"/>
              <a:t>Un actif est un élément du patrimoine ayant une valeur économique positive pour l’entité.</a:t>
            </a:r>
          </a:p>
          <a:p>
            <a:pPr algn="just"/>
            <a:r>
              <a:rPr lang="fr-FR" dirty="0"/>
              <a:t>Pour les entités du secteur public dont les EPLE, sont considérés comme des éléments d’actifs, les éléments utilisés pour l’activité et dont les avantages économiques futurs sont représentés, soit par des flux de trésorerie issus de l'utilisation de l'actif et bénéficiant à l'établissement, soit par la disposition d’un potentiel de services attendus de l'utilisation de l'actif et profitant à des tiers ou à l’entité conformément à sa mission ou à son objet.</a:t>
            </a:r>
          </a:p>
          <a:p>
            <a:pPr algn="just"/>
            <a:r>
              <a:rPr lang="fr-FR" dirty="0"/>
              <a:t>Constituent donc, entre autres, des actifs : les immobilisations corporelles, les immobilisations incorporelles, les stocks, les charges constatées d’avance.</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a:t>
            </a:fld>
            <a:endParaRPr lang="en-US"/>
          </a:p>
        </p:txBody>
      </p:sp>
    </p:spTree>
    <p:extLst>
      <p:ext uri="{BB962C8B-B14F-4D97-AF65-F5344CB8AC3E}">
        <p14:creationId xmlns:p14="http://schemas.microsoft.com/office/powerpoint/2010/main" val="209400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616624"/>
          </a:xfrm>
        </p:spPr>
        <p:txBody>
          <a:bodyPr>
            <a:normAutofit fontScale="55000" lnSpcReduction="20000"/>
          </a:bodyPr>
          <a:lstStyle/>
          <a:p>
            <a:pPr algn="just"/>
            <a:r>
              <a:rPr lang="fr-FR" dirty="0"/>
              <a:t>Si des différences sont constatées entre la </a:t>
            </a:r>
            <a:r>
              <a:rPr lang="fr-FR" b="1" dirty="0"/>
              <a:t>comptabilité auxiliaire externe et la balance de GFC il faudra sans attendre engager un </a:t>
            </a:r>
            <a:r>
              <a:rPr lang="fr-FR" b="1" u="sng" dirty="0"/>
              <a:t>travail de recherche </a:t>
            </a:r>
            <a:r>
              <a:rPr lang="fr-FR" b="1" dirty="0"/>
              <a:t>ou de rectification pour les faire disparaître afin de permettre le futur transfert</a:t>
            </a:r>
            <a:r>
              <a:rPr lang="fr-FR" dirty="0"/>
              <a:t>. </a:t>
            </a:r>
          </a:p>
          <a:p>
            <a:pPr algn="just"/>
            <a:r>
              <a:rPr lang="fr-FR" dirty="0"/>
              <a:t>1-Comparaison (EGIMMO/ GFC)- </a:t>
            </a:r>
          </a:p>
          <a:p>
            <a:pPr algn="just"/>
            <a:r>
              <a:rPr lang="fr-FR" dirty="0"/>
              <a:t>Si les </a:t>
            </a:r>
            <a:r>
              <a:rPr lang="fr-FR" b="1" u="sng" dirty="0">
                <a:solidFill>
                  <a:srgbClr val="FF0000"/>
                </a:solidFill>
              </a:rPr>
              <a:t>divergences sont minimes</a:t>
            </a:r>
            <a:r>
              <a:rPr lang="fr-FR" dirty="0"/>
              <a:t>, et l’inventaire peu important en nombre de biens inventoriés, il suffira généralement de </a:t>
            </a:r>
            <a:r>
              <a:rPr lang="fr-FR" b="1" dirty="0"/>
              <a:t>faire un </a:t>
            </a:r>
            <a:r>
              <a:rPr lang="fr-FR" b="1" u="sng" dirty="0">
                <a:solidFill>
                  <a:srgbClr val="FF0000"/>
                </a:solidFill>
              </a:rPr>
              <a:t>travail de rapprochement exercice par exercice à l’aide des documents fournis par le logiciel privé et les éléments issus de GFC </a:t>
            </a:r>
            <a:r>
              <a:rPr lang="fr-FR" b="1" dirty="0"/>
              <a:t>; notamment pour identifier les exercices où se sont produites des erreurs</a:t>
            </a:r>
            <a:r>
              <a:rPr lang="fr-FR" dirty="0"/>
              <a:t>. A noter qu’il existe un document de l’académie de Toulouse d’aide pour le contrôle du patrimoine avec le logiciel privé ; malheureusement il ne concerne qu’</a:t>
            </a:r>
            <a:r>
              <a:rPr lang="fr-FR" dirty="0" err="1"/>
              <a:t>Egimmo</a:t>
            </a:r>
            <a:r>
              <a:rPr lang="fr-FR" dirty="0"/>
              <a:t>.</a:t>
            </a:r>
          </a:p>
          <a:p>
            <a:pPr algn="just"/>
            <a:r>
              <a:rPr lang="fr-FR" dirty="0"/>
              <a:t>2- Comparaison (EGIMMO/COFI)</a:t>
            </a:r>
          </a:p>
          <a:p>
            <a:pPr algn="just"/>
            <a:r>
              <a:rPr lang="fr-FR" dirty="0"/>
              <a:t> </a:t>
            </a:r>
            <a:r>
              <a:rPr lang="fr-FR" b="1" dirty="0">
                <a:solidFill>
                  <a:srgbClr val="FF0000"/>
                </a:solidFill>
              </a:rPr>
              <a:t>On peut également rechercher à l’aide des mêmes documents (états annuels du logiciel privé et des comptes financiers</a:t>
            </a:r>
            <a:r>
              <a:rPr lang="fr-FR" dirty="0">
                <a:solidFill>
                  <a:srgbClr val="FF0000"/>
                </a:solidFill>
              </a:rPr>
              <a:t>)</a:t>
            </a:r>
            <a:r>
              <a:rPr lang="fr-FR" dirty="0"/>
              <a:t> </a:t>
            </a:r>
            <a:r>
              <a:rPr lang="fr-FR" b="1" u="sng" dirty="0"/>
              <a:t>la dernière année où il y avait concordance et remonter ensuite jusqu’à l’exercice actuel avec la vérification des fiches des biens et des états annuels issus du logiciel pour chaque exercice, faire une simulation des écritures avec un tableur, effectuer ensuite la vérification puis la correction de la comptabilité. </a:t>
            </a:r>
            <a:r>
              <a:rPr lang="fr-FR" dirty="0"/>
              <a:t>On remarque que les erreurs peuvent provenir aussi bien de la tenue de la comptabilité auxiliaire que des écritures de GFC.</a:t>
            </a:r>
          </a:p>
          <a:p>
            <a:pPr algn="just"/>
            <a:r>
              <a:rPr lang="fr-FR" dirty="0"/>
              <a:t>3 –Recréer un inventaire à partir de l’existant :</a:t>
            </a:r>
          </a:p>
          <a:p>
            <a:pPr algn="just"/>
            <a:r>
              <a:rPr lang="fr-FR" dirty="0"/>
              <a:t>  Dans certains cas extrêmes (distorsions anciennes, absence d’archives, états inexploitables, etc…) </a:t>
            </a:r>
            <a:r>
              <a:rPr lang="fr-FR" b="1" u="sng" dirty="0"/>
              <a:t>on peut recréer un inventaire en partant des biens existants dans l’établissement et faire les opérations de régularisation correspondantes pour remettre à jour une comptabilité en adéquation avec l’inventaire revu.</a:t>
            </a:r>
          </a:p>
          <a:p>
            <a:pPr algn="just"/>
            <a:r>
              <a:rPr lang="fr-FR" dirty="0"/>
              <a:t>4- Recréer un inventaire à partir de la comptabilité : </a:t>
            </a:r>
          </a:p>
          <a:p>
            <a:pPr algn="just"/>
            <a:r>
              <a:rPr lang="fr-FR" b="1" dirty="0"/>
              <a:t>Une autre solution, presque similaire, est de repartir </a:t>
            </a:r>
            <a:r>
              <a:rPr lang="fr-FR" b="1" u="sng" dirty="0">
                <a:solidFill>
                  <a:srgbClr val="FF0000"/>
                </a:solidFill>
              </a:rPr>
              <a:t>d’une base vierge du logiciel </a:t>
            </a:r>
            <a:r>
              <a:rPr lang="fr-FR" b="1" dirty="0"/>
              <a:t>d’inventaire puis de recréer les biens à partir des éléments fournis par la comptabilité budgétaire et générale (services OPC des exercices précédents, mandats et OR, etc…). On peut remonter plusieurs années en arrière (10 par exemple pour tenir compte des durées d’amortissement) et compléter par l’inscription de biens plus anciens dont on a vérifié l’existence ; et </a:t>
            </a:r>
            <a:r>
              <a:rPr lang="fr-FR" b="1" u="sng" dirty="0">
                <a:solidFill>
                  <a:srgbClr val="FF0000"/>
                </a:solidFill>
              </a:rPr>
              <a:t>sortir de ce nouvel inventaire ceux inventoriés avec cette technique mais que l’on n’a pas pu retrouver physiquement</a:t>
            </a:r>
            <a:r>
              <a:rPr lang="fr-FR" b="1" dirty="0"/>
              <a: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60</a:t>
            </a:fld>
            <a:endParaRPr lang="en-US"/>
          </a:p>
        </p:txBody>
      </p:sp>
    </p:spTree>
    <p:extLst>
      <p:ext uri="{BB962C8B-B14F-4D97-AF65-F5344CB8AC3E}">
        <p14:creationId xmlns:p14="http://schemas.microsoft.com/office/powerpoint/2010/main" val="1077668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4672"/>
          </a:xfrm>
        </p:spPr>
        <p:txBody>
          <a:bodyPr>
            <a:normAutofit/>
          </a:bodyPr>
          <a:lstStyle/>
          <a:p>
            <a:r>
              <a:rPr lang="fr-FR" sz="3200" b="1" dirty="0">
                <a:solidFill>
                  <a:srgbClr val="0070C0"/>
                </a:solidFill>
              </a:rPr>
              <a:t>Corrections de certaines discordances mineures.</a:t>
            </a:r>
          </a:p>
        </p:txBody>
      </p:sp>
      <p:sp>
        <p:nvSpPr>
          <p:cNvPr id="3" name="Espace réservé du contenu 2"/>
          <p:cNvSpPr>
            <a:spLocks noGrp="1"/>
          </p:cNvSpPr>
          <p:nvPr>
            <p:ph idx="1"/>
          </p:nvPr>
        </p:nvSpPr>
        <p:spPr>
          <a:xfrm>
            <a:off x="457200" y="1412776"/>
            <a:ext cx="8229600" cy="4911824"/>
          </a:xfrm>
        </p:spPr>
        <p:txBody>
          <a:bodyPr/>
          <a:lstStyle/>
          <a:p>
            <a:r>
              <a:rPr lang="fr-FR" dirty="0"/>
              <a:t>MAJ des logiciels </a:t>
            </a:r>
            <a:r>
              <a:rPr lang="fr-FR" dirty="0" err="1"/>
              <a:t>Egimmo</a:t>
            </a:r>
            <a:r>
              <a:rPr lang="fr-FR" dirty="0"/>
              <a:t> et WINCZ (WEBCZ).</a:t>
            </a:r>
          </a:p>
          <a:p>
            <a:r>
              <a:rPr lang="fr-FR" dirty="0"/>
              <a:t>Version 2.196 (01-24)</a:t>
            </a:r>
          </a:p>
          <a:p>
            <a:r>
              <a:rPr lang="fr-FR" dirty="0"/>
              <a:t>Différence entre la classe 2 (GFC/LOGICIEL D’ INVENTAIRE)</a:t>
            </a:r>
          </a:p>
          <a:p>
            <a:r>
              <a:rPr lang="fr-FR" dirty="0"/>
              <a:t>Vérifier saisie du 275 (Dépôts et cautionnements versés : emballage bouteille gaz/oxygène).</a:t>
            </a:r>
          </a:p>
          <a:p>
            <a:r>
              <a:rPr lang="fr-FR" dirty="0"/>
              <a:t>Ce compte n’est pas amortissable (pas de durée). Il doit être saisi </a:t>
            </a:r>
            <a:r>
              <a:rPr lang="fr-FR" dirty="0">
                <a:solidFill>
                  <a:srgbClr val="FF0000"/>
                </a:solidFill>
              </a:rPr>
              <a:t>i</a:t>
            </a:r>
            <a:r>
              <a:rPr lang="fr-FR" b="1" dirty="0">
                <a:solidFill>
                  <a:srgbClr val="FF0000"/>
                </a:solidFill>
              </a:rPr>
              <a:t>mpérativement avant le transfert des données de l’inventaire vers </a:t>
            </a:r>
            <a:r>
              <a:rPr lang="fr-FR" b="1" dirty="0" err="1">
                <a:solidFill>
                  <a:srgbClr val="FF0000"/>
                </a:solidFill>
              </a:rPr>
              <a:t>op@le</a:t>
            </a:r>
            <a:r>
              <a:rPr lang="fr-FR" dirty="0"/>
              <a: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61</a:t>
            </a:fld>
            <a:endParaRPr lang="en-US"/>
          </a:p>
        </p:txBody>
      </p:sp>
    </p:spTree>
    <p:extLst>
      <p:ext uri="{BB962C8B-B14F-4D97-AF65-F5344CB8AC3E}">
        <p14:creationId xmlns:p14="http://schemas.microsoft.com/office/powerpoint/2010/main" val="148204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Vérifier le 139 sur le logiciel de comptabilité auxiliaire et GFC</a:t>
            </a:r>
          </a:p>
        </p:txBody>
      </p:sp>
      <p:sp>
        <p:nvSpPr>
          <p:cNvPr id="3" name="Espace réservé du contenu 2"/>
          <p:cNvSpPr>
            <a:spLocks noGrp="1"/>
          </p:cNvSpPr>
          <p:nvPr>
            <p:ph idx="1"/>
          </p:nvPr>
        </p:nvSpPr>
        <p:spPr/>
        <p:txBody>
          <a:bodyPr>
            <a:normAutofit lnSpcReduction="10000"/>
          </a:bodyPr>
          <a:lstStyle/>
          <a:p>
            <a:r>
              <a:rPr lang="fr-FR" b="1" u="sng" dirty="0"/>
              <a:t>Différence entre financement et amortissement</a:t>
            </a:r>
            <a:r>
              <a:rPr lang="fr-FR" dirty="0"/>
              <a:t> : beaucoup d’établissements </a:t>
            </a:r>
            <a:r>
              <a:rPr lang="fr-FR" b="1" u="sng" dirty="0"/>
              <a:t>ne soldent pas le 139</a:t>
            </a:r>
            <a:r>
              <a:rPr lang="fr-FR" dirty="0"/>
              <a:t> pour les biens subventionnés totalement amortis: </a:t>
            </a:r>
          </a:p>
          <a:p>
            <a:r>
              <a:rPr lang="fr-FR" dirty="0"/>
              <a:t>Ce sont des biens qui restent présents dans l’inventaire mais qui sont complètement amortis (cf. planche 5 de la m96 : </a:t>
            </a:r>
            <a:r>
              <a:rPr lang="fr-FR" b="1" dirty="0"/>
              <a:t>on solde le 139 quand le bien subventionné est totalement amortis même s’il est encore présent dans l’établissement</a:t>
            </a:r>
            <a:r>
              <a:rPr lang="fr-FR" dirty="0"/>
              <a:t>). </a:t>
            </a:r>
          </a:p>
          <a:p>
            <a:r>
              <a:rPr lang="fr-FR" b="1" u="sng" dirty="0"/>
              <a:t>Confusion entre la sortie d’inventaire et la sortie de l’amortissement totale du financement au 139</a:t>
            </a:r>
            <a:r>
              <a:rPr lang="fr-FR" dirty="0"/>
              <a:t>. Avant la RCBC, on n’annulait pas les financements.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229600" cy="1143000"/>
          </a:xfrm>
        </p:spPr>
        <p:txBody>
          <a:bodyPr>
            <a:normAutofit fontScale="90000"/>
          </a:bodyPr>
          <a:lstStyle/>
          <a:p>
            <a:br>
              <a:rPr lang="fr-FR" dirty="0"/>
            </a:br>
            <a:br>
              <a:rPr lang="fr-FR" dirty="0"/>
            </a:br>
            <a:r>
              <a:rPr lang="fr-FR" b="1" dirty="0"/>
              <a:t>Ecritures de régularisation du 139 en comptabilité générale </a:t>
            </a:r>
            <a:br>
              <a:rPr lang="fr-FR" dirty="0"/>
            </a:br>
            <a:endParaRPr lang="fr-FR" dirty="0"/>
          </a:p>
        </p:txBody>
      </p:sp>
      <p:sp>
        <p:nvSpPr>
          <p:cNvPr id="3" name="Espace réservé du contenu 2"/>
          <p:cNvSpPr>
            <a:spLocks noGrp="1"/>
          </p:cNvSpPr>
          <p:nvPr>
            <p:ph idx="1"/>
          </p:nvPr>
        </p:nvSpPr>
        <p:spPr/>
        <p:txBody>
          <a:bodyPr>
            <a:normAutofit lnSpcReduction="10000"/>
          </a:bodyPr>
          <a:lstStyle/>
          <a:p>
            <a:r>
              <a:rPr lang="fr-FR" b="1" u="sng" dirty="0"/>
              <a:t>Suivre les états année par année </a:t>
            </a:r>
            <a:r>
              <a:rPr lang="fr-FR" dirty="0"/>
              <a:t>(imprimer la liasse comptable D’EGIMMO ou doc WINCZ intitulé « biens acquis sur subventions totalement amortis en fin d’exercice » : on reprend les montants pour chaque année et on </a:t>
            </a:r>
            <a:r>
              <a:rPr lang="fr-FR" b="1" u="sng" dirty="0"/>
              <a:t>crédite le 139 </a:t>
            </a:r>
            <a:r>
              <a:rPr lang="fr-FR" dirty="0"/>
              <a:t>(débit des comptes de subvention concernés ). </a:t>
            </a:r>
          </a:p>
          <a:p>
            <a:endParaRPr lang="fr-FR" dirty="0"/>
          </a:p>
          <a:p>
            <a:r>
              <a:rPr lang="fr-FR" b="1" u="sng" dirty="0"/>
              <a:t>Pour les situations les plus compliquées, une écriture globale sera proposée </a:t>
            </a:r>
            <a:r>
              <a:rPr lang="fr-FR" dirty="0"/>
              <a:t>par les nouvelles versions de logiciels d’inventaire. Elle permettra le solde du 139. </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lstStyle/>
          <a:p>
            <a:r>
              <a:rPr lang="fr-FR" dirty="0"/>
              <a:t>Exemple </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64</a:t>
            </a:fld>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642910" y="1428736"/>
            <a:ext cx="7502980" cy="5233238"/>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Balance classe 1</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65</a:t>
            </a:fld>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214282" y="1928802"/>
            <a:ext cx="8786874" cy="3500462"/>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Différence avec les amortissements</a:t>
            </a:r>
          </a:p>
        </p:txBody>
      </p:sp>
      <p:sp>
        <p:nvSpPr>
          <p:cNvPr id="3" name="Espace réservé du contenu 2"/>
          <p:cNvSpPr>
            <a:spLocks noGrp="1"/>
          </p:cNvSpPr>
          <p:nvPr>
            <p:ph idx="1"/>
          </p:nvPr>
        </p:nvSpPr>
        <p:spPr/>
        <p:txBody>
          <a:bodyPr/>
          <a:lstStyle/>
          <a:p>
            <a:r>
              <a:rPr lang="fr-FR" b="1" u="sng" dirty="0"/>
              <a:t>Si écriture oubliée ou petite différence sur les amortissements, on peut profiter de la saisie annuelle des amortissements (6811) pour rectifier les amortissements en compta générale </a:t>
            </a:r>
            <a:r>
              <a:rPr lang="fr-FR" dirty="0"/>
              <a:t>(liasse + certificat pour la correction).</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Saisies des immobilisations en cas d’oubli</a:t>
            </a:r>
          </a:p>
        </p:txBody>
      </p:sp>
      <p:sp>
        <p:nvSpPr>
          <p:cNvPr id="3" name="Espace réservé du contenu 2"/>
          <p:cNvSpPr>
            <a:spLocks noGrp="1"/>
          </p:cNvSpPr>
          <p:nvPr>
            <p:ph idx="1"/>
          </p:nvPr>
        </p:nvSpPr>
        <p:spPr/>
        <p:txBody>
          <a:bodyPr>
            <a:normAutofit lnSpcReduction="10000"/>
          </a:bodyPr>
          <a:lstStyle/>
          <a:p>
            <a:r>
              <a:rPr lang="fr-FR" dirty="0"/>
              <a:t>Si vous avez oublié de saisir vos immobilisations, </a:t>
            </a:r>
            <a:r>
              <a:rPr lang="fr-FR" b="1" u="sng" dirty="0"/>
              <a:t>il faut adresser une liste de biens </a:t>
            </a:r>
            <a:r>
              <a:rPr lang="fr-FR" dirty="0"/>
              <a:t>(année, montant financement, durée d’amortissement, bordereau, mandat, date facture, date d’installation etc.) à votre éditeur de logiciels qui pourra les saisir année par année pour les intégrer dans votre logiciel.</a:t>
            </a:r>
          </a:p>
          <a:p>
            <a:r>
              <a:rPr lang="fr-FR" dirty="0"/>
              <a:t>Avec les nouvelles versions, </a:t>
            </a:r>
            <a:r>
              <a:rPr lang="fr-FR" b="1" u="sng" dirty="0"/>
              <a:t>vous pouvez les saisir directement et les rattacher à leur année d’entrée </a:t>
            </a:r>
            <a:r>
              <a:rPr lang="fr-FR" dirty="0"/>
              <a:t>dans le patrimoine. </a:t>
            </a:r>
          </a:p>
          <a:p>
            <a:r>
              <a:rPr lang="fr-FR" b="1" u="sng" dirty="0"/>
              <a:t>Vous pouvez également corriger les fiches erronées et les substituer aux fiches initiales</a:t>
            </a:r>
            <a:r>
              <a:rPr lang="fr-FR" dirty="0"/>
              <a: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Nouvelles fonctionnalités</a:t>
            </a:r>
          </a:p>
        </p:txBody>
      </p:sp>
      <p:sp>
        <p:nvSpPr>
          <p:cNvPr id="3" name="Espace réservé du contenu 2"/>
          <p:cNvSpPr>
            <a:spLocks noGrp="1"/>
          </p:cNvSpPr>
          <p:nvPr>
            <p:ph idx="1"/>
          </p:nvPr>
        </p:nvSpPr>
        <p:spPr/>
        <p:txBody>
          <a:bodyPr/>
          <a:lstStyle/>
          <a:p>
            <a:r>
              <a:rPr lang="fr-FR" dirty="0"/>
              <a:t>Les logiciels sont mis à jour et sont capables de détecter les discordances entre les inventaires et la balance de GFC et proposer des corrections.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Etapes pour corriger son inventaire (EGIMMO)</a:t>
            </a:r>
          </a:p>
        </p:txBody>
      </p:sp>
      <p:sp>
        <p:nvSpPr>
          <p:cNvPr id="3" name="Espace réservé du contenu 2"/>
          <p:cNvSpPr>
            <a:spLocks noGrp="1"/>
          </p:cNvSpPr>
          <p:nvPr>
            <p:ph idx="1"/>
          </p:nvPr>
        </p:nvSpPr>
        <p:spPr/>
        <p:txBody>
          <a:bodyPr>
            <a:normAutofit fontScale="92500" lnSpcReduction="10000"/>
          </a:bodyPr>
          <a:lstStyle/>
          <a:p>
            <a:r>
              <a:rPr lang="fr-FR" u="sng" dirty="0"/>
              <a:t>Télécharger la dernière MAJ </a:t>
            </a:r>
            <a:r>
              <a:rPr lang="fr-FR" dirty="0"/>
              <a:t>(2.196) et faire le point sur son abonnement.</a:t>
            </a:r>
          </a:p>
          <a:p>
            <a:r>
              <a:rPr lang="fr-FR" u="sng" dirty="0"/>
              <a:t>Se rapprocher de son agent comptable </a:t>
            </a:r>
            <a:r>
              <a:rPr lang="fr-FR" dirty="0"/>
              <a:t>(voir p10 du </a:t>
            </a:r>
            <a:r>
              <a:rPr lang="fr-FR" dirty="0" err="1"/>
              <a:t>cofi</a:t>
            </a:r>
            <a:r>
              <a:rPr lang="fr-FR" dirty="0"/>
              <a:t>) pour vérifier les discordances)</a:t>
            </a:r>
          </a:p>
          <a:p>
            <a:r>
              <a:rPr lang="fr-FR" u="sng" dirty="0"/>
              <a:t>Imprimer les documents </a:t>
            </a:r>
            <a:r>
              <a:rPr lang="fr-FR" dirty="0"/>
              <a:t>du logiciel d’inventaire (états annuels immobilisation, amortissement financement…)</a:t>
            </a:r>
          </a:p>
          <a:p>
            <a:r>
              <a:rPr lang="fr-FR" dirty="0"/>
              <a:t>Extraire la balance de la compta générale ou </a:t>
            </a:r>
            <a:r>
              <a:rPr lang="fr-FR" u="sng" dirty="0"/>
              <a:t>demander la balance au 31-12-2022.</a:t>
            </a:r>
          </a:p>
          <a:p>
            <a:r>
              <a:rPr lang="fr-FR" dirty="0"/>
              <a:t>Importer le fichier DBF (pas avant la version 2.2) ou </a:t>
            </a:r>
            <a:r>
              <a:rPr lang="fr-FR" u="sng" dirty="0"/>
              <a:t>saisir manuellement la classe 1 et 2</a:t>
            </a:r>
          </a:p>
          <a:p>
            <a:r>
              <a:rPr lang="fr-FR" u="sng" dirty="0"/>
              <a:t>Imprimer les contrôles</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184576"/>
          </a:xfrm>
        </p:spPr>
        <p:txBody>
          <a:bodyPr>
            <a:normAutofit/>
          </a:bodyPr>
          <a:lstStyle/>
          <a:p>
            <a:pPr marL="0" indent="0" algn="ctr">
              <a:buNone/>
            </a:pPr>
            <a:r>
              <a:rPr lang="fr-FR" b="1" dirty="0">
                <a:solidFill>
                  <a:schemeClr val="tx1"/>
                </a:solidFill>
              </a:rPr>
              <a:t>Immobilisations : définition</a:t>
            </a:r>
          </a:p>
          <a:p>
            <a:pPr marL="0" indent="0" algn="ctr">
              <a:buNone/>
            </a:pPr>
            <a:endParaRPr lang="fr-FR" dirty="0">
              <a:solidFill>
                <a:schemeClr val="tx1"/>
              </a:solidFill>
            </a:endParaRPr>
          </a:p>
          <a:p>
            <a:pPr algn="just"/>
            <a:r>
              <a:rPr lang="fr-FR" dirty="0">
                <a:solidFill>
                  <a:schemeClr val="tx1"/>
                </a:solidFill>
              </a:rPr>
              <a:t>Les immobilisations sont les éléments corporels et incorporels (financiers ou non) destinés à servir de façon durable à l'activité de l'établissement. Elles ne se consomment pas par le premier usage.</a:t>
            </a:r>
          </a:p>
          <a:p>
            <a:pPr algn="just"/>
            <a:r>
              <a:rPr lang="fr-FR" dirty="0">
                <a:solidFill>
                  <a:schemeClr val="tx1"/>
                </a:solidFill>
              </a:rPr>
              <a:t>Elles comprennent : </a:t>
            </a:r>
          </a:p>
          <a:p>
            <a:pPr marL="0" indent="0" algn="just">
              <a:buNone/>
            </a:pPr>
            <a:r>
              <a:rPr lang="fr-FR" dirty="0">
                <a:solidFill>
                  <a:schemeClr val="tx1"/>
                </a:solidFill>
              </a:rPr>
              <a:t>- les immobilisations incorporelles non financières ; </a:t>
            </a:r>
          </a:p>
          <a:p>
            <a:pPr marL="0" indent="0" algn="just">
              <a:buNone/>
            </a:pPr>
            <a:r>
              <a:rPr lang="fr-FR" dirty="0">
                <a:solidFill>
                  <a:schemeClr val="tx1"/>
                </a:solidFill>
              </a:rPr>
              <a:t>- les immobilisations corporelles ; </a:t>
            </a:r>
          </a:p>
          <a:p>
            <a:pPr marL="0" indent="0" algn="just">
              <a:buNone/>
            </a:pPr>
            <a:r>
              <a:rPr lang="fr-FR" dirty="0">
                <a:solidFill>
                  <a:schemeClr val="tx1"/>
                </a:solidFill>
              </a:rPr>
              <a:t>- les immobilisations financières. </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a:t>
            </a:fld>
            <a:endParaRPr lang="en-US"/>
          </a:p>
        </p:txBody>
      </p:sp>
    </p:spTree>
    <p:extLst>
      <p:ext uri="{BB962C8B-B14F-4D97-AF65-F5344CB8AC3E}">
        <p14:creationId xmlns:p14="http://schemas.microsoft.com/office/powerpoint/2010/main" val="1751602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Vérification des informations saisie</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70</a:t>
            </a:fld>
            <a:endParaRPr lang="en-US"/>
          </a:p>
        </p:txBody>
      </p:sp>
      <p:pic>
        <p:nvPicPr>
          <p:cNvPr id="7" name="Espace réservé du contenu 6"/>
          <p:cNvPicPr>
            <a:picLocks noGrp="1"/>
          </p:cNvPicPr>
          <p:nvPr>
            <p:ph idx="1"/>
          </p:nvPr>
        </p:nvPicPr>
        <p:blipFill>
          <a:blip r:embed="rId2"/>
          <a:srcRect/>
          <a:stretch>
            <a:fillRect/>
          </a:stretch>
        </p:blipFill>
        <p:spPr bwMode="auto">
          <a:xfrm>
            <a:off x="1500166" y="2000240"/>
            <a:ext cx="5771429" cy="2161905"/>
          </a:xfrm>
          <a:prstGeom prst="rect">
            <a:avLst/>
          </a:prstGeom>
          <a:noFill/>
          <a:ln w="9525">
            <a:noFill/>
            <a:miter lim="800000"/>
            <a:headEnd/>
            <a:tailEnd/>
          </a:ln>
        </p:spPr>
      </p:pic>
      <p:pic>
        <p:nvPicPr>
          <p:cNvPr id="8" name="Image 7"/>
          <p:cNvPicPr/>
          <p:nvPr/>
        </p:nvPicPr>
        <p:blipFill>
          <a:blip r:embed="rId3"/>
          <a:srcRect/>
          <a:stretch>
            <a:fillRect/>
          </a:stretch>
        </p:blipFill>
        <p:spPr bwMode="auto">
          <a:xfrm>
            <a:off x="1428728" y="4429132"/>
            <a:ext cx="5760720" cy="1379936"/>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Saisie de la classe et 2 sur EGIMMO</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71</a:t>
            </a:fld>
            <a:endParaRPr lang="en-US"/>
          </a:p>
        </p:txBody>
      </p:sp>
      <p:pic>
        <p:nvPicPr>
          <p:cNvPr id="7" name="Espace réservé du contenu 6"/>
          <p:cNvPicPr>
            <a:picLocks noGrp="1"/>
          </p:cNvPicPr>
          <p:nvPr>
            <p:ph idx="1"/>
          </p:nvPr>
        </p:nvPicPr>
        <p:blipFill>
          <a:blip r:embed="rId2"/>
          <a:srcRect/>
          <a:stretch>
            <a:fillRect/>
          </a:stretch>
        </p:blipFill>
        <p:spPr bwMode="auto">
          <a:xfrm>
            <a:off x="457200" y="3264987"/>
            <a:ext cx="8229600" cy="172978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Saisie Manuelle des soldes globaux de la classe 2 (DEBIT/CREDIT)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72</a:t>
            </a:fld>
            <a:endParaRPr lang="en-US"/>
          </a:p>
        </p:txBody>
      </p:sp>
      <p:pic>
        <p:nvPicPr>
          <p:cNvPr id="7" name="Espace réservé du contenu 6"/>
          <p:cNvPicPr>
            <a:picLocks noGrp="1"/>
          </p:cNvPicPr>
          <p:nvPr>
            <p:ph idx="1"/>
          </p:nvPr>
        </p:nvPicPr>
        <p:blipFill>
          <a:blip r:embed="rId2"/>
          <a:srcRect/>
          <a:stretch>
            <a:fillRect/>
          </a:stretch>
        </p:blipFill>
        <p:spPr bwMode="auto">
          <a:xfrm>
            <a:off x="1814857" y="2591786"/>
            <a:ext cx="5514286" cy="3076191"/>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Saisie Manuelle des soldes détaillés de la classe 2 (immobilisations et amortissements)</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73</a:t>
            </a:fld>
            <a:endParaRPr lang="en-US"/>
          </a:p>
        </p:txBody>
      </p:sp>
      <p:pic>
        <p:nvPicPr>
          <p:cNvPr id="7" name="Espace réservé du contenu 6"/>
          <p:cNvPicPr>
            <a:picLocks noGrp="1"/>
          </p:cNvPicPr>
          <p:nvPr>
            <p:ph idx="1"/>
          </p:nvPr>
        </p:nvPicPr>
        <p:blipFill>
          <a:blip r:embed="rId2"/>
          <a:srcRect/>
          <a:stretch>
            <a:fillRect/>
          </a:stretch>
        </p:blipFill>
        <p:spPr bwMode="auto">
          <a:xfrm>
            <a:off x="2357422" y="1935163"/>
            <a:ext cx="4861899" cy="4922837"/>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Saisie Manuelle des soldes globaux de la classe 1</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74</a:t>
            </a:fld>
            <a:endParaRPr lang="en-US"/>
          </a:p>
        </p:txBody>
      </p:sp>
      <p:pic>
        <p:nvPicPr>
          <p:cNvPr id="7" name="Espace réservé du contenu 6"/>
          <p:cNvPicPr>
            <a:picLocks noGrp="1"/>
          </p:cNvPicPr>
          <p:nvPr>
            <p:ph idx="1"/>
          </p:nvPr>
        </p:nvPicPr>
        <p:blipFill>
          <a:blip r:embed="rId2"/>
          <a:srcRect/>
          <a:stretch>
            <a:fillRect/>
          </a:stretch>
        </p:blipFill>
        <p:spPr bwMode="auto">
          <a:xfrm>
            <a:off x="1829142" y="2577500"/>
            <a:ext cx="5485715" cy="3104762"/>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a:t>Saisie Manuelle des soldes détaillés de la classe 1</a:t>
            </a: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75</a:t>
            </a:fld>
            <a:endParaRPr lang="en-US"/>
          </a:p>
        </p:txBody>
      </p:sp>
      <p:pic>
        <p:nvPicPr>
          <p:cNvPr id="7" name="Espace réservé du contenu 6"/>
          <p:cNvPicPr>
            <a:picLocks noGrp="1"/>
          </p:cNvPicPr>
          <p:nvPr>
            <p:ph idx="1"/>
          </p:nvPr>
        </p:nvPicPr>
        <p:blipFill>
          <a:blip r:embed="rId2"/>
          <a:srcRect/>
          <a:stretch>
            <a:fillRect/>
          </a:stretch>
        </p:blipFill>
        <p:spPr bwMode="auto">
          <a:xfrm>
            <a:off x="3222392" y="1935163"/>
            <a:ext cx="2699215" cy="438943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Editions écarts classes 1, 2 ou synthétique</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76</a:t>
            </a:fld>
            <a:endParaRPr lang="en-US"/>
          </a:p>
        </p:txBody>
      </p:sp>
      <p:pic>
        <p:nvPicPr>
          <p:cNvPr id="7" name="Espace réservé du contenu 6"/>
          <p:cNvPicPr>
            <a:picLocks noGrp="1"/>
          </p:cNvPicPr>
          <p:nvPr>
            <p:ph idx="1"/>
          </p:nvPr>
        </p:nvPicPr>
        <p:blipFill>
          <a:blip r:embed="rId2"/>
          <a:srcRect/>
          <a:stretch>
            <a:fillRect/>
          </a:stretch>
        </p:blipFill>
        <p:spPr bwMode="auto">
          <a:xfrm>
            <a:off x="791047" y="2658453"/>
            <a:ext cx="7561905" cy="294285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de corrections</a:t>
            </a:r>
          </a:p>
        </p:txBody>
      </p:sp>
      <p:sp>
        <p:nvSpPr>
          <p:cNvPr id="3" name="Espace réservé du contenu 2"/>
          <p:cNvSpPr>
            <a:spLocks noGrp="1"/>
          </p:cNvSpPr>
          <p:nvPr>
            <p:ph idx="1"/>
          </p:nvPr>
        </p:nvSpPr>
        <p:spPr/>
        <p:txBody>
          <a:bodyPr/>
          <a:lstStyle/>
          <a:p>
            <a:r>
              <a:rPr lang="fr-FR" dirty="0"/>
              <a:t>Différence sur les biens (corriger inventaire :</a:t>
            </a:r>
            <a:r>
              <a:rPr lang="fr-FR" b="1" u="sng" dirty="0"/>
              <a:t> saisir fiches et ensuite sortir le bien</a:t>
            </a:r>
            <a:r>
              <a:rPr lang="fr-FR" dirty="0"/>
              <a:t> s’il n’est plus physiquement dans l’établissement). Attention les corrections </a:t>
            </a:r>
            <a:r>
              <a:rPr lang="fr-FR" b="1" u="sng" dirty="0"/>
              <a:t>peuvent induire des ajustements sur les amortissements… Vérifier les éditions </a:t>
            </a:r>
            <a:r>
              <a:rPr lang="fr-FR" dirty="0"/>
              <a:t>(liasses).</a:t>
            </a:r>
          </a:p>
          <a:p>
            <a:r>
              <a:rPr lang="fr-FR" b="1" u="sng" dirty="0"/>
              <a:t>Différence sur les amortissements </a:t>
            </a:r>
            <a:r>
              <a:rPr lang="fr-FR" dirty="0"/>
              <a:t>(saisie du montant au 6811 /</a:t>
            </a:r>
            <a:r>
              <a:rPr lang="fr-FR" dirty="0" err="1"/>
              <a:t>alo</a:t>
            </a:r>
            <a:r>
              <a:rPr lang="fr-FR" dirty="0"/>
              <a:t>)</a:t>
            </a:r>
          </a:p>
          <a:p>
            <a:r>
              <a:rPr lang="fr-FR" b="1" u="sng" dirty="0"/>
              <a:t>Différence sur les financements </a:t>
            </a:r>
            <a:r>
              <a:rPr lang="fr-FR" dirty="0"/>
              <a:t>(saisir le montant en neutralisation au 777 et faire l’écriture manuelle pour rééquilibrer les comptes de subvention).</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44824"/>
            <a:ext cx="8229600" cy="4281339"/>
          </a:xfrm>
        </p:spPr>
        <p:txBody>
          <a:bodyPr/>
          <a:lstStyle/>
          <a:p>
            <a:pPr marL="0" indent="0" algn="ctr">
              <a:buNone/>
            </a:pPr>
            <a:r>
              <a:rPr lang="fr-FR" sz="3600" b="1" dirty="0"/>
              <a:t>III - </a:t>
            </a:r>
          </a:p>
          <a:p>
            <a:pPr marL="0" indent="0" algn="ctr">
              <a:buNone/>
            </a:pPr>
            <a:r>
              <a:rPr lang="fr-FR" sz="3600" b="1" dirty="0"/>
              <a:t>La procédure de sortie d’inventaire</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78</a:t>
            </a:fld>
            <a:endParaRPr lang="en-US"/>
          </a:p>
        </p:txBody>
      </p:sp>
    </p:spTree>
    <p:extLst>
      <p:ext uri="{BB962C8B-B14F-4D97-AF65-F5344CB8AC3E}">
        <p14:creationId xmlns:p14="http://schemas.microsoft.com/office/powerpoint/2010/main" val="281221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135960"/>
          </a:xfrm>
        </p:spPr>
        <p:txBody>
          <a:bodyPr>
            <a:normAutofit fontScale="77500" lnSpcReduction="20000"/>
          </a:bodyPr>
          <a:lstStyle/>
          <a:p>
            <a:pPr marL="0" indent="0" algn="just">
              <a:buNone/>
            </a:pPr>
            <a:r>
              <a:rPr lang="fr-FR" b="1" dirty="0"/>
              <a:t>Le « toilettage » doit se </a:t>
            </a:r>
            <a:r>
              <a:rPr lang="fr-FR" b="1" u="sng" dirty="0">
                <a:solidFill>
                  <a:srgbClr val="FF0000"/>
                </a:solidFill>
              </a:rPr>
              <a:t>limiter aux biens disparus </a:t>
            </a:r>
            <a:r>
              <a:rPr lang="fr-FR" b="1" dirty="0"/>
              <a:t>ou mis au rebut, et non être étendu à l'ensemble des biens totalement amortis encore présents.</a:t>
            </a:r>
            <a:r>
              <a:rPr lang="fr-FR" dirty="0"/>
              <a:t> </a:t>
            </a:r>
          </a:p>
          <a:p>
            <a:pPr marL="0" indent="0" algn="just">
              <a:buNone/>
            </a:pPr>
            <a:r>
              <a:rPr lang="fr-FR" dirty="0"/>
              <a:t>Il vaut mieux </a:t>
            </a:r>
            <a:r>
              <a:rPr lang="fr-FR" u="sng" dirty="0">
                <a:solidFill>
                  <a:srgbClr val="FF0000"/>
                </a:solidFill>
              </a:rPr>
              <a:t>conserver les biens dont on est certain de la présence </a:t>
            </a:r>
            <a:r>
              <a:rPr lang="fr-FR" dirty="0"/>
              <a:t>dans l’établissement. En effet, selon la« M9-6 version 2015 » :</a:t>
            </a:r>
          </a:p>
          <a:p>
            <a:pPr marL="0" indent="0" algn="just">
              <a:buNone/>
            </a:pPr>
            <a:r>
              <a:rPr lang="fr-FR" dirty="0"/>
              <a:t>La nouvelle « M9-6 </a:t>
            </a:r>
            <a:r>
              <a:rPr lang="fr-FR" dirty="0" err="1"/>
              <a:t>Op@le</a:t>
            </a:r>
            <a:r>
              <a:rPr lang="fr-FR" dirty="0"/>
              <a:t>« </a:t>
            </a:r>
            <a:r>
              <a:rPr lang="fr-FR" b="1" i="1" dirty="0"/>
              <a:t>les immobilisations entièrement amorties demeurent inscrites au bilan tant qu'elles </a:t>
            </a:r>
            <a:r>
              <a:rPr lang="fr-FR" b="1" i="1" u="sng" dirty="0">
                <a:solidFill>
                  <a:srgbClr val="C00000"/>
                </a:solidFill>
              </a:rPr>
              <a:t>subsistent</a:t>
            </a:r>
            <a:r>
              <a:rPr lang="fr-FR" b="1" i="1" dirty="0"/>
              <a:t> dans l'établissement</a:t>
            </a:r>
            <a:r>
              <a:rPr lang="fr-FR" i="1" dirty="0"/>
              <a:t> </a:t>
            </a:r>
            <a:r>
              <a:rPr lang="fr-FR" dirty="0"/>
              <a:t>».  » ne dit pas autre chose mais en remplaçant le critère de présence par celui d’utilisation : « </a:t>
            </a:r>
            <a:r>
              <a:rPr lang="fr-FR" b="1" i="1" u="sng" dirty="0"/>
              <a:t>les immobilisations entièrement amorties demeurent inscrites au bilan tant qu'elles sont toujours </a:t>
            </a:r>
            <a:r>
              <a:rPr lang="fr-FR" b="1" i="1" u="sng" dirty="0">
                <a:solidFill>
                  <a:srgbClr val="C00000"/>
                </a:solidFill>
              </a:rPr>
              <a:t>utilisées</a:t>
            </a:r>
            <a:r>
              <a:rPr lang="fr-FR" b="1" i="1" u="sng" dirty="0"/>
              <a:t> dans l'établissement. </a:t>
            </a:r>
          </a:p>
          <a:p>
            <a:pPr marL="0" indent="0" algn="just">
              <a:buNone/>
            </a:pPr>
            <a:endParaRPr lang="fr-FR" b="1" i="1" u="sng" dirty="0"/>
          </a:p>
          <a:p>
            <a:pPr marL="0" indent="0" algn="just">
              <a:buNone/>
            </a:pPr>
            <a:r>
              <a:rPr lang="fr-FR" b="1" i="1" u="sng" dirty="0">
                <a:solidFill>
                  <a:srgbClr val="FF0000"/>
                </a:solidFill>
              </a:rPr>
              <a:t>Contrôle de la VNC </a:t>
            </a:r>
            <a:r>
              <a:rPr lang="fr-FR" i="1" dirty="0"/>
              <a:t>: En fin d’exercice, un contrôle des immobilisations dont la valeur nette comptable est nulle, doit être réalisé afin de s’assurer que les biens </a:t>
            </a:r>
            <a:r>
              <a:rPr lang="fr-FR" b="1" i="1" u="sng" dirty="0"/>
              <a:t>concernés sont toujours utilisables</a:t>
            </a:r>
            <a:r>
              <a:rPr lang="fr-FR" i="1" dirty="0"/>
              <a:t>. </a:t>
            </a:r>
          </a:p>
          <a:p>
            <a:pPr marL="0" indent="0" algn="just">
              <a:buNone/>
            </a:pPr>
            <a:endParaRPr lang="fr-FR" i="1" dirty="0"/>
          </a:p>
          <a:p>
            <a:pPr marL="0" indent="0" algn="just">
              <a:buNone/>
            </a:pPr>
            <a:r>
              <a:rPr lang="fr-FR" b="1" i="1" u="sng" dirty="0">
                <a:solidFill>
                  <a:srgbClr val="FF0000"/>
                </a:solidFill>
              </a:rPr>
              <a:t>Sortie ou révision du plan d’amortissement :</a:t>
            </a:r>
          </a:p>
          <a:p>
            <a:pPr marL="0" indent="0" algn="just">
              <a:buNone/>
            </a:pPr>
            <a:r>
              <a:rPr lang="fr-FR" i="1" dirty="0"/>
              <a:t>A défaut, ces biens devront être sortis de l’inventaire et de l’actif par une mise au rebut. Si les actifs immobilisés continuent régulièrement d’être utilisés alors </a:t>
            </a:r>
            <a:r>
              <a:rPr lang="fr-FR" b="1" i="1" dirty="0"/>
              <a:t>que leur plan d’amortissement est terminé, il convient de revoir la durée de l’amortissement voté pour cette catégorie d’actif afin de vérifier si cette durée d’amortissement est cohérente </a:t>
            </a:r>
            <a:r>
              <a:rPr lang="fr-FR" i="1" dirty="0"/>
              <a:t>avec la durée économique de vie du bien. </a:t>
            </a:r>
            <a:r>
              <a:rPr lang="fr-FR" dirty="0"/>
              <a:t>».</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79</a:t>
            </a:fld>
            <a:endParaRPr lang="en-US"/>
          </a:p>
        </p:txBody>
      </p:sp>
    </p:spTree>
    <p:extLst>
      <p:ext uri="{BB962C8B-B14F-4D97-AF65-F5344CB8AC3E}">
        <p14:creationId xmlns:p14="http://schemas.microsoft.com/office/powerpoint/2010/main" val="331677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immobilisation incorporelle </a:t>
            </a:r>
          </a:p>
        </p:txBody>
      </p:sp>
      <p:sp>
        <p:nvSpPr>
          <p:cNvPr id="3" name="Espace réservé du contenu 2"/>
          <p:cNvSpPr>
            <a:spLocks noGrp="1"/>
          </p:cNvSpPr>
          <p:nvPr>
            <p:ph idx="1"/>
          </p:nvPr>
        </p:nvSpPr>
        <p:spPr/>
        <p:txBody>
          <a:bodyPr/>
          <a:lstStyle/>
          <a:p>
            <a:pPr algn="just"/>
            <a:r>
              <a:rPr lang="fr-FR" dirty="0"/>
              <a:t>Une immobilisation incorporelle est un actif non monétaire sans substance physique (brevet, licence, droit …).</a:t>
            </a:r>
          </a:p>
          <a:p>
            <a:pPr algn="just"/>
            <a:r>
              <a:rPr lang="fr-FR" dirty="0"/>
              <a:t>- les immobilisations incorporelles sont comptabilisées en charges aux comptes de racine 20. </a:t>
            </a:r>
          </a:p>
          <a:p>
            <a:pPr algn="just"/>
            <a:r>
              <a:rPr lang="fr-FR" dirty="0"/>
              <a:t>La « M9-6 </a:t>
            </a:r>
            <a:r>
              <a:rPr lang="fr-FR" dirty="0" err="1"/>
              <a:t>Op@le</a:t>
            </a:r>
            <a:r>
              <a:rPr lang="fr-FR" dirty="0"/>
              <a:t> » introduit une distinction entre le compte 2053 pour les logiciels et le compte 2058 pour les autres concessions et droits similaires, brevets, licences, marques, procédés, droits et valeurs similaires</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a:t>
            </a:fld>
            <a:endParaRPr lang="en-US"/>
          </a:p>
        </p:txBody>
      </p:sp>
    </p:spTree>
    <p:extLst>
      <p:ext uri="{BB962C8B-B14F-4D97-AF65-F5344CB8AC3E}">
        <p14:creationId xmlns:p14="http://schemas.microsoft.com/office/powerpoint/2010/main" val="6964622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sz="3200" dirty="0"/>
              <a:t>LES SORTIES D’INVENTAIRE </a:t>
            </a:r>
            <a:br>
              <a:rPr lang="fr-FR" sz="3200" dirty="0"/>
            </a:br>
            <a:r>
              <a:rPr lang="fr-FR" sz="3200" dirty="0"/>
              <a:t>Circulaire interministérielle du 9 mai 1989</a:t>
            </a:r>
          </a:p>
        </p:txBody>
      </p:sp>
      <p:sp>
        <p:nvSpPr>
          <p:cNvPr id="6" name="Espace réservé du contenu 5"/>
          <p:cNvSpPr>
            <a:spLocks noGrp="1"/>
          </p:cNvSpPr>
          <p:nvPr>
            <p:ph idx="1"/>
          </p:nvPr>
        </p:nvSpPr>
        <p:spPr/>
        <p:txBody>
          <a:bodyPr>
            <a:normAutofit fontScale="92500" lnSpcReduction="10000"/>
          </a:bodyPr>
          <a:lstStyle/>
          <a:p>
            <a:r>
              <a:rPr lang="fr-FR" b="1" u="sng" dirty="0"/>
              <a:t>La phase administrative</a:t>
            </a:r>
            <a:endParaRPr lang="fr-FR" dirty="0"/>
          </a:p>
          <a:p>
            <a:r>
              <a:rPr lang="fr-FR" dirty="0"/>
              <a:t>Avant d’aliéner un bien, tout EPLE doit procéder à une désaffectation qui à pour effet de lui </a:t>
            </a:r>
            <a:r>
              <a:rPr lang="fr-FR" b="1" u="sng" dirty="0"/>
              <a:t>en rendre le libre usage.</a:t>
            </a:r>
          </a:p>
          <a:p>
            <a:r>
              <a:rPr lang="fr-FR" dirty="0"/>
              <a:t>La désaffectation des biens relève :</a:t>
            </a:r>
          </a:p>
          <a:p>
            <a:pPr lvl="0"/>
            <a:r>
              <a:rPr lang="fr-FR" b="1" u="sng" dirty="0"/>
              <a:t>1-Soit d’une procédure de droit commun</a:t>
            </a:r>
            <a:r>
              <a:rPr lang="fr-FR" dirty="0"/>
              <a:t>, pour les biens destinés à une cession gratuite ou onéreuse.</a:t>
            </a:r>
          </a:p>
          <a:p>
            <a:pPr lvl="0"/>
            <a:r>
              <a:rPr lang="fr-FR" b="1" u="sng" dirty="0"/>
              <a:t>2-Soit d’une procédure de désaffectation simplifiée </a:t>
            </a:r>
            <a:r>
              <a:rPr lang="fr-FR" dirty="0"/>
              <a:t>(la </a:t>
            </a:r>
            <a:r>
              <a:rPr lang="fr-FR" b="1" dirty="0"/>
              <a:t>mise au rebut</a:t>
            </a:r>
            <a:r>
              <a:rPr lang="fr-FR" dirty="0"/>
              <a:t>), lorsqu’elle vise des biens vétustes ou hors d’usage à sortir de l’inventaire et destinés à la destruction.</a:t>
            </a:r>
          </a:p>
          <a:p>
            <a:r>
              <a:rPr lang="fr-FR" dirty="0"/>
              <a:t> </a:t>
            </a:r>
          </a:p>
          <a:p>
            <a:endParaRPr lang="fr-FR" dirty="0"/>
          </a:p>
        </p:txBody>
      </p:sp>
      <p:sp>
        <p:nvSpPr>
          <p:cNvPr id="2" name="Espace réservé de la date 1"/>
          <p:cNvSpPr>
            <a:spLocks noGrp="1"/>
          </p:cNvSpPr>
          <p:nvPr>
            <p:ph type="dt" sz="half" idx="10"/>
          </p:nvPr>
        </p:nvSpPr>
        <p:spPr/>
        <p:txBody>
          <a:bodyPr/>
          <a:lstStyle/>
          <a:p>
            <a:fld id="{A8AF628A-A867-4937-BBE5-207DB6F9C51A}" type="datetime1">
              <a:rPr lang="en-US" smtClean="0"/>
              <a:pPr/>
              <a:t>3/4/2024</a:t>
            </a:fld>
            <a:endParaRPr lang="en-US"/>
          </a:p>
        </p:txBody>
      </p:sp>
      <p:sp>
        <p:nvSpPr>
          <p:cNvPr id="4" name="Espace réservé du numéro de diapositive 3"/>
          <p:cNvSpPr>
            <a:spLocks noGrp="1"/>
          </p:cNvSpPr>
          <p:nvPr>
            <p:ph type="sldNum" sz="quarter" idx="12"/>
          </p:nvPr>
        </p:nvSpPr>
        <p:spPr/>
        <p:txBody>
          <a:bodyPr/>
          <a:lstStyle/>
          <a:p>
            <a:fld id="{BA9B540C-44DA-4F69-89C9-7C84606640D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1-La procédure de droit commun</a:t>
            </a:r>
            <a:br>
              <a:rPr lang="fr-FR" dirty="0"/>
            </a:br>
            <a:endParaRPr lang="fr-FR" dirty="0"/>
          </a:p>
        </p:txBody>
      </p:sp>
      <p:sp>
        <p:nvSpPr>
          <p:cNvPr id="3" name="Espace réservé du contenu 2"/>
          <p:cNvSpPr>
            <a:spLocks noGrp="1"/>
          </p:cNvSpPr>
          <p:nvPr>
            <p:ph idx="1"/>
          </p:nvPr>
        </p:nvSpPr>
        <p:spPr/>
        <p:txBody>
          <a:bodyPr/>
          <a:lstStyle/>
          <a:p>
            <a:r>
              <a:rPr lang="fr-FR" dirty="0"/>
              <a:t>Les biens qui relèvent de cette procédure sont ceux destinés à </a:t>
            </a:r>
            <a:r>
              <a:rPr lang="fr-FR" b="1" u="sng" dirty="0"/>
              <a:t>être cédés, vendus ou transférés à un autre EPLE</a:t>
            </a:r>
            <a:r>
              <a:rPr lang="fr-FR" dirty="0"/>
              <a:t>. La mise en œuvre de cette procédure a pour but l’obtention </a:t>
            </a:r>
            <a:r>
              <a:rPr lang="fr-FR" b="1" dirty="0"/>
              <a:t>de l’arrêté de désaffectation</a:t>
            </a:r>
            <a:r>
              <a:rPr lang="fr-FR" dirty="0"/>
              <a:t> qui permet à l’EPLE de conduire la suite des opérations : </a:t>
            </a:r>
            <a:r>
              <a:rPr lang="fr-FR" b="1" dirty="0"/>
              <a:t>sortie d’inventaire, vente ou cession à titre gratuit, opération budgétaires et comptable.</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Les étapes à suivre</a:t>
            </a:r>
            <a:r>
              <a:rPr lang="fr-FR" b="1" dirty="0"/>
              <a:t> :</a:t>
            </a:r>
            <a:endParaRPr lang="fr-FR" dirty="0"/>
          </a:p>
        </p:txBody>
      </p:sp>
      <p:sp>
        <p:nvSpPr>
          <p:cNvPr id="3" name="Espace réservé du contenu 2"/>
          <p:cNvSpPr>
            <a:spLocks noGrp="1"/>
          </p:cNvSpPr>
          <p:nvPr>
            <p:ph idx="1"/>
          </p:nvPr>
        </p:nvSpPr>
        <p:spPr/>
        <p:txBody>
          <a:bodyPr>
            <a:normAutofit fontScale="47500" lnSpcReduction="20000"/>
          </a:bodyPr>
          <a:lstStyle/>
          <a:p>
            <a:pPr>
              <a:buFont typeface="Wingdings" pitchFamily="2" charset="2"/>
              <a:buChar char="Ø"/>
            </a:pPr>
            <a:endParaRPr lang="fr-FR" dirty="0"/>
          </a:p>
          <a:p>
            <a:pPr lvl="0">
              <a:buFont typeface="Wingdings" pitchFamily="2" charset="2"/>
              <a:buChar char="Ø"/>
            </a:pPr>
            <a:r>
              <a:rPr lang="fr-FR" b="1" dirty="0"/>
              <a:t>Délibération du Conseil d’Administration </a:t>
            </a:r>
            <a:r>
              <a:rPr lang="fr-FR" dirty="0"/>
              <a:t>sur demande du Chef d’établissement de la désaffectation du bien contenant les éléments suivant : - le propriétaire, - l’usage du bien,- la date d’affectation à l’EPLE,- la valeur initiale du bien à son entrée à l’inventaire, - la destination nouvelle du bien.</a:t>
            </a:r>
          </a:p>
          <a:p>
            <a:pPr>
              <a:buFont typeface="Wingdings" pitchFamily="2" charset="2"/>
              <a:buChar char="Ø"/>
            </a:pPr>
            <a:endParaRPr lang="fr-FR" dirty="0"/>
          </a:p>
          <a:p>
            <a:pPr lvl="0">
              <a:buFont typeface="Wingdings" pitchFamily="2" charset="2"/>
              <a:buChar char="Ø"/>
            </a:pPr>
            <a:r>
              <a:rPr lang="fr-FR" b="1" dirty="0"/>
              <a:t>Transmission de l’avis du Conseil d’Administration</a:t>
            </a:r>
            <a:r>
              <a:rPr lang="fr-FR" dirty="0"/>
              <a:t>* (acte non transmissible-acquisition et aliénation de biens) aux 2 autorités de contrôle (</a:t>
            </a:r>
            <a:r>
              <a:rPr lang="fr-FR" b="1" dirty="0"/>
              <a:t>collectivité de rattachement pour délibération de la commission permanente</a:t>
            </a:r>
            <a:r>
              <a:rPr lang="fr-FR" dirty="0"/>
              <a:t> et autorité académique pour information)</a:t>
            </a:r>
          </a:p>
          <a:p>
            <a:pPr>
              <a:buFont typeface="Wingdings" pitchFamily="2" charset="2"/>
              <a:buChar char="Ø"/>
            </a:pPr>
            <a:endParaRPr lang="fr-FR" dirty="0"/>
          </a:p>
          <a:p>
            <a:pPr lvl="0">
              <a:buFont typeface="Wingdings" pitchFamily="2" charset="2"/>
              <a:buChar char="Ø"/>
            </a:pPr>
            <a:r>
              <a:rPr lang="fr-FR" b="1" dirty="0"/>
              <a:t>Après validation par la CP ou le Président, la délibération rendue exécutoire est transmise à Monsieur le Recteur </a:t>
            </a:r>
            <a:r>
              <a:rPr lang="fr-FR" dirty="0"/>
              <a:t>de l'Académie de Clermont-Ferrand. L’EPLE est informé de la validation.</a:t>
            </a:r>
          </a:p>
          <a:p>
            <a:pPr lvl="0">
              <a:buFont typeface="Wingdings" pitchFamily="2" charset="2"/>
              <a:buChar char="Ø"/>
            </a:pPr>
            <a:endParaRPr lang="fr-FR" dirty="0"/>
          </a:p>
          <a:p>
            <a:pPr lvl="0">
              <a:buFont typeface="Wingdings" pitchFamily="2" charset="2"/>
              <a:buChar char="Ø"/>
            </a:pPr>
            <a:r>
              <a:rPr lang="fr-FR" b="1" dirty="0"/>
              <a:t>Le Rectorat ** adresse un arrêté de désaffectation à l'EPLE e</a:t>
            </a:r>
            <a:r>
              <a:rPr lang="fr-FR" dirty="0"/>
              <a:t>t envoie une copie de l'arrêté à la Collectivité Territoriale.</a:t>
            </a:r>
          </a:p>
          <a:p>
            <a:pPr>
              <a:buFont typeface="Wingdings" pitchFamily="2" charset="2"/>
              <a:buChar char="Ø"/>
            </a:pPr>
            <a:endParaRPr lang="fr-FR" dirty="0"/>
          </a:p>
          <a:p>
            <a:pPr>
              <a:buFont typeface="Wingdings" pitchFamily="2" charset="2"/>
              <a:buChar char="Ø"/>
            </a:pPr>
            <a:endParaRPr lang="fr-FR" dirty="0"/>
          </a:p>
          <a:p>
            <a:pPr lvl="0">
              <a:buFont typeface="Wingdings" pitchFamily="2" charset="2"/>
              <a:buChar char="Ø"/>
            </a:pPr>
            <a:r>
              <a:rPr lang="fr-FR" dirty="0"/>
              <a:t>L'EPLE peut sortir le bien de l'inventaire</a:t>
            </a:r>
          </a:p>
          <a:p>
            <a:pPr>
              <a:buFont typeface="Wingdings" pitchFamily="2" charset="2"/>
              <a:buChar char="Ø"/>
            </a:pPr>
            <a:endParaRPr lang="fr-FR" i="1" dirty="0"/>
          </a:p>
          <a:p>
            <a:pPr>
              <a:buFont typeface="Arial" charset="0"/>
              <a:buChar char="•"/>
            </a:pPr>
            <a:r>
              <a:rPr lang="fr-FR" i="1" dirty="0"/>
              <a:t>*Pour les transferts vers un autre EPLE (les 2 actes sont envoyés pour inscription à commission permanente de la CT).</a:t>
            </a:r>
          </a:p>
          <a:p>
            <a:pPr>
              <a:buFont typeface="Arial" charset="0"/>
              <a:buChar char="•"/>
            </a:pPr>
            <a:r>
              <a:rPr lang="fr-FR" i="1" dirty="0"/>
              <a:t>**L’autorité académique a reçu délégation de signature du préfet, elle prononce la désaffectation par arrêté.</a:t>
            </a:r>
          </a:p>
          <a:p>
            <a:pPr>
              <a:buFont typeface="Arial" charset="0"/>
              <a:buChar char="•"/>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24744"/>
            <a:ext cx="8229600" cy="1143000"/>
          </a:xfrm>
        </p:spPr>
        <p:txBody>
          <a:bodyPr>
            <a:normAutofit fontScale="90000"/>
          </a:bodyPr>
          <a:lstStyle/>
          <a:p>
            <a:r>
              <a:rPr lang="fr-FR" sz="2700" b="1" dirty="0"/>
              <a:t>2- La procédure simplifiée (MISE AU REBUT)</a:t>
            </a:r>
            <a:br>
              <a:rPr lang="fr-FR" dirty="0"/>
            </a:br>
            <a:endParaRPr lang="fr-FR" dirty="0"/>
          </a:p>
        </p:txBody>
      </p:sp>
      <p:sp>
        <p:nvSpPr>
          <p:cNvPr id="3" name="Espace réservé du contenu 2"/>
          <p:cNvSpPr>
            <a:spLocks noGrp="1"/>
          </p:cNvSpPr>
          <p:nvPr>
            <p:ph idx="1"/>
          </p:nvPr>
        </p:nvSpPr>
        <p:spPr/>
        <p:txBody>
          <a:bodyPr/>
          <a:lstStyle/>
          <a:p>
            <a:pPr>
              <a:buNone/>
            </a:pPr>
            <a:r>
              <a:rPr lang="fr-FR" dirty="0"/>
              <a:t> </a:t>
            </a:r>
          </a:p>
          <a:p>
            <a:pPr algn="just"/>
            <a:r>
              <a:rPr lang="fr-FR" dirty="0"/>
              <a:t>Cette procédure concerne les </a:t>
            </a:r>
            <a:r>
              <a:rPr lang="fr-FR" b="1" u="sng" dirty="0"/>
              <a:t>biens meubles dépourvus de valeur marchande</a:t>
            </a:r>
            <a:r>
              <a:rPr lang="fr-FR" dirty="0"/>
              <a:t>, vétuste ou inutilisables. Ils sont par essence destinés à la </a:t>
            </a:r>
            <a:r>
              <a:rPr lang="fr-FR" b="1" dirty="0"/>
              <a:t>destruction</a:t>
            </a:r>
            <a:r>
              <a:rPr lang="fr-FR" dirty="0"/>
              <a:t>. Sont également concernés par cette procédure, </a:t>
            </a:r>
            <a:r>
              <a:rPr lang="fr-FR" b="1" u="sng" dirty="0"/>
              <a:t>les biens perdus ou volés</a:t>
            </a:r>
            <a:r>
              <a:rPr lang="fr-FR" dirty="0"/>
              <a:t>. Pour ces derniers, il est nécessaire de joindre le PV de dépôt de plainte ou un certificat administratif visé par le chef d’établissement.</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Les étapes à suivre</a:t>
            </a:r>
            <a:r>
              <a:rPr lang="fr-FR" dirty="0"/>
              <a:t> :</a:t>
            </a:r>
            <a:br>
              <a:rPr lang="fr-FR" dirty="0"/>
            </a:br>
            <a:endParaRPr lang="fr-FR" dirty="0"/>
          </a:p>
        </p:txBody>
      </p:sp>
      <p:sp>
        <p:nvSpPr>
          <p:cNvPr id="3" name="Espace réservé du contenu 2"/>
          <p:cNvSpPr>
            <a:spLocks noGrp="1"/>
          </p:cNvSpPr>
          <p:nvPr>
            <p:ph idx="1"/>
          </p:nvPr>
        </p:nvSpPr>
        <p:spPr/>
        <p:txBody>
          <a:bodyPr>
            <a:normAutofit fontScale="70000" lnSpcReduction="20000"/>
          </a:bodyPr>
          <a:lstStyle/>
          <a:p>
            <a:pPr>
              <a:buNone/>
            </a:pPr>
            <a:endParaRPr lang="fr-FR" dirty="0"/>
          </a:p>
          <a:p>
            <a:pPr lvl="0">
              <a:buFont typeface="Wingdings" pitchFamily="2" charset="2"/>
              <a:buChar char="Ø"/>
            </a:pPr>
            <a:r>
              <a:rPr lang="fr-FR" b="1" u="sng" dirty="0"/>
              <a:t>Délibération du Conseil d’Administration </a:t>
            </a:r>
            <a:r>
              <a:rPr lang="fr-FR" dirty="0"/>
              <a:t>sur demande du chef d’établissement de la désaffectation du bien contenant les mêmes éléments que la procédure de droit commun.</a:t>
            </a:r>
          </a:p>
          <a:p>
            <a:pPr>
              <a:buFont typeface="Wingdings" pitchFamily="2" charset="2"/>
              <a:buChar char="Ø"/>
            </a:pPr>
            <a:endParaRPr lang="fr-FR" dirty="0"/>
          </a:p>
          <a:p>
            <a:pPr lvl="0">
              <a:buFont typeface="Wingdings" pitchFamily="2" charset="2"/>
              <a:buChar char="Ø"/>
            </a:pPr>
            <a:r>
              <a:rPr lang="fr-FR" dirty="0"/>
              <a:t>-</a:t>
            </a:r>
            <a:r>
              <a:rPr lang="fr-FR" b="1" dirty="0"/>
              <a:t>La délibération fait l'objet d'un acte non transmissible selon le modèle "</a:t>
            </a:r>
          </a:p>
          <a:p>
            <a:pPr lvl="0">
              <a:buFont typeface="Wingdings" pitchFamily="2" charset="2"/>
              <a:buChar char="Ø"/>
            </a:pPr>
            <a:r>
              <a:rPr lang="fr-FR" b="1" dirty="0"/>
              <a:t>Acquisition et aliénation de biens "</a:t>
            </a:r>
            <a:r>
              <a:rPr lang="fr-FR" dirty="0"/>
              <a:t> avec en pièce jointe la liste de sortie des biens de l’inventaire. </a:t>
            </a:r>
          </a:p>
          <a:p>
            <a:pPr lvl="0">
              <a:buFont typeface="Wingdings" pitchFamily="2" charset="2"/>
              <a:buChar char="Ø"/>
            </a:pPr>
            <a:endParaRPr lang="fr-FR" dirty="0"/>
          </a:p>
          <a:p>
            <a:pPr lvl="0">
              <a:buFont typeface="Wingdings" pitchFamily="2" charset="2"/>
              <a:buChar char="Ø"/>
            </a:pPr>
            <a:r>
              <a:rPr lang="fr-FR" b="1" dirty="0"/>
              <a:t>-L'acte accompagné de la liste des biens </a:t>
            </a:r>
            <a:r>
              <a:rPr lang="fr-FR" dirty="0"/>
              <a:t>à mettre au rebut est envoyé à la</a:t>
            </a:r>
          </a:p>
          <a:p>
            <a:pPr lvl="0">
              <a:buFont typeface="Wingdings" pitchFamily="2" charset="2"/>
              <a:buChar char="Ø"/>
            </a:pPr>
            <a:r>
              <a:rPr lang="fr-FR" b="1" dirty="0"/>
              <a:t>Collectivité Territoriale pour validation </a:t>
            </a:r>
          </a:p>
          <a:p>
            <a:pPr lvl="0">
              <a:buFont typeface="Wingdings" pitchFamily="2" charset="2"/>
              <a:buChar char="Ø"/>
            </a:pPr>
            <a:endParaRPr lang="fr-FR" dirty="0"/>
          </a:p>
          <a:p>
            <a:pPr lvl="0">
              <a:buFont typeface="Wingdings" pitchFamily="2" charset="2"/>
              <a:buChar char="Ø"/>
            </a:pPr>
            <a:r>
              <a:rPr lang="fr-FR" dirty="0"/>
              <a:t>-La collectivité donne son accord à l'établissement </a:t>
            </a:r>
            <a:r>
              <a:rPr lang="fr-FR" b="1" dirty="0"/>
              <a:t>par courrier ou mail</a:t>
            </a:r>
            <a:r>
              <a:rPr lang="fr-FR" dirty="0"/>
              <a:t>.</a:t>
            </a:r>
          </a:p>
          <a:p>
            <a:pPr lvl="0">
              <a:buNone/>
            </a:pPr>
            <a:endParaRPr lang="fr-FR" dirty="0"/>
          </a:p>
          <a:p>
            <a:pPr>
              <a:buFont typeface="Wingdings" pitchFamily="2" charset="2"/>
              <a:buChar char="Ø"/>
            </a:pPr>
            <a:r>
              <a:rPr lang="fr-FR" dirty="0"/>
              <a:t>L'EPLE peut sortir le bien de l'inventaire</a:t>
            </a:r>
          </a:p>
          <a:p>
            <a:pPr lvl="0">
              <a:buFont typeface="Wingdings" pitchFamily="2" charset="2"/>
              <a:buChar char="Ø"/>
            </a:pP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a:t>4 cas de figures peuvent se présenter :</a:t>
            </a:r>
            <a:br>
              <a:rPr lang="fr-FR" dirty="0"/>
            </a:br>
            <a:endParaRPr lang="fr-FR" dirty="0"/>
          </a:p>
        </p:txBody>
      </p:sp>
      <p:sp>
        <p:nvSpPr>
          <p:cNvPr id="3" name="Espace réservé du contenu 2"/>
          <p:cNvSpPr>
            <a:spLocks noGrp="1"/>
          </p:cNvSpPr>
          <p:nvPr>
            <p:ph idx="1"/>
          </p:nvPr>
        </p:nvSpPr>
        <p:spPr/>
        <p:txBody>
          <a:bodyPr>
            <a:normAutofit fontScale="92500" lnSpcReduction="10000"/>
          </a:bodyPr>
          <a:lstStyle/>
          <a:p>
            <a:pPr lvl="0"/>
            <a:r>
              <a:rPr lang="fr-FR" b="1" dirty="0"/>
              <a:t>1-Sortie de l'inventaire d'un bien </a:t>
            </a:r>
            <a:r>
              <a:rPr lang="fr-FR" b="1" u="sng" dirty="0"/>
              <a:t>complètement amorti </a:t>
            </a:r>
            <a:r>
              <a:rPr lang="fr-FR" b="1" dirty="0"/>
              <a:t>(quelque soit le mode de financement)</a:t>
            </a:r>
            <a:endParaRPr lang="fr-FR" dirty="0"/>
          </a:p>
          <a:p>
            <a:pPr>
              <a:buNone/>
            </a:pPr>
            <a:r>
              <a:rPr lang="fr-FR" b="1" dirty="0"/>
              <a:t>Etape budgétaire:</a:t>
            </a:r>
            <a:endParaRPr lang="fr-FR" dirty="0"/>
          </a:p>
          <a:p>
            <a:r>
              <a:rPr lang="fr-FR" b="1" u="sng" dirty="0"/>
              <a:t>L'opération de sortie d'un bien complètement amorti est effectuée à partir d'un ordre de recette en section d’investissement</a:t>
            </a:r>
            <a:r>
              <a:rPr lang="fr-FR" dirty="0"/>
              <a:t>, le compte de recette à utiliser est celui sur lequel le mandat initial d'acquisition avait été passé. </a:t>
            </a:r>
            <a:r>
              <a:rPr lang="fr-FR" b="1" u="sng" dirty="0"/>
              <a:t>Aucune décision budgétaire modificative n’est nécessaire.</a:t>
            </a:r>
            <a:endParaRPr lang="fr-FR" dirty="0"/>
          </a:p>
          <a:p>
            <a:r>
              <a:rPr lang="fr-FR" b="1" u="sng" dirty="0"/>
              <a:t>La saisie d’un ordre de recette en OPC est le pendant du mandat </a:t>
            </a:r>
            <a:r>
              <a:rPr lang="fr-FR" dirty="0"/>
              <a:t>saisie lors de l’acquisition du bien </a:t>
            </a:r>
            <a:r>
              <a:rPr lang="fr-FR" dirty="0" err="1"/>
              <a:t>immobilisable</a:t>
            </a:r>
            <a:r>
              <a:rPr lang="fr-FR" dirty="0"/>
              <a:t>.</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idx="4294967295"/>
          </p:nvPr>
        </p:nvSpPr>
        <p:spPr>
          <a:xfrm>
            <a:off x="571472" y="714356"/>
            <a:ext cx="8104215" cy="730241"/>
          </a:xfrm>
        </p:spPr>
        <p:txBody>
          <a:bodyPr>
            <a:normAutofit fontScale="92500" lnSpcReduction="20000"/>
          </a:bodyPr>
          <a:lstStyle/>
          <a:p>
            <a:pPr algn="just">
              <a:lnSpc>
                <a:spcPct val="90000"/>
              </a:lnSpc>
              <a:buClr>
                <a:srgbClr val="CAE2FF"/>
              </a:buClr>
            </a:pPr>
            <a:r>
              <a:rPr lang="fr-FR" sz="2400" dirty="0">
                <a:solidFill>
                  <a:srgbClr val="002060"/>
                </a:solidFill>
              </a:rPr>
              <a:t>Sorties d’inventaire d'un bien complètement amorti  (OP-SPE </a:t>
            </a:r>
            <a:r>
              <a:rPr lang="fr-FR" sz="3500" dirty="0">
                <a:solidFill>
                  <a:srgbClr val="002060"/>
                </a:solidFill>
              </a:rPr>
              <a:t>0</a:t>
            </a:r>
            <a:r>
              <a:rPr lang="fr-FR" sz="2400" dirty="0">
                <a:solidFill>
                  <a:srgbClr val="002060"/>
                </a:solidFill>
              </a:rPr>
              <a:t>SINV ):</a:t>
            </a:r>
          </a:p>
          <a:p>
            <a:pPr algn="just" eaLnBrk="1" hangingPunct="1">
              <a:lnSpc>
                <a:spcPct val="90000"/>
              </a:lnSpc>
              <a:buClr>
                <a:srgbClr val="CAE2FF"/>
              </a:buClr>
            </a:pPr>
            <a:endParaRPr lang="fr-FR" sz="2400" i="1" dirty="0">
              <a:solidFill>
                <a:srgbClr val="002060"/>
              </a:solidFill>
            </a:endParaRPr>
          </a:p>
          <a:p>
            <a:pPr algn="just" eaLnBrk="1" hangingPunct="1">
              <a:lnSpc>
                <a:spcPct val="90000"/>
              </a:lnSpc>
              <a:buClr>
                <a:srgbClr val="CAE2FF"/>
              </a:buClr>
            </a:pPr>
            <a:endParaRPr lang="fr-FR" sz="2400" i="1" dirty="0">
              <a:solidFill>
                <a:srgbClr val="002060"/>
              </a:solidFill>
            </a:endParaRPr>
          </a:p>
          <a:p>
            <a:pPr algn="just" eaLnBrk="1" hangingPunct="1">
              <a:lnSpc>
                <a:spcPct val="90000"/>
              </a:lnSpc>
              <a:buClr>
                <a:srgbClr val="CAE2FF"/>
              </a:buClr>
            </a:pPr>
            <a:endParaRPr lang="fr-FR" sz="2400" i="1" dirty="0">
              <a:solidFill>
                <a:srgbClr val="002060"/>
              </a:solidFill>
            </a:endParaRPr>
          </a:p>
          <a:p>
            <a:pPr algn="just" eaLnBrk="1" hangingPunct="1">
              <a:lnSpc>
                <a:spcPct val="90000"/>
              </a:lnSpc>
              <a:buClr>
                <a:srgbClr val="CAE2FF"/>
              </a:buClr>
            </a:pPr>
            <a:endParaRPr lang="fr-FR" sz="2400" i="1" dirty="0">
              <a:solidFill>
                <a:srgbClr val="002060"/>
              </a:solidFill>
            </a:endParaRPr>
          </a:p>
          <a:p>
            <a:pPr algn="just" eaLnBrk="1" hangingPunct="1">
              <a:lnSpc>
                <a:spcPct val="90000"/>
              </a:lnSpc>
              <a:buClr>
                <a:srgbClr val="CAE2FF"/>
              </a:buClr>
            </a:pPr>
            <a:endParaRPr lang="fr-FR" sz="2400" i="1" dirty="0">
              <a:solidFill>
                <a:srgbClr val="002060"/>
              </a:solidFill>
            </a:endParaRPr>
          </a:p>
          <a:p>
            <a:pPr algn="just" eaLnBrk="1" hangingPunct="1">
              <a:lnSpc>
                <a:spcPct val="90000"/>
              </a:lnSpc>
              <a:buClr>
                <a:srgbClr val="CAE2FF"/>
              </a:buClr>
            </a:pPr>
            <a:endParaRPr lang="fr-FR" sz="2400" i="1" dirty="0">
              <a:solidFill>
                <a:srgbClr val="002060"/>
              </a:solidFill>
            </a:endParaRPr>
          </a:p>
        </p:txBody>
      </p:sp>
      <p:sp>
        <p:nvSpPr>
          <p:cNvPr id="27651" name="Espace réservé du numéro de diapositive 2"/>
          <p:cNvSpPr txBox="1">
            <a:spLocks noGrp="1"/>
          </p:cNvSpPr>
          <p:nvPr/>
        </p:nvSpPr>
        <p:spPr bwMode="auto">
          <a:xfrm>
            <a:off x="7812088" y="6453188"/>
            <a:ext cx="1125537" cy="287337"/>
          </a:xfrm>
          <a:prstGeom prst="rect">
            <a:avLst/>
          </a:prstGeom>
          <a:noFill/>
          <a:ln w="9525">
            <a:noFill/>
            <a:miter lim="800000"/>
            <a:headEnd/>
            <a:tailEnd/>
          </a:ln>
        </p:spPr>
        <p:txBody>
          <a:bodyPr anchor="b"/>
          <a:lstStyle/>
          <a:p>
            <a:pPr algn="r"/>
            <a:endParaRPr lang="fr-BE" sz="1200"/>
          </a:p>
        </p:txBody>
      </p:sp>
      <p:sp>
        <p:nvSpPr>
          <p:cNvPr id="12" name="Espace réservé du contenu 2"/>
          <p:cNvSpPr txBox="1">
            <a:spLocks/>
          </p:cNvSpPr>
          <p:nvPr/>
        </p:nvSpPr>
        <p:spPr>
          <a:xfrm>
            <a:off x="571472" y="2786058"/>
            <a:ext cx="8104215" cy="730241"/>
          </a:xfrm>
          <a:prstGeom prst="rect">
            <a:avLst/>
          </a:prstGeom>
        </p:spPr>
        <p:txBody>
          <a:bodyPr vert="horz">
            <a:normAutofit/>
          </a:bodyPr>
          <a:lstStyle/>
          <a:p>
            <a:pPr marL="274320" marR="0" lvl="0" indent="-274320" algn="just" defTabSz="914400" rtl="0" eaLnBrk="1" fontAlgn="auto" latinLnBrk="0" hangingPunct="1">
              <a:lnSpc>
                <a:spcPct val="90000"/>
              </a:lnSpc>
              <a:spcBef>
                <a:spcPct val="20000"/>
              </a:spcBef>
              <a:spcAft>
                <a:spcPts val="0"/>
              </a:spcAft>
              <a:buClr>
                <a:srgbClr val="CAE2FF"/>
              </a:buClr>
              <a:buSzPct val="95000"/>
              <a:buFont typeface="Wingdings 2"/>
              <a:buChar char=""/>
              <a:tabLst/>
              <a:defRPr/>
            </a:pPr>
            <a:endParaRPr kumimoji="0" lang="fr-FR" sz="2400" b="0" i="1"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just" defTabSz="914400" rtl="0" eaLnBrk="1" fontAlgn="auto" latinLnBrk="0" hangingPunct="1">
              <a:lnSpc>
                <a:spcPct val="90000"/>
              </a:lnSpc>
              <a:spcBef>
                <a:spcPct val="20000"/>
              </a:spcBef>
              <a:spcAft>
                <a:spcPts val="0"/>
              </a:spcAft>
              <a:buClr>
                <a:srgbClr val="CAE2FF"/>
              </a:buClr>
              <a:buSzPct val="95000"/>
              <a:buFont typeface="Wingdings 2"/>
              <a:buChar char=""/>
              <a:tabLst/>
              <a:defRPr/>
            </a:pPr>
            <a:endParaRPr kumimoji="0" lang="fr-FR" sz="2400" b="0" i="1"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just" defTabSz="914400" rtl="0" eaLnBrk="1" fontAlgn="auto" latinLnBrk="0" hangingPunct="1">
              <a:lnSpc>
                <a:spcPct val="90000"/>
              </a:lnSpc>
              <a:spcBef>
                <a:spcPct val="20000"/>
              </a:spcBef>
              <a:spcAft>
                <a:spcPts val="0"/>
              </a:spcAft>
              <a:buClr>
                <a:srgbClr val="CAE2FF"/>
              </a:buClr>
              <a:buSzPct val="95000"/>
              <a:buFont typeface="Wingdings 2"/>
              <a:buChar char=""/>
              <a:tabLst/>
              <a:defRPr/>
            </a:pPr>
            <a:endParaRPr kumimoji="0" lang="fr-FR" sz="2400" b="0" i="1"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just" defTabSz="914400" rtl="0" eaLnBrk="1" fontAlgn="auto" latinLnBrk="0" hangingPunct="1">
              <a:lnSpc>
                <a:spcPct val="90000"/>
              </a:lnSpc>
              <a:spcBef>
                <a:spcPct val="20000"/>
              </a:spcBef>
              <a:spcAft>
                <a:spcPts val="0"/>
              </a:spcAft>
              <a:buClr>
                <a:srgbClr val="CAE2FF"/>
              </a:buClr>
              <a:buSzPct val="95000"/>
              <a:buFont typeface="Wingdings 2"/>
              <a:buChar char=""/>
              <a:tabLst/>
              <a:defRPr/>
            </a:pPr>
            <a:endParaRPr kumimoji="0" lang="fr-FR" sz="2400" b="0" i="1"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just" defTabSz="914400" rtl="0" eaLnBrk="1" fontAlgn="auto" latinLnBrk="0" hangingPunct="1">
              <a:lnSpc>
                <a:spcPct val="90000"/>
              </a:lnSpc>
              <a:spcBef>
                <a:spcPct val="20000"/>
              </a:spcBef>
              <a:spcAft>
                <a:spcPts val="0"/>
              </a:spcAft>
              <a:buClr>
                <a:srgbClr val="CAE2FF"/>
              </a:buClr>
              <a:buSzPct val="95000"/>
              <a:buFont typeface="Wingdings 2"/>
              <a:buChar char=""/>
              <a:tabLst/>
              <a:defRPr/>
            </a:pPr>
            <a:endParaRPr kumimoji="0" lang="fr-FR" sz="2400" b="0" i="1"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just" defTabSz="914400" rtl="0" eaLnBrk="1" fontAlgn="auto" latinLnBrk="0" hangingPunct="1">
              <a:lnSpc>
                <a:spcPct val="90000"/>
              </a:lnSpc>
              <a:spcBef>
                <a:spcPct val="20000"/>
              </a:spcBef>
              <a:spcAft>
                <a:spcPts val="0"/>
              </a:spcAft>
              <a:buClr>
                <a:srgbClr val="CAE2FF"/>
              </a:buClr>
              <a:buSzPct val="95000"/>
              <a:buFont typeface="Wingdings 2"/>
              <a:buChar char=""/>
              <a:tabLst/>
              <a:defRPr/>
            </a:pPr>
            <a:endParaRPr kumimoji="0" lang="fr-FR" sz="2400" b="0" i="1" u="none" strike="noStrike" kern="1200" cap="none" spc="0" normalizeH="0" baseline="0" noProof="0" dirty="0">
              <a:ln>
                <a:noFill/>
              </a:ln>
              <a:solidFill>
                <a:srgbClr val="002060"/>
              </a:solidFill>
              <a:effectLst/>
              <a:uLnTx/>
              <a:uFillTx/>
              <a:latin typeface="+mn-lt"/>
              <a:ea typeface="+mn-ea"/>
              <a:cs typeface="+mn-cs"/>
            </a:endParaRPr>
          </a:p>
        </p:txBody>
      </p:sp>
      <p:pic>
        <p:nvPicPr>
          <p:cNvPr id="11269" name="Picture 5"/>
          <p:cNvPicPr>
            <a:picLocks noChangeAspect="1" noChangeArrowheads="1"/>
          </p:cNvPicPr>
          <p:nvPr/>
        </p:nvPicPr>
        <p:blipFill>
          <a:blip r:embed="rId3" cstate="print"/>
          <a:srcRect/>
          <a:stretch>
            <a:fillRect/>
          </a:stretch>
        </p:blipFill>
        <p:spPr bwMode="auto">
          <a:xfrm>
            <a:off x="0" y="1500174"/>
            <a:ext cx="9144000" cy="1752600"/>
          </a:xfrm>
          <a:prstGeom prst="rect">
            <a:avLst/>
          </a:prstGeom>
          <a:noFill/>
          <a:ln w="9525">
            <a:noFill/>
            <a:miter lim="800000"/>
            <a:headEnd/>
            <a:tailEnd/>
          </a:ln>
          <a:effectLst/>
        </p:spPr>
      </p:pic>
      <p:graphicFrame>
        <p:nvGraphicFramePr>
          <p:cNvPr id="17" name="Tableau 16"/>
          <p:cNvGraphicFramePr>
            <a:graphicFrameLocks noGrp="1"/>
          </p:cNvGraphicFramePr>
          <p:nvPr/>
        </p:nvGraphicFramePr>
        <p:xfrm>
          <a:off x="500034" y="3429000"/>
          <a:ext cx="8429684" cy="559008"/>
        </p:xfrm>
        <a:graphic>
          <a:graphicData uri="http://schemas.openxmlformats.org/drawingml/2006/table">
            <a:tbl>
              <a:tblPr/>
              <a:tblGrid>
                <a:gridCol w="8429684">
                  <a:extLst>
                    <a:ext uri="{9D8B030D-6E8A-4147-A177-3AD203B41FA5}">
                      <a16:colId xmlns:a16="http://schemas.microsoft.com/office/drawing/2014/main" val="20000"/>
                    </a:ext>
                  </a:extLst>
                </a:gridCol>
              </a:tblGrid>
              <a:tr h="371636">
                <a:tc>
                  <a:txBody>
                    <a:bodyPr/>
                    <a:lstStyle/>
                    <a:p>
                      <a:pPr>
                        <a:lnSpc>
                          <a:spcPct val="115000"/>
                        </a:lnSpc>
                        <a:spcAft>
                          <a:spcPts val="0"/>
                        </a:spcAft>
                      </a:pPr>
                      <a:endParaRPr lang="fr-FR" sz="1100" b="1" u="sng" dirty="0">
                        <a:solidFill>
                          <a:srgbClr val="000000"/>
                        </a:solidFill>
                        <a:latin typeface="Arial"/>
                        <a:ea typeface="Times New Roman"/>
                        <a:cs typeface="Times New Roman"/>
                      </a:endParaRPr>
                    </a:p>
                    <a:p>
                      <a:pPr>
                        <a:lnSpc>
                          <a:spcPct val="115000"/>
                        </a:lnSpc>
                        <a:spcAft>
                          <a:spcPts val="0"/>
                        </a:spcAft>
                      </a:pPr>
                      <a:r>
                        <a:rPr lang="fr-FR" sz="1100" b="1" u="sng" dirty="0">
                          <a:solidFill>
                            <a:srgbClr val="000000"/>
                          </a:solidFill>
                          <a:latin typeface="Arial"/>
                          <a:ea typeface="Times New Roman"/>
                          <a:cs typeface="Times New Roman"/>
                        </a:rPr>
                        <a:t>La prise en charge de l'ordre de recette permet de solder les comptes ayant servi à l'acquisition et à</a:t>
                      </a:r>
                      <a:endParaRPr lang="fr-FR" sz="1100" b="1" u="sng" dirty="0">
                        <a:latin typeface="Calibri"/>
                        <a:ea typeface="Times New Roman"/>
                        <a:cs typeface="Times New Roman"/>
                      </a:endParaRPr>
                    </a:p>
                  </a:txBody>
                  <a:tcPr marL="42843" marR="42843" marT="0" marB="0" anchor="b">
                    <a:lnL>
                      <a:noFill/>
                    </a:lnL>
                    <a:lnR>
                      <a:noFill/>
                    </a:lnR>
                    <a:lnT>
                      <a:noFill/>
                    </a:lnT>
                    <a:lnB>
                      <a:noFill/>
                    </a:lnB>
                  </a:tcPr>
                </a:tc>
                <a:extLst>
                  <a:ext uri="{0D108BD9-81ED-4DB2-BD59-A6C34878D82A}">
                    <a16:rowId xmlns:a16="http://schemas.microsoft.com/office/drawing/2014/main" val="10000"/>
                  </a:ext>
                </a:extLst>
              </a:tr>
              <a:tr h="185818">
                <a:tc>
                  <a:txBody>
                    <a:bodyPr/>
                    <a:lstStyle/>
                    <a:p>
                      <a:pPr>
                        <a:lnSpc>
                          <a:spcPct val="115000"/>
                        </a:lnSpc>
                        <a:spcAft>
                          <a:spcPts val="0"/>
                        </a:spcAft>
                      </a:pPr>
                      <a:r>
                        <a:rPr lang="fr-FR" sz="1100" b="1" u="sng" dirty="0">
                          <a:solidFill>
                            <a:srgbClr val="000000"/>
                          </a:solidFill>
                          <a:latin typeface="Arial"/>
                          <a:ea typeface="Times New Roman"/>
                          <a:cs typeface="Times New Roman"/>
                        </a:rPr>
                        <a:t>l'amortissement du bien.</a:t>
                      </a:r>
                      <a:endParaRPr lang="fr-FR" sz="1100" b="1" u="sng" dirty="0">
                        <a:latin typeface="Calibri"/>
                        <a:ea typeface="Times New Roman"/>
                        <a:cs typeface="Times New Roman"/>
                      </a:endParaRPr>
                    </a:p>
                  </a:txBody>
                  <a:tcPr marL="42843" marR="42843" marT="0" marB="0" anchor="b">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1273" name="Rectangle 9"/>
          <p:cNvSpPr>
            <a:spLocks noChangeArrowheads="1"/>
          </p:cNvSpPr>
          <p:nvPr/>
        </p:nvSpPr>
        <p:spPr bwMode="auto">
          <a:xfrm>
            <a:off x="285720" y="5572140"/>
            <a:ext cx="885828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L</a:t>
            </a:r>
            <a:r>
              <a:rPr kumimoji="0" lang="fr-FR" sz="1100" b="1" i="0" u="sng" strike="noStrike" cap="none" normalizeH="0" baseline="0" dirty="0">
                <a:ln>
                  <a:noFill/>
                </a:ln>
                <a:solidFill>
                  <a:schemeClr val="tx1"/>
                </a:solidFill>
                <a:effectLst/>
                <a:latin typeface="Calibri"/>
                <a:ea typeface="Times New Roman" pitchFamily="18" charset="0"/>
                <a:cs typeface="Arial" pitchFamily="34" charset="0"/>
              </a:rPr>
              <a:t>’</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objectif est de solder les comptes de classe 2 ayant servi </a:t>
            </a:r>
            <a:r>
              <a:rPr kumimoji="0" lang="fr-FR" sz="1100" b="1" i="0" u="sng" strike="noStrike" cap="none" normalizeH="0" baseline="0" dirty="0">
                <a:ln>
                  <a:noFill/>
                </a:ln>
                <a:solidFill>
                  <a:schemeClr val="tx1"/>
                </a:solidFill>
                <a:effectLst/>
                <a:latin typeface="Calibri"/>
                <a:ea typeface="Times New Roman" pitchFamily="18" charset="0"/>
                <a:cs typeface="Arial" pitchFamily="34" charset="0"/>
              </a:rPr>
              <a:t>à</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 l</a:t>
            </a:r>
            <a:r>
              <a:rPr kumimoji="0" lang="fr-FR" sz="1100" b="1" i="0" u="sng" strike="noStrike" cap="none" normalizeH="0" baseline="0" dirty="0">
                <a:ln>
                  <a:noFill/>
                </a:ln>
                <a:solidFill>
                  <a:schemeClr val="tx1"/>
                </a:solidFill>
                <a:effectLst/>
                <a:latin typeface="Calibri"/>
                <a:ea typeface="Times New Roman" pitchFamily="18" charset="0"/>
                <a:cs typeface="Arial" pitchFamily="34" charset="0"/>
              </a:rPr>
              <a:t>’</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immobilisation du bien (205, 2183</a:t>
            </a:r>
            <a:r>
              <a:rPr kumimoji="0" lang="fr-FR" sz="1100" b="1" i="0" u="sng" strike="noStrike" cap="none" normalizeH="0" baseline="0" dirty="0">
                <a:ln>
                  <a:noFill/>
                </a:ln>
                <a:solidFill>
                  <a:schemeClr val="tx1"/>
                </a:solidFill>
                <a:effectLst/>
                <a:latin typeface="Calibri"/>
                <a:ea typeface="Times New Roman" pitchFamily="18" charset="0"/>
                <a:cs typeface="Arial" pitchFamily="34" charset="0"/>
              </a:rPr>
              <a:t>…</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 et </a:t>
            </a:r>
            <a:r>
              <a:rPr kumimoji="0" lang="fr-FR" sz="1100" b="1" i="0" u="sng" strike="noStrike" cap="none" normalizeH="0" baseline="0" dirty="0">
                <a:ln>
                  <a:noFill/>
                </a:ln>
                <a:solidFill>
                  <a:schemeClr val="tx1"/>
                </a:solidFill>
                <a:effectLst/>
                <a:latin typeface="Calibri"/>
                <a:ea typeface="Times New Roman" pitchFamily="18" charset="0"/>
                <a:cs typeface="Arial" pitchFamily="34" charset="0"/>
              </a:rPr>
              <a:t>à</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 l</a:t>
            </a:r>
            <a:r>
              <a:rPr kumimoji="0" lang="fr-FR" sz="1100" b="1" i="0" u="sng" strike="noStrike" cap="none" normalizeH="0" baseline="0" dirty="0">
                <a:ln>
                  <a:noFill/>
                </a:ln>
                <a:solidFill>
                  <a:schemeClr val="tx1"/>
                </a:solidFill>
                <a:effectLst/>
                <a:latin typeface="Calibri"/>
                <a:ea typeface="Times New Roman" pitchFamily="18" charset="0"/>
                <a:cs typeface="Arial" pitchFamily="34" charset="0"/>
              </a:rPr>
              <a:t>’</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amortissement.</a:t>
            </a:r>
            <a:endParaRPr kumimoji="0" lang="fr-FR" sz="1800" b="1" i="0" u="sng" strike="noStrike" cap="none" normalizeH="0" baseline="0" dirty="0">
              <a:ln>
                <a:noFill/>
              </a:ln>
              <a:solidFill>
                <a:schemeClr val="tx1"/>
              </a:solidFill>
              <a:effectLst/>
              <a:latin typeface="Arial" pitchFamily="34" charset="0"/>
              <a:cs typeface="Arial" pitchFamily="34" charset="0"/>
            </a:endParaRPr>
          </a:p>
        </p:txBody>
      </p:sp>
      <p:pic>
        <p:nvPicPr>
          <p:cNvPr id="11274" name="Picture 10"/>
          <p:cNvPicPr>
            <a:picLocks noChangeAspect="1" noChangeArrowheads="1"/>
          </p:cNvPicPr>
          <p:nvPr/>
        </p:nvPicPr>
        <p:blipFill>
          <a:blip r:embed="rId4" cstate="print"/>
          <a:srcRect/>
          <a:stretch>
            <a:fillRect/>
          </a:stretch>
        </p:blipFill>
        <p:spPr bwMode="auto">
          <a:xfrm>
            <a:off x="428596" y="4071942"/>
            <a:ext cx="7929586" cy="1076319"/>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00034" y="785794"/>
            <a:ext cx="8229600" cy="1143000"/>
          </a:xfrm>
        </p:spPr>
        <p:txBody>
          <a:bodyPr>
            <a:normAutofit fontScale="90000"/>
          </a:bodyPr>
          <a:lstStyle/>
          <a:p>
            <a:r>
              <a:rPr lang="fr-FR" sz="2700" b="1" dirty="0"/>
              <a:t>2-Sortie de l'inventaire du bien reçu en dotation partiellement amorti</a:t>
            </a:r>
            <a:br>
              <a:rPr lang="fr-FR" b="1" dirty="0"/>
            </a:br>
            <a:endParaRPr lang="fr-FR" dirty="0"/>
          </a:p>
        </p:txBody>
      </p:sp>
      <p:sp>
        <p:nvSpPr>
          <p:cNvPr id="2" name="Espace réservé de la date 1"/>
          <p:cNvSpPr>
            <a:spLocks noGrp="1"/>
          </p:cNvSpPr>
          <p:nvPr>
            <p:ph type="dt" sz="half" idx="10"/>
          </p:nvPr>
        </p:nvSpPr>
        <p:spPr/>
        <p:txBody>
          <a:bodyPr/>
          <a:lstStyle/>
          <a:p>
            <a:fld id="{A8AF628A-A867-4937-BBE5-207DB6F9C51A}" type="datetime1">
              <a:rPr lang="en-US" smtClean="0"/>
              <a:pPr/>
              <a:t>3/4/2024</a:t>
            </a:fld>
            <a:endParaRPr lang="en-US"/>
          </a:p>
        </p:txBody>
      </p:sp>
      <p:sp>
        <p:nvSpPr>
          <p:cNvPr id="4" name="Espace réservé du numéro de diapositive 3"/>
          <p:cNvSpPr>
            <a:spLocks noGrp="1"/>
          </p:cNvSpPr>
          <p:nvPr>
            <p:ph type="sldNum" sz="quarter" idx="12"/>
          </p:nvPr>
        </p:nvSpPr>
        <p:spPr/>
        <p:txBody>
          <a:bodyPr/>
          <a:lstStyle/>
          <a:p>
            <a:fld id="{BA9B540C-44DA-4F69-89C9-7C84606640D3}" type="slidenum">
              <a:rPr lang="en-US" smtClean="0"/>
              <a:pPr/>
              <a:t>87</a:t>
            </a:fld>
            <a:endParaRPr lang="en-US"/>
          </a:p>
        </p:txBody>
      </p:sp>
      <p:pic>
        <p:nvPicPr>
          <p:cNvPr id="71683" name="Picture 3"/>
          <p:cNvPicPr>
            <a:picLocks noGrp="1" noChangeAspect="1" noChangeArrowheads="1"/>
          </p:cNvPicPr>
          <p:nvPr>
            <p:ph idx="1"/>
          </p:nvPr>
        </p:nvPicPr>
        <p:blipFill>
          <a:blip r:embed="rId2" cstate="print"/>
          <a:srcRect/>
          <a:stretch>
            <a:fillRect/>
          </a:stretch>
        </p:blipFill>
        <p:spPr bwMode="auto">
          <a:xfrm>
            <a:off x="214282" y="1428736"/>
            <a:ext cx="8229600" cy="1608279"/>
          </a:xfrm>
          <a:prstGeom prst="rect">
            <a:avLst/>
          </a:prstGeom>
          <a:noFill/>
          <a:ln w="9525">
            <a:noFill/>
            <a:miter lim="800000"/>
            <a:headEnd/>
            <a:tailEnd/>
          </a:ln>
          <a:effectLst/>
        </p:spPr>
      </p:pic>
      <p:graphicFrame>
        <p:nvGraphicFramePr>
          <p:cNvPr id="10" name="Tableau 9"/>
          <p:cNvGraphicFramePr>
            <a:graphicFrameLocks noGrp="1"/>
          </p:cNvGraphicFramePr>
          <p:nvPr/>
        </p:nvGraphicFramePr>
        <p:xfrm>
          <a:off x="428596" y="3214686"/>
          <a:ext cx="8429685" cy="848283"/>
        </p:xfrm>
        <a:graphic>
          <a:graphicData uri="http://schemas.openxmlformats.org/drawingml/2006/table">
            <a:tbl>
              <a:tblPr/>
              <a:tblGrid>
                <a:gridCol w="2538728">
                  <a:extLst>
                    <a:ext uri="{9D8B030D-6E8A-4147-A177-3AD203B41FA5}">
                      <a16:colId xmlns:a16="http://schemas.microsoft.com/office/drawing/2014/main" val="20000"/>
                    </a:ext>
                  </a:extLst>
                </a:gridCol>
                <a:gridCol w="961258">
                  <a:extLst>
                    <a:ext uri="{9D8B030D-6E8A-4147-A177-3AD203B41FA5}">
                      <a16:colId xmlns:a16="http://schemas.microsoft.com/office/drawing/2014/main" val="20001"/>
                    </a:ext>
                  </a:extLst>
                </a:gridCol>
                <a:gridCol w="961258">
                  <a:extLst>
                    <a:ext uri="{9D8B030D-6E8A-4147-A177-3AD203B41FA5}">
                      <a16:colId xmlns:a16="http://schemas.microsoft.com/office/drawing/2014/main" val="20002"/>
                    </a:ext>
                  </a:extLst>
                </a:gridCol>
                <a:gridCol w="1783154">
                  <a:extLst>
                    <a:ext uri="{9D8B030D-6E8A-4147-A177-3AD203B41FA5}">
                      <a16:colId xmlns:a16="http://schemas.microsoft.com/office/drawing/2014/main" val="20003"/>
                    </a:ext>
                  </a:extLst>
                </a:gridCol>
                <a:gridCol w="1168621">
                  <a:extLst>
                    <a:ext uri="{9D8B030D-6E8A-4147-A177-3AD203B41FA5}">
                      <a16:colId xmlns:a16="http://schemas.microsoft.com/office/drawing/2014/main" val="20004"/>
                    </a:ext>
                  </a:extLst>
                </a:gridCol>
                <a:gridCol w="1016666">
                  <a:extLst>
                    <a:ext uri="{9D8B030D-6E8A-4147-A177-3AD203B41FA5}">
                      <a16:colId xmlns:a16="http://schemas.microsoft.com/office/drawing/2014/main" val="20005"/>
                    </a:ext>
                  </a:extLst>
                </a:gridCol>
              </a:tblGrid>
              <a:tr h="282307">
                <a:tc>
                  <a:txBody>
                    <a:bodyPr/>
                    <a:lstStyle/>
                    <a:p>
                      <a:pPr>
                        <a:lnSpc>
                          <a:spcPct val="115000"/>
                        </a:lnSpc>
                        <a:spcAft>
                          <a:spcPts val="0"/>
                        </a:spcAft>
                      </a:pPr>
                      <a:r>
                        <a:rPr lang="fr-FR" sz="1100" b="1">
                          <a:solidFill>
                            <a:srgbClr val="000000"/>
                          </a:solidFill>
                          <a:latin typeface="Arial"/>
                          <a:ea typeface="Times New Roman"/>
                          <a:cs typeface="Times New Roman"/>
                        </a:rPr>
                        <a:t>Etape comptable :</a:t>
                      </a:r>
                      <a:endParaRPr lang="fr-FR" sz="1100">
                        <a:latin typeface="Calibri"/>
                        <a:ea typeface="Times New Roman"/>
                        <a:cs typeface="Times New Roman"/>
                      </a:endParaRPr>
                    </a:p>
                  </a:txBody>
                  <a:tcPr marL="42498" marR="42498" marT="0" marB="0" anchor="b">
                    <a:lnL>
                      <a:noFill/>
                    </a:lnL>
                    <a:lnR>
                      <a:noFill/>
                    </a:lnR>
                    <a:lnT>
                      <a:noFill/>
                    </a:lnT>
                    <a:lnB>
                      <a:noFill/>
                    </a:lnB>
                  </a:tcPr>
                </a:tc>
                <a:tc>
                  <a:txBody>
                    <a:bodyPr/>
                    <a:lstStyle/>
                    <a:p>
                      <a:pPr>
                        <a:lnSpc>
                          <a:spcPct val="115000"/>
                        </a:lnSpc>
                      </a:pPr>
                      <a:endParaRPr lang="fr-FR" sz="1100">
                        <a:latin typeface="Calibri"/>
                      </a:endParaRPr>
                    </a:p>
                  </a:txBody>
                  <a:tcPr marL="42498" marR="42498" marT="0" marB="0" anchor="b">
                    <a:lnL>
                      <a:noFill/>
                    </a:lnL>
                    <a:lnR>
                      <a:noFill/>
                    </a:lnR>
                    <a:lnT>
                      <a:noFill/>
                    </a:lnT>
                    <a:lnB>
                      <a:noFill/>
                    </a:lnB>
                  </a:tcPr>
                </a:tc>
                <a:tc>
                  <a:txBody>
                    <a:bodyPr/>
                    <a:lstStyle/>
                    <a:p>
                      <a:pPr>
                        <a:lnSpc>
                          <a:spcPct val="115000"/>
                        </a:lnSpc>
                      </a:pPr>
                      <a:endParaRPr lang="fr-FR" sz="1100">
                        <a:latin typeface="Calibri"/>
                      </a:endParaRPr>
                    </a:p>
                  </a:txBody>
                  <a:tcPr marL="42498" marR="42498" marT="0" marB="0" anchor="b">
                    <a:lnL>
                      <a:noFill/>
                    </a:lnL>
                    <a:lnR>
                      <a:noFill/>
                    </a:lnR>
                    <a:lnT>
                      <a:noFill/>
                    </a:lnT>
                    <a:lnB>
                      <a:noFill/>
                    </a:lnB>
                  </a:tcPr>
                </a:tc>
                <a:tc>
                  <a:txBody>
                    <a:bodyPr/>
                    <a:lstStyle/>
                    <a:p>
                      <a:pPr>
                        <a:lnSpc>
                          <a:spcPct val="115000"/>
                        </a:lnSpc>
                      </a:pPr>
                      <a:endParaRPr lang="fr-FR" sz="1100">
                        <a:latin typeface="Calibri"/>
                      </a:endParaRPr>
                    </a:p>
                  </a:txBody>
                  <a:tcPr marL="42498" marR="42498" marT="0" marB="0" anchor="b">
                    <a:lnL>
                      <a:noFill/>
                    </a:lnL>
                    <a:lnR>
                      <a:noFill/>
                    </a:lnR>
                    <a:lnT>
                      <a:noFill/>
                    </a:lnT>
                    <a:lnB>
                      <a:noFill/>
                    </a:lnB>
                  </a:tcPr>
                </a:tc>
                <a:tc>
                  <a:txBody>
                    <a:bodyPr/>
                    <a:lstStyle/>
                    <a:p>
                      <a:pPr>
                        <a:lnSpc>
                          <a:spcPct val="115000"/>
                        </a:lnSpc>
                      </a:pPr>
                      <a:endParaRPr lang="fr-FR" sz="1100">
                        <a:latin typeface="Calibri"/>
                      </a:endParaRPr>
                    </a:p>
                  </a:txBody>
                  <a:tcPr marL="42498" marR="42498" marT="0" marB="0" anchor="b">
                    <a:lnL>
                      <a:noFill/>
                    </a:lnL>
                    <a:lnR>
                      <a:noFill/>
                    </a:lnR>
                    <a:lnT>
                      <a:noFill/>
                    </a:lnT>
                    <a:lnB>
                      <a:noFill/>
                    </a:lnB>
                  </a:tcPr>
                </a:tc>
                <a:tc>
                  <a:txBody>
                    <a:bodyPr/>
                    <a:lstStyle/>
                    <a:p>
                      <a:pPr>
                        <a:lnSpc>
                          <a:spcPct val="115000"/>
                        </a:lnSpc>
                      </a:pPr>
                      <a:endParaRPr lang="fr-FR" sz="1100">
                        <a:latin typeface="Calibri"/>
                      </a:endParaRPr>
                    </a:p>
                  </a:txBody>
                  <a:tcPr marL="42498" marR="42498" marT="0" marB="0" anchor="b">
                    <a:lnL>
                      <a:noFill/>
                    </a:lnL>
                    <a:lnR>
                      <a:noFill/>
                    </a:lnR>
                    <a:lnT>
                      <a:noFill/>
                    </a:lnT>
                    <a:lnB>
                      <a:noFill/>
                    </a:lnB>
                  </a:tcPr>
                </a:tc>
                <a:extLst>
                  <a:ext uri="{0D108BD9-81ED-4DB2-BD59-A6C34878D82A}">
                    <a16:rowId xmlns:a16="http://schemas.microsoft.com/office/drawing/2014/main" val="10000"/>
                  </a:ext>
                </a:extLst>
              </a:tr>
              <a:tr h="552957">
                <a:tc gridSpan="6">
                  <a:txBody>
                    <a:bodyPr/>
                    <a:lstStyle/>
                    <a:p>
                      <a:pPr algn="just">
                        <a:lnSpc>
                          <a:spcPct val="115000"/>
                        </a:lnSpc>
                        <a:spcAft>
                          <a:spcPts val="0"/>
                        </a:spcAft>
                      </a:pPr>
                      <a:r>
                        <a:rPr lang="fr-FR" sz="1100" dirty="0">
                          <a:latin typeface="Arial"/>
                          <a:ea typeface="Times New Roman"/>
                          <a:cs typeface="Times New Roman"/>
                        </a:rPr>
                        <a:t>L'ordre de recette est unique, il est réparti au débit des comptes 28 et 102 ou 103 au prorata de la</a:t>
                      </a:r>
                      <a:endParaRPr lang="fr-FR" sz="1100" dirty="0">
                        <a:latin typeface="Calibri"/>
                        <a:ea typeface="Times New Roman"/>
                        <a:cs typeface="Times New Roman"/>
                      </a:endParaRPr>
                    </a:p>
                    <a:p>
                      <a:pPr algn="just">
                        <a:lnSpc>
                          <a:spcPct val="115000"/>
                        </a:lnSpc>
                        <a:spcAft>
                          <a:spcPts val="0"/>
                        </a:spcAft>
                      </a:pPr>
                      <a:r>
                        <a:rPr lang="fr-FR" sz="1100" dirty="0">
                          <a:latin typeface="Arial"/>
                          <a:ea typeface="Times New Roman"/>
                          <a:cs typeface="Times New Roman"/>
                        </a:rPr>
                        <a:t> part amortie et de la p</a:t>
                      </a:r>
                      <a:r>
                        <a:rPr lang="fr-FR" sz="1100" dirty="0">
                          <a:solidFill>
                            <a:srgbClr val="000000"/>
                          </a:solidFill>
                          <a:latin typeface="Arial"/>
                          <a:ea typeface="Times New Roman"/>
                          <a:cs typeface="Times New Roman"/>
                        </a:rPr>
                        <a:t>art non amortie. Il permet de solder les comptes ayant servi à l’acquisition et à</a:t>
                      </a:r>
                      <a:endParaRPr lang="fr-FR" sz="1100" dirty="0">
                        <a:latin typeface="Calibri"/>
                        <a:ea typeface="Times New Roman"/>
                        <a:cs typeface="Times New Roman"/>
                      </a:endParaRPr>
                    </a:p>
                    <a:p>
                      <a:pPr algn="just">
                        <a:lnSpc>
                          <a:spcPct val="115000"/>
                        </a:lnSpc>
                        <a:spcAft>
                          <a:spcPts val="0"/>
                        </a:spcAft>
                      </a:pPr>
                      <a:r>
                        <a:rPr lang="fr-FR" sz="1100" dirty="0">
                          <a:solidFill>
                            <a:srgbClr val="000000"/>
                          </a:solidFill>
                          <a:latin typeface="Arial"/>
                          <a:ea typeface="Times New Roman"/>
                          <a:cs typeface="Times New Roman"/>
                        </a:rPr>
                        <a:t> l’amortissement, ainsi que le compte de financement pour la part non amortie.</a:t>
                      </a:r>
                      <a:endParaRPr lang="fr-FR" sz="1100" dirty="0">
                        <a:latin typeface="Calibri"/>
                        <a:ea typeface="Times New Roman"/>
                        <a:cs typeface="Times New Roman"/>
                      </a:endParaRPr>
                    </a:p>
                  </a:txBody>
                  <a:tcPr marL="42498" marR="42498"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bl>
          </a:graphicData>
        </a:graphic>
      </p:graphicFrame>
      <p:pic>
        <p:nvPicPr>
          <p:cNvPr id="71684" name="Picture 4"/>
          <p:cNvPicPr>
            <a:picLocks noChangeAspect="1" noChangeArrowheads="1"/>
          </p:cNvPicPr>
          <p:nvPr/>
        </p:nvPicPr>
        <p:blipFill>
          <a:blip r:embed="rId3" cstate="print"/>
          <a:srcRect/>
          <a:stretch>
            <a:fillRect/>
          </a:stretch>
        </p:blipFill>
        <p:spPr bwMode="auto">
          <a:xfrm>
            <a:off x="323528" y="4077072"/>
            <a:ext cx="7572428" cy="1643074"/>
          </a:xfrm>
          <a:prstGeom prst="rect">
            <a:avLst/>
          </a:prstGeom>
          <a:noFill/>
          <a:ln w="9525">
            <a:noFill/>
            <a:miter lim="800000"/>
            <a:headEnd/>
            <a:tailEnd/>
          </a:ln>
          <a:effectLst/>
        </p:spPr>
      </p:pic>
      <p:sp>
        <p:nvSpPr>
          <p:cNvPr id="8" name="Titre 4"/>
          <p:cNvSpPr txBox="1">
            <a:spLocks/>
          </p:cNvSpPr>
          <p:nvPr/>
        </p:nvSpPr>
        <p:spPr>
          <a:xfrm>
            <a:off x="1403648" y="5661248"/>
            <a:ext cx="7365504" cy="926976"/>
          </a:xfrm>
          <a:prstGeom prst="rect">
            <a:avLst/>
          </a:prstGeom>
        </p:spPr>
        <p:txBody>
          <a:bodyPr vert="horz" lIns="0" rIns="0" bIns="0" anchor="b">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700" b="1" i="0" u="none" strike="noStrike" kern="1200" cap="none" spc="0" normalizeH="0" baseline="0" noProof="0" dirty="0">
                <a:ln>
                  <a:noFill/>
                </a:ln>
                <a:solidFill>
                  <a:schemeClr val="tx2"/>
                </a:solidFill>
                <a:effectLst/>
                <a:uLnTx/>
                <a:uFillTx/>
                <a:latin typeface="+mj-lt"/>
                <a:ea typeface="+mj-ea"/>
                <a:cs typeface="+mj-cs"/>
              </a:rPr>
              <a:t>Les 1000 € (3000</a:t>
            </a:r>
            <a:r>
              <a:rPr kumimoji="0" lang="fr-FR" sz="2700" b="1" i="0" u="none" strike="noStrike" kern="1200" cap="none" spc="0" normalizeH="0" noProof="0" dirty="0">
                <a:ln>
                  <a:noFill/>
                </a:ln>
                <a:solidFill>
                  <a:schemeClr val="tx2"/>
                </a:solidFill>
                <a:effectLst/>
                <a:uLnTx/>
                <a:uFillTx/>
                <a:latin typeface="+mj-lt"/>
                <a:ea typeface="+mj-ea"/>
                <a:cs typeface="+mj-cs"/>
              </a:rPr>
              <a:t> – 4000)</a:t>
            </a:r>
            <a:r>
              <a:rPr kumimoji="0" lang="fr-FR" sz="2700" b="1" i="0" u="none" strike="noStrike" kern="1200" cap="none" spc="0" normalizeH="0" baseline="0" noProof="0" dirty="0">
                <a:ln>
                  <a:noFill/>
                </a:ln>
                <a:solidFill>
                  <a:schemeClr val="tx2"/>
                </a:solidFill>
                <a:effectLst/>
                <a:uLnTx/>
                <a:uFillTx/>
                <a:latin typeface="+mj-lt"/>
                <a:ea typeface="+mj-ea"/>
                <a:cs typeface="+mj-cs"/>
              </a:rPr>
              <a:t> au débit du compte d’amortissement serviront à</a:t>
            </a:r>
            <a:r>
              <a:rPr kumimoji="0" lang="fr-FR" sz="2700" b="1" i="0" u="none" strike="noStrike" kern="1200" cap="none" spc="0" normalizeH="0" noProof="0" dirty="0">
                <a:ln>
                  <a:noFill/>
                </a:ln>
                <a:solidFill>
                  <a:schemeClr val="tx2"/>
                </a:solidFill>
                <a:effectLst/>
                <a:uLnTx/>
                <a:uFillTx/>
                <a:latin typeface="+mj-lt"/>
                <a:ea typeface="+mj-ea"/>
                <a:cs typeface="+mj-cs"/>
              </a:rPr>
              <a:t> annuler la part non amortie.</a:t>
            </a:r>
            <a:br>
              <a:rPr kumimoji="0" lang="fr-FR" sz="5000" b="1" i="0" u="none" strike="noStrike" kern="1200" cap="none" spc="0" normalizeH="0" baseline="0" noProof="0" dirty="0">
                <a:ln>
                  <a:noFill/>
                </a:ln>
                <a:solidFill>
                  <a:schemeClr val="tx2"/>
                </a:solidFill>
                <a:effectLst/>
                <a:uLnTx/>
                <a:uFillTx/>
                <a:latin typeface="+mj-lt"/>
                <a:ea typeface="+mj-ea"/>
                <a:cs typeface="+mj-cs"/>
              </a:rPr>
            </a:br>
            <a:endParaRPr kumimoji="0" lang="fr-FR"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3-Sortie de l'inventaire du bien acquis sur subventions partiellement amorti</a:t>
            </a:r>
            <a:endParaRPr lang="fr-FR" sz="2400"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88</a:t>
            </a:fld>
            <a:endParaRPr lang="en-US"/>
          </a:p>
        </p:txBody>
      </p:sp>
      <p:pic>
        <p:nvPicPr>
          <p:cNvPr id="72706" name="Picture 2"/>
          <p:cNvPicPr>
            <a:picLocks noGrp="1" noChangeAspect="1" noChangeArrowheads="1"/>
          </p:cNvPicPr>
          <p:nvPr>
            <p:ph idx="1"/>
          </p:nvPr>
        </p:nvPicPr>
        <p:blipFill>
          <a:blip r:embed="rId2" cstate="print"/>
          <a:srcRect/>
          <a:stretch>
            <a:fillRect/>
          </a:stretch>
        </p:blipFill>
        <p:spPr bwMode="auto">
          <a:xfrm>
            <a:off x="285720" y="1857364"/>
            <a:ext cx="8229600" cy="1387300"/>
          </a:xfrm>
          <a:prstGeom prst="rect">
            <a:avLst/>
          </a:prstGeom>
          <a:noFill/>
          <a:ln w="9525">
            <a:noFill/>
            <a:miter lim="800000"/>
            <a:headEnd/>
            <a:tailEnd/>
          </a:ln>
          <a:effectLst/>
        </p:spPr>
      </p:pic>
      <p:graphicFrame>
        <p:nvGraphicFramePr>
          <p:cNvPr id="8" name="Tableau 7"/>
          <p:cNvGraphicFramePr>
            <a:graphicFrameLocks noGrp="1"/>
          </p:cNvGraphicFramePr>
          <p:nvPr/>
        </p:nvGraphicFramePr>
        <p:xfrm>
          <a:off x="428596" y="3286124"/>
          <a:ext cx="8143932" cy="1362826"/>
        </p:xfrm>
        <a:graphic>
          <a:graphicData uri="http://schemas.openxmlformats.org/drawingml/2006/table">
            <a:tbl>
              <a:tblPr/>
              <a:tblGrid>
                <a:gridCol w="3436313">
                  <a:extLst>
                    <a:ext uri="{9D8B030D-6E8A-4147-A177-3AD203B41FA5}">
                      <a16:colId xmlns:a16="http://schemas.microsoft.com/office/drawing/2014/main" val="20000"/>
                    </a:ext>
                  </a:extLst>
                </a:gridCol>
                <a:gridCol w="905776">
                  <a:extLst>
                    <a:ext uri="{9D8B030D-6E8A-4147-A177-3AD203B41FA5}">
                      <a16:colId xmlns:a16="http://schemas.microsoft.com/office/drawing/2014/main" val="20001"/>
                    </a:ext>
                  </a:extLst>
                </a:gridCol>
                <a:gridCol w="1781761">
                  <a:extLst>
                    <a:ext uri="{9D8B030D-6E8A-4147-A177-3AD203B41FA5}">
                      <a16:colId xmlns:a16="http://schemas.microsoft.com/office/drawing/2014/main" val="20002"/>
                    </a:ext>
                  </a:extLst>
                </a:gridCol>
                <a:gridCol w="1081296">
                  <a:extLst>
                    <a:ext uri="{9D8B030D-6E8A-4147-A177-3AD203B41FA5}">
                      <a16:colId xmlns:a16="http://schemas.microsoft.com/office/drawing/2014/main" val="20003"/>
                    </a:ext>
                  </a:extLst>
                </a:gridCol>
                <a:gridCol w="938786">
                  <a:extLst>
                    <a:ext uri="{9D8B030D-6E8A-4147-A177-3AD203B41FA5}">
                      <a16:colId xmlns:a16="http://schemas.microsoft.com/office/drawing/2014/main" val="20004"/>
                    </a:ext>
                  </a:extLst>
                </a:gridCol>
              </a:tblGrid>
              <a:tr h="145733">
                <a:tc>
                  <a:txBody>
                    <a:bodyPr/>
                    <a:lstStyle/>
                    <a:p>
                      <a:pPr>
                        <a:lnSpc>
                          <a:spcPct val="115000"/>
                        </a:lnSpc>
                        <a:spcAft>
                          <a:spcPts val="0"/>
                        </a:spcAft>
                      </a:pPr>
                      <a:r>
                        <a:rPr lang="fr-FR" sz="1100" b="1" dirty="0">
                          <a:solidFill>
                            <a:srgbClr val="000000"/>
                          </a:solidFill>
                          <a:latin typeface="Arial"/>
                          <a:ea typeface="Times New Roman"/>
                          <a:cs typeface="Times New Roman"/>
                        </a:rPr>
                        <a:t>Etape comptable :</a:t>
                      </a:r>
                      <a:endParaRPr lang="fr-FR" sz="1000" dirty="0">
                        <a:latin typeface="Calibri"/>
                        <a:ea typeface="Times New Roman"/>
                        <a:cs typeface="Times New Roman"/>
                      </a:endParaRPr>
                    </a:p>
                  </a:txBody>
                  <a:tcPr marL="42187" marR="42187" marT="0" marB="0" anchor="b">
                    <a:lnL>
                      <a:noFill/>
                    </a:lnL>
                    <a:lnR>
                      <a:noFill/>
                    </a:lnR>
                    <a:lnT>
                      <a:noFill/>
                    </a:lnT>
                    <a:lnB>
                      <a:noFill/>
                    </a:lnB>
                  </a:tcPr>
                </a:tc>
                <a:tc>
                  <a:txBody>
                    <a:bodyPr/>
                    <a:lstStyle/>
                    <a:p>
                      <a:pPr>
                        <a:lnSpc>
                          <a:spcPct val="115000"/>
                        </a:lnSpc>
                      </a:pPr>
                      <a:endParaRPr lang="fr-FR" sz="1000">
                        <a:latin typeface="Calibri"/>
                      </a:endParaRPr>
                    </a:p>
                  </a:txBody>
                  <a:tcPr marL="42187" marR="42187" marT="0" marB="0" anchor="b">
                    <a:lnL>
                      <a:noFill/>
                    </a:lnL>
                    <a:lnR>
                      <a:noFill/>
                    </a:lnR>
                    <a:lnT>
                      <a:noFill/>
                    </a:lnT>
                    <a:lnB>
                      <a:noFill/>
                    </a:lnB>
                  </a:tcPr>
                </a:tc>
                <a:tc>
                  <a:txBody>
                    <a:bodyPr/>
                    <a:lstStyle/>
                    <a:p>
                      <a:pPr>
                        <a:lnSpc>
                          <a:spcPct val="115000"/>
                        </a:lnSpc>
                      </a:pPr>
                      <a:endParaRPr lang="fr-FR" sz="1000">
                        <a:latin typeface="Calibri"/>
                      </a:endParaRPr>
                    </a:p>
                  </a:txBody>
                  <a:tcPr marL="42187" marR="42187" marT="0" marB="0" anchor="b">
                    <a:lnL>
                      <a:noFill/>
                    </a:lnL>
                    <a:lnR>
                      <a:noFill/>
                    </a:lnR>
                    <a:lnT>
                      <a:noFill/>
                    </a:lnT>
                    <a:lnB>
                      <a:noFill/>
                    </a:lnB>
                  </a:tcPr>
                </a:tc>
                <a:tc>
                  <a:txBody>
                    <a:bodyPr/>
                    <a:lstStyle/>
                    <a:p>
                      <a:pPr>
                        <a:lnSpc>
                          <a:spcPct val="115000"/>
                        </a:lnSpc>
                      </a:pPr>
                      <a:endParaRPr lang="fr-FR" sz="1000">
                        <a:latin typeface="Calibri"/>
                      </a:endParaRPr>
                    </a:p>
                  </a:txBody>
                  <a:tcPr marL="42187" marR="42187" marT="0" marB="0" anchor="b">
                    <a:lnL>
                      <a:noFill/>
                    </a:lnL>
                    <a:lnR>
                      <a:noFill/>
                    </a:lnR>
                    <a:lnT>
                      <a:noFill/>
                    </a:lnT>
                    <a:lnB>
                      <a:noFill/>
                    </a:lnB>
                  </a:tcPr>
                </a:tc>
                <a:tc>
                  <a:txBody>
                    <a:bodyPr/>
                    <a:lstStyle/>
                    <a:p>
                      <a:pPr>
                        <a:lnSpc>
                          <a:spcPct val="115000"/>
                        </a:lnSpc>
                      </a:pPr>
                      <a:endParaRPr lang="fr-FR" sz="1000">
                        <a:latin typeface="Calibri"/>
                      </a:endParaRPr>
                    </a:p>
                  </a:txBody>
                  <a:tcPr marL="42187" marR="42187" marT="0" marB="0" anchor="b">
                    <a:lnL>
                      <a:noFill/>
                    </a:lnL>
                    <a:lnR>
                      <a:noFill/>
                    </a:lnR>
                    <a:lnT>
                      <a:noFill/>
                    </a:lnT>
                    <a:lnB>
                      <a:noFill/>
                    </a:lnB>
                  </a:tcPr>
                </a:tc>
                <a:extLst>
                  <a:ext uri="{0D108BD9-81ED-4DB2-BD59-A6C34878D82A}">
                    <a16:rowId xmlns:a16="http://schemas.microsoft.com/office/drawing/2014/main" val="10000"/>
                  </a:ext>
                </a:extLst>
              </a:tr>
              <a:tr h="267178">
                <a:tc gridSpan="5">
                  <a:txBody>
                    <a:bodyPr/>
                    <a:lstStyle/>
                    <a:p>
                      <a:pPr>
                        <a:lnSpc>
                          <a:spcPct val="115000"/>
                        </a:lnSpc>
                        <a:spcAft>
                          <a:spcPts val="0"/>
                        </a:spcAft>
                      </a:pPr>
                      <a:r>
                        <a:rPr lang="fr-FR" sz="1000" dirty="0">
                          <a:latin typeface="Arial"/>
                          <a:ea typeface="Times New Roman"/>
                          <a:cs typeface="Times New Roman"/>
                        </a:rPr>
                        <a:t>L'ordre de recette est unique, </a:t>
                      </a:r>
                      <a:r>
                        <a:rPr lang="fr-FR" sz="1000" b="1" u="sng" dirty="0">
                          <a:latin typeface="Arial"/>
                          <a:ea typeface="Times New Roman"/>
                          <a:cs typeface="Times New Roman"/>
                        </a:rPr>
                        <a:t>il est réparti au débit des comptes 28 et 131 à 138 </a:t>
                      </a:r>
                      <a:r>
                        <a:rPr lang="fr-FR" sz="1000" dirty="0">
                          <a:latin typeface="Arial"/>
                          <a:ea typeface="Times New Roman"/>
                          <a:cs typeface="Times New Roman"/>
                        </a:rPr>
                        <a:t>au prorata de la part amortie et de la part non amortie.</a:t>
                      </a:r>
                      <a:endParaRPr lang="fr-FR" sz="1000" dirty="0">
                        <a:latin typeface="Calibri"/>
                        <a:ea typeface="Times New Roman"/>
                        <a:cs typeface="Times New Roman"/>
                      </a:endParaRPr>
                    </a:p>
                  </a:txBody>
                  <a:tcPr marL="42187" marR="42187"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400767">
                <a:tc gridSpan="5">
                  <a:txBody>
                    <a:bodyPr/>
                    <a:lstStyle/>
                    <a:p>
                      <a:pPr algn="just">
                        <a:lnSpc>
                          <a:spcPct val="115000"/>
                        </a:lnSpc>
                        <a:spcAft>
                          <a:spcPts val="0"/>
                        </a:spcAft>
                      </a:pPr>
                      <a:r>
                        <a:rPr lang="fr-FR" sz="1000">
                          <a:solidFill>
                            <a:srgbClr val="000000"/>
                          </a:solidFill>
                          <a:latin typeface="Arial"/>
                          <a:ea typeface="Times New Roman"/>
                          <a:cs typeface="Times New Roman"/>
                        </a:rPr>
                        <a:t>Ceci afin de solder les comptes ayant servi à l'acquisition, l'amortissement, et le financement du bien. L’agent comptable doit aussi passer une écriture pour l’annulation du financement de la part amortie de la subvention.</a:t>
                      </a:r>
                      <a:endParaRPr lang="fr-FR" sz="1000">
                        <a:latin typeface="Calibri"/>
                        <a:ea typeface="Times New Roman"/>
                        <a:cs typeface="Times New Roman"/>
                      </a:endParaRPr>
                    </a:p>
                  </a:txBody>
                  <a:tcPr marL="42187" marR="42187"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00767">
                <a:tc gridSpan="5">
                  <a:txBody>
                    <a:bodyPr/>
                    <a:lstStyle/>
                    <a:p>
                      <a:pPr>
                        <a:lnSpc>
                          <a:spcPct val="115000"/>
                        </a:lnSpc>
                        <a:spcAft>
                          <a:spcPts val="0"/>
                        </a:spcAft>
                      </a:pPr>
                      <a:endParaRPr lang="fr-FR" sz="1000" dirty="0">
                        <a:solidFill>
                          <a:srgbClr val="000000"/>
                        </a:solidFill>
                        <a:latin typeface="Arial"/>
                        <a:ea typeface="Times New Roman"/>
                        <a:cs typeface="Times New Roman"/>
                      </a:endParaRPr>
                    </a:p>
                    <a:p>
                      <a:pPr>
                        <a:lnSpc>
                          <a:spcPct val="115000"/>
                        </a:lnSpc>
                        <a:spcAft>
                          <a:spcPts val="0"/>
                        </a:spcAft>
                      </a:pPr>
                      <a:r>
                        <a:rPr lang="fr-FR" sz="1000" dirty="0">
                          <a:solidFill>
                            <a:srgbClr val="000000"/>
                          </a:solidFill>
                          <a:latin typeface="Arial"/>
                          <a:ea typeface="Times New Roman"/>
                          <a:cs typeface="Times New Roman"/>
                        </a:rPr>
                        <a:t>L’objectif est de solder les comptes </a:t>
                      </a:r>
                      <a:r>
                        <a:rPr lang="fr-FR" sz="1000" b="1" u="sng" dirty="0">
                          <a:solidFill>
                            <a:srgbClr val="000000"/>
                          </a:solidFill>
                          <a:latin typeface="Arial"/>
                          <a:ea typeface="Times New Roman"/>
                          <a:cs typeface="Times New Roman"/>
                        </a:rPr>
                        <a:t>2 ayant servi à l’immobilisation et à l’amortissement, ainsi que le compte de financement </a:t>
                      </a:r>
                      <a:r>
                        <a:rPr lang="fr-FR" sz="1000" dirty="0">
                          <a:solidFill>
                            <a:srgbClr val="000000"/>
                          </a:solidFill>
                          <a:latin typeface="Arial"/>
                          <a:ea typeface="Times New Roman"/>
                          <a:cs typeface="Times New Roman"/>
                        </a:rPr>
                        <a:t>pour la part non amortie.</a:t>
                      </a:r>
                      <a:endParaRPr lang="fr-FR" sz="1000" dirty="0">
                        <a:latin typeface="Calibri"/>
                        <a:ea typeface="Times New Roman"/>
                        <a:cs typeface="Times New Roman"/>
                      </a:endParaRPr>
                    </a:p>
                  </a:txBody>
                  <a:tcPr marL="42187" marR="42187"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SUITE</a:t>
            </a:r>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89</a:t>
            </a:fld>
            <a:endParaRPr lang="en-US"/>
          </a:p>
        </p:txBody>
      </p:sp>
      <p:pic>
        <p:nvPicPr>
          <p:cNvPr id="73730" name="Picture 2"/>
          <p:cNvPicPr>
            <a:picLocks noGrp="1" noChangeAspect="1" noChangeArrowheads="1"/>
          </p:cNvPicPr>
          <p:nvPr>
            <p:ph idx="1"/>
          </p:nvPr>
        </p:nvPicPr>
        <p:blipFill>
          <a:blip r:embed="rId2" cstate="print"/>
          <a:srcRect/>
          <a:stretch>
            <a:fillRect/>
          </a:stretch>
        </p:blipFill>
        <p:spPr bwMode="auto">
          <a:xfrm>
            <a:off x="457200" y="2314778"/>
            <a:ext cx="8229600" cy="363020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immobilisation incorporelle (opale) </a:t>
            </a:r>
          </a:p>
        </p:txBody>
      </p:sp>
      <p:pic>
        <p:nvPicPr>
          <p:cNvPr id="7" name="Espace réservé du contenu 6"/>
          <p:cNvPicPr>
            <a:picLocks noGrp="1" noChangeAspect="1"/>
          </p:cNvPicPr>
          <p:nvPr>
            <p:ph idx="1"/>
          </p:nvPr>
        </p:nvPicPr>
        <p:blipFill>
          <a:blip r:embed="rId2"/>
          <a:stretch>
            <a:fillRect/>
          </a:stretch>
        </p:blipFill>
        <p:spPr>
          <a:xfrm>
            <a:off x="457200" y="2347675"/>
            <a:ext cx="8229600" cy="3564412"/>
          </a:xfrm>
          <a:prstGeom prst="rect">
            <a:avLst/>
          </a:prstGeom>
        </p:spPr>
      </p:pic>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a:t>
            </a:fld>
            <a:endParaRPr lang="en-US"/>
          </a:p>
        </p:txBody>
      </p:sp>
      <p:sp>
        <p:nvSpPr>
          <p:cNvPr id="9" name="ZoneTexte 8"/>
          <p:cNvSpPr txBox="1"/>
          <p:nvPr/>
        </p:nvSpPr>
        <p:spPr>
          <a:xfrm>
            <a:off x="457200" y="6093296"/>
            <a:ext cx="4402832" cy="369332"/>
          </a:xfrm>
          <a:prstGeom prst="rect">
            <a:avLst/>
          </a:prstGeom>
          <a:noFill/>
        </p:spPr>
        <p:txBody>
          <a:bodyPr wrap="square" rtlCol="0">
            <a:spAutoFit/>
          </a:bodyPr>
          <a:lstStyle/>
          <a:p>
            <a:r>
              <a:rPr lang="fr-FR" dirty="0"/>
              <a:t>Nouveaux : 2053 et 2058</a:t>
            </a:r>
          </a:p>
        </p:txBody>
      </p:sp>
    </p:spTree>
    <p:extLst>
      <p:ext uri="{BB962C8B-B14F-4D97-AF65-F5344CB8AC3E}">
        <p14:creationId xmlns:p14="http://schemas.microsoft.com/office/powerpoint/2010/main" val="26336956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85720" y="0"/>
            <a:ext cx="8229600" cy="1143000"/>
          </a:xfrm>
        </p:spPr>
        <p:txBody>
          <a:bodyPr>
            <a:normAutofit/>
          </a:bodyPr>
          <a:lstStyle/>
          <a:p>
            <a:r>
              <a:rPr lang="fr-FR" sz="2000" b="1" dirty="0"/>
              <a:t>4-Sortie de l'inventaire du bien acquis sur fonds propres  partiellement amorti</a:t>
            </a:r>
            <a:endParaRPr lang="fr-FR" sz="2000" dirty="0"/>
          </a:p>
        </p:txBody>
      </p:sp>
      <p:sp>
        <p:nvSpPr>
          <p:cNvPr id="6" name="Espace réservé du contenu 5"/>
          <p:cNvSpPr>
            <a:spLocks noGrp="1"/>
          </p:cNvSpPr>
          <p:nvPr>
            <p:ph idx="1"/>
          </p:nvPr>
        </p:nvSpPr>
        <p:spPr>
          <a:xfrm>
            <a:off x="457200" y="1935480"/>
            <a:ext cx="8258204" cy="2207900"/>
          </a:xfrm>
        </p:spPr>
        <p:txBody>
          <a:bodyPr/>
          <a:lstStyle/>
          <a:p>
            <a:pPr>
              <a:buNone/>
            </a:pPr>
            <a:r>
              <a:rPr lang="fr-FR" b="1" dirty="0"/>
              <a:t>Etape budgétaire :</a:t>
            </a:r>
            <a:endParaRPr lang="fr-FR" dirty="0"/>
          </a:p>
          <a:p>
            <a:pPr algn="just"/>
            <a:r>
              <a:rPr lang="fr-FR" sz="2000" dirty="0"/>
              <a:t>Pour les biens acquis sur </a:t>
            </a:r>
            <a:r>
              <a:rPr lang="fr-FR" sz="2000" u="sng" dirty="0"/>
              <a:t>fonds propres et partiellement amortis</a:t>
            </a:r>
            <a:r>
              <a:rPr lang="fr-FR" sz="2000" dirty="0"/>
              <a:t>, la sortie d''inventaire s'opère par un ordre de recette en section d'investissement et par un mandat au compte 675 (remplacé par le 65600 sur </a:t>
            </a:r>
            <a:r>
              <a:rPr lang="fr-FR" sz="2000" dirty="0" err="1"/>
              <a:t>op@le</a:t>
            </a:r>
            <a:r>
              <a:rPr lang="fr-FR" sz="2000" dirty="0"/>
              <a:t>) pour la part non amortie, précédé d'une DBM pour vote type 392.</a:t>
            </a:r>
          </a:p>
          <a:p>
            <a:pPr algn="just"/>
            <a:endParaRPr lang="fr-FR" sz="2000" dirty="0"/>
          </a:p>
          <a:p>
            <a:endParaRPr lang="fr-FR" dirty="0"/>
          </a:p>
        </p:txBody>
      </p:sp>
      <p:sp>
        <p:nvSpPr>
          <p:cNvPr id="2" name="Espace réservé de la date 1"/>
          <p:cNvSpPr>
            <a:spLocks noGrp="1"/>
          </p:cNvSpPr>
          <p:nvPr>
            <p:ph type="dt" sz="half" idx="10"/>
          </p:nvPr>
        </p:nvSpPr>
        <p:spPr/>
        <p:txBody>
          <a:bodyPr/>
          <a:lstStyle/>
          <a:p>
            <a:fld id="{A8AF628A-A867-4937-BBE5-207DB6F9C51A}" type="datetime1">
              <a:rPr lang="en-US" smtClean="0"/>
              <a:pPr/>
              <a:t>3/4/2024</a:t>
            </a:fld>
            <a:endParaRPr lang="en-US"/>
          </a:p>
        </p:txBody>
      </p:sp>
      <p:sp>
        <p:nvSpPr>
          <p:cNvPr id="4" name="Espace réservé du numéro de diapositive 3"/>
          <p:cNvSpPr>
            <a:spLocks noGrp="1"/>
          </p:cNvSpPr>
          <p:nvPr>
            <p:ph type="sldNum" sz="quarter" idx="12"/>
          </p:nvPr>
        </p:nvSpPr>
        <p:spPr/>
        <p:txBody>
          <a:bodyPr/>
          <a:lstStyle/>
          <a:p>
            <a:fld id="{BA9B540C-44DA-4F69-89C9-7C84606640D3}" type="slidenum">
              <a:rPr lang="en-US" smtClean="0"/>
              <a:pPr/>
              <a:t>90</a:t>
            </a:fld>
            <a:endParaRPr lang="en-US"/>
          </a:p>
        </p:txBody>
      </p:sp>
      <p:pic>
        <p:nvPicPr>
          <p:cNvPr id="74756" name="Picture 4"/>
          <p:cNvPicPr>
            <a:picLocks noChangeAspect="1" noChangeArrowheads="1"/>
          </p:cNvPicPr>
          <p:nvPr/>
        </p:nvPicPr>
        <p:blipFill>
          <a:blip r:embed="rId2" cstate="print"/>
          <a:srcRect/>
          <a:stretch>
            <a:fillRect/>
          </a:stretch>
        </p:blipFill>
        <p:spPr bwMode="auto">
          <a:xfrm>
            <a:off x="428596" y="3786190"/>
            <a:ext cx="8143931" cy="2637664"/>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928670"/>
            <a:ext cx="8229600" cy="1143000"/>
          </a:xfrm>
        </p:spPr>
        <p:txBody>
          <a:bodyPr>
            <a:normAutofit fontScale="90000"/>
          </a:bodyPr>
          <a:lstStyle/>
          <a:p>
            <a:r>
              <a:rPr lang="fr-FR" sz="2000" b="1" dirty="0"/>
              <a:t>Etape comptable :</a:t>
            </a:r>
            <a:br>
              <a:rPr lang="fr-FR" sz="2000" dirty="0"/>
            </a:br>
            <a:r>
              <a:rPr lang="fr-FR" sz="2000" dirty="0"/>
              <a:t>Ces écritures permettent de solder </a:t>
            </a:r>
            <a:r>
              <a:rPr lang="fr-FR" sz="2000" b="1" u="sng" dirty="0"/>
              <a:t>les comptes d'acquisition, d'amortissement et de provoquer un résultat négatif (mandat au 675) </a:t>
            </a:r>
            <a:r>
              <a:rPr lang="fr-FR" sz="2000" dirty="0"/>
              <a:t>qui permettra  de solder le financement du bien en faisant diminuer le compte de réserve (1068x) pour la part non amortie.</a:t>
            </a:r>
            <a:br>
              <a:rPr lang="fr-FR" dirty="0"/>
            </a:br>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91</a:t>
            </a:fld>
            <a:endParaRPr lang="en-US"/>
          </a:p>
        </p:txBody>
      </p:sp>
      <p:pic>
        <p:nvPicPr>
          <p:cNvPr id="75778" name="Picture 2"/>
          <p:cNvPicPr>
            <a:picLocks noGrp="1" noChangeAspect="1" noChangeArrowheads="1"/>
          </p:cNvPicPr>
          <p:nvPr>
            <p:ph idx="1"/>
          </p:nvPr>
        </p:nvPicPr>
        <p:blipFill>
          <a:blip r:embed="rId2" cstate="print"/>
          <a:srcRect/>
          <a:stretch>
            <a:fillRect/>
          </a:stretch>
        </p:blipFill>
        <p:spPr bwMode="auto">
          <a:xfrm>
            <a:off x="357158" y="2000240"/>
            <a:ext cx="8229600" cy="2236561"/>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En cas de Cessions du bien sorti d'inventaire:</a:t>
            </a:r>
            <a:endParaRPr lang="fr-FR" dirty="0"/>
          </a:p>
        </p:txBody>
      </p:sp>
      <p:sp>
        <p:nvSpPr>
          <p:cNvPr id="3" name="Espace réservé du contenu 2"/>
          <p:cNvSpPr>
            <a:spLocks noGrp="1"/>
          </p:cNvSpPr>
          <p:nvPr>
            <p:ph idx="1"/>
          </p:nvPr>
        </p:nvSpPr>
        <p:spPr/>
        <p:txBody>
          <a:bodyPr>
            <a:normAutofit fontScale="77500" lnSpcReduction="20000"/>
          </a:bodyPr>
          <a:lstStyle/>
          <a:p>
            <a:pPr>
              <a:buNone/>
            </a:pPr>
            <a:endParaRPr lang="fr-FR" dirty="0"/>
          </a:p>
          <a:p>
            <a:r>
              <a:rPr lang="fr-FR" dirty="0"/>
              <a:t>Pour les biens propres à l’EPLE, </a:t>
            </a:r>
            <a:r>
              <a:rPr lang="fr-FR" b="1" u="sng" dirty="0"/>
              <a:t>en cas d’aliénation à titre onéreux, l’EPLE reste libre de recourir ou non aux services des Domaines</a:t>
            </a:r>
            <a:r>
              <a:rPr lang="fr-FR" dirty="0"/>
              <a:t>. Il est toutefois conseillé de le faire, notamment parce qu’il constitue une garantie, dans l’estimation du prix de vente.</a:t>
            </a:r>
          </a:p>
          <a:p>
            <a:r>
              <a:rPr lang="fr-FR" dirty="0"/>
              <a:t>Si l’EPLE saisit le service </a:t>
            </a:r>
            <a:r>
              <a:rPr lang="fr-FR" b="1" dirty="0"/>
              <a:t>des Domaines pour avis, c’est </a:t>
            </a:r>
            <a:r>
              <a:rPr lang="fr-FR" b="1" u="sng" dirty="0"/>
              <a:t>le CA qui fixe les conditions de vente</a:t>
            </a:r>
            <a:r>
              <a:rPr lang="fr-FR" b="1" dirty="0"/>
              <a:t> qui devront faire l’objet d’un acte non transmissible. Le produit de la vente revient à l’EPLE.</a:t>
            </a:r>
          </a:p>
          <a:p>
            <a:r>
              <a:rPr lang="fr-FR" dirty="0"/>
              <a:t>Si l’aliénation s’inscrit dans un cadre contractuel, les règles de contrôle administratif posées, vis-à-vis des contrats et conventions doivent s’’appliquer. </a:t>
            </a:r>
            <a:r>
              <a:rPr lang="fr-FR" b="1" dirty="0"/>
              <a:t>Il convient alors de transmettre à l’autorité de contrôle l’acte du CA autorisant le chef d’établissement à signer le contrat de vente.</a:t>
            </a:r>
          </a:p>
          <a:p>
            <a:r>
              <a:rPr lang="fr-FR" b="1" u="sng" dirty="0"/>
              <a:t>Un bien désaffecté dont l’EPLE est propriétaire peut être vendu par celui-ci. Mais il faut, pour ce faire, l’autorisation préalable du CA</a:t>
            </a:r>
            <a:r>
              <a:rPr lang="fr-FR" dirty="0"/>
              <a:t>.</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93</a:t>
            </a:fld>
            <a:endParaRPr lang="en-US"/>
          </a:p>
        </p:txBody>
      </p:sp>
      <p:pic>
        <p:nvPicPr>
          <p:cNvPr id="76802" name="Picture 2"/>
          <p:cNvPicPr>
            <a:picLocks noGrp="1" noChangeAspect="1" noChangeArrowheads="1"/>
          </p:cNvPicPr>
          <p:nvPr>
            <p:ph idx="1"/>
          </p:nvPr>
        </p:nvPicPr>
        <p:blipFill>
          <a:blip r:embed="rId2" cstate="print"/>
          <a:srcRect/>
          <a:stretch>
            <a:fillRect/>
          </a:stretch>
        </p:blipFill>
        <p:spPr bwMode="auto">
          <a:xfrm>
            <a:off x="486411" y="1930784"/>
            <a:ext cx="8229600" cy="2087019"/>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cstate="print"/>
          <a:srcRect/>
          <a:stretch>
            <a:fillRect/>
          </a:stretch>
        </p:blipFill>
        <p:spPr bwMode="auto">
          <a:xfrm>
            <a:off x="436678" y="4058844"/>
            <a:ext cx="8072494" cy="2256465"/>
          </a:xfrm>
          <a:prstGeom prst="rect">
            <a:avLst/>
          </a:prstGeom>
          <a:noFill/>
          <a:ln w="9525">
            <a:noFill/>
            <a:miter lim="800000"/>
            <a:headEnd/>
            <a:tailEnd/>
          </a:ln>
          <a:effectLst/>
        </p:spPr>
      </p:pic>
      <p:sp>
        <p:nvSpPr>
          <p:cNvPr id="7" name="Titre 6"/>
          <p:cNvSpPr>
            <a:spLocks noGrp="1"/>
          </p:cNvSpPr>
          <p:nvPr>
            <p:ph type="title"/>
          </p:nvPr>
        </p:nvSpPr>
        <p:spPr>
          <a:xfrm>
            <a:off x="436678" y="260648"/>
            <a:ext cx="8229600" cy="1368152"/>
          </a:xfrm>
        </p:spPr>
        <p:txBody>
          <a:bodyPr>
            <a:normAutofit fontScale="90000"/>
          </a:bodyPr>
          <a:lstStyle/>
          <a:p>
            <a:pPr algn="ctr"/>
            <a:r>
              <a:rPr lang="fr-FR" sz="2400" b="1" dirty="0"/>
              <a:t>PJ :</a:t>
            </a:r>
            <a:br>
              <a:rPr lang="fr-FR" sz="2400" b="1" dirty="0"/>
            </a:br>
            <a:r>
              <a:rPr lang="fr-FR" sz="2400" b="1" dirty="0"/>
              <a:t>Délibération du CA : Acte administratif de vente ou de cession gratuite transmissible aux autorités de contrôle.</a:t>
            </a:r>
            <a:br>
              <a:rPr lang="fr-FR" sz="2400" b="1" dirty="0"/>
            </a:br>
            <a:r>
              <a:rPr lang="fr-FR" sz="2400" b="1" dirty="0"/>
              <a:t>Ordre de recette du montant de la vente.</a:t>
            </a:r>
            <a:br>
              <a:rPr lang="fr-FR" sz="2400" b="1" dirty="0"/>
            </a:br>
            <a:r>
              <a:rPr lang="fr-FR" sz="2400" b="1" dirty="0"/>
              <a:t>775 : « produits de cession des éléments d’actif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Sortie d’inventaires : incidences sur le résultat et la capacité d’autofinancement</a:t>
            </a:r>
            <a:endParaRPr lang="fr-FR" sz="2400" dirty="0"/>
          </a:p>
        </p:txBody>
      </p:sp>
      <p:sp>
        <p:nvSpPr>
          <p:cNvPr id="3" name="Espace réservé du contenu 2"/>
          <p:cNvSpPr>
            <a:spLocks noGrp="1"/>
          </p:cNvSpPr>
          <p:nvPr>
            <p:ph idx="1"/>
          </p:nvPr>
        </p:nvSpPr>
        <p:spPr/>
        <p:txBody>
          <a:bodyPr/>
          <a:lstStyle/>
          <a:p>
            <a:r>
              <a:rPr lang="fr-FR" dirty="0"/>
              <a:t>La sortie d’inventaire pour un bien partiellement amorti acquis sur fonds propres (mandat au compte 675) a un </a:t>
            </a:r>
            <a:r>
              <a:rPr lang="fr-FR" b="1" u="sng" dirty="0"/>
              <a:t>impact sur le résultat </a:t>
            </a:r>
            <a:r>
              <a:rPr lang="fr-FR" dirty="0"/>
              <a:t>(augmente le déficit) mais n’a pas </a:t>
            </a:r>
            <a:r>
              <a:rPr lang="fr-FR" b="1" u="sng" dirty="0"/>
              <a:t>d’impact sur la CAF </a:t>
            </a:r>
            <a:r>
              <a:rPr lang="fr-FR" dirty="0"/>
              <a:t>donc sur le fonds de roulement. </a:t>
            </a:r>
          </a:p>
          <a:p>
            <a:r>
              <a:rPr lang="fr-FR" dirty="0"/>
              <a:t>Le déficit par rapport aux résultats va permettre à l’agent comptable de </a:t>
            </a:r>
            <a:r>
              <a:rPr lang="fr-FR" b="1" i="1" u="sng" dirty="0"/>
              <a:t>diminuer les réserves immobilisées.</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B26A1-98D4-4869-B140-78409E4147B8}"/>
              </a:ext>
            </a:extLst>
          </p:cNvPr>
          <p:cNvSpPr>
            <a:spLocks noGrp="1"/>
          </p:cNvSpPr>
          <p:nvPr>
            <p:ph type="title"/>
          </p:nvPr>
        </p:nvSpPr>
        <p:spPr/>
        <p:txBody>
          <a:bodyPr>
            <a:normAutofit fontScale="90000"/>
          </a:bodyPr>
          <a:lstStyle/>
          <a:p>
            <a:r>
              <a:rPr lang="fr-FR" dirty="0"/>
              <a:t>Sorties d’immobilisation dans </a:t>
            </a:r>
            <a:r>
              <a:rPr lang="fr-FR" dirty="0" err="1"/>
              <a:t>op@le</a:t>
            </a:r>
            <a:endParaRPr lang="fr-FR" dirty="0"/>
          </a:p>
        </p:txBody>
      </p:sp>
      <p:sp>
        <p:nvSpPr>
          <p:cNvPr id="3" name="Espace réservé du contenu 2">
            <a:extLst>
              <a:ext uri="{FF2B5EF4-FFF2-40B4-BE49-F238E27FC236}">
                <a16:creationId xmlns:a16="http://schemas.microsoft.com/office/drawing/2014/main" id="{1EB28833-B9F1-440D-A0A7-052F9B258082}"/>
              </a:ext>
            </a:extLst>
          </p:cNvPr>
          <p:cNvSpPr>
            <a:spLocks noGrp="1"/>
          </p:cNvSpPr>
          <p:nvPr>
            <p:ph idx="1"/>
          </p:nvPr>
        </p:nvSpPr>
        <p:spPr/>
        <p:txBody>
          <a:bodyPr/>
          <a:lstStyle/>
          <a:p>
            <a:r>
              <a:rPr lang="fr-FR" dirty="0"/>
              <a:t>Dans OP@LE, deux cas de sortie d’immobilisations sont possibles. La cession, via la création d’un titre de recette et </a:t>
            </a:r>
          </a:p>
          <a:p>
            <a:r>
              <a:rPr lang="fr-FR" dirty="0"/>
              <a:t> la mise au rebut, pouvant s’effectuer de manière unitaire ou en masse.</a:t>
            </a:r>
          </a:p>
          <a:p>
            <a:endParaRPr lang="fr-FR" dirty="0"/>
          </a:p>
        </p:txBody>
      </p:sp>
      <p:sp>
        <p:nvSpPr>
          <p:cNvPr id="4" name="Espace réservé de la date 3">
            <a:extLst>
              <a:ext uri="{FF2B5EF4-FFF2-40B4-BE49-F238E27FC236}">
                <a16:creationId xmlns:a16="http://schemas.microsoft.com/office/drawing/2014/main" id="{7227B441-D400-4AF6-AC34-56C9B0EC820F}"/>
              </a:ext>
            </a:extLst>
          </p:cNvPr>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a:extLst>
              <a:ext uri="{FF2B5EF4-FFF2-40B4-BE49-F238E27FC236}">
                <a16:creationId xmlns:a16="http://schemas.microsoft.com/office/drawing/2014/main" id="{88E4864F-AB7B-4740-88F5-3502C65FA1E5}"/>
              </a:ext>
            </a:extLst>
          </p:cNvPr>
          <p:cNvSpPr>
            <a:spLocks noGrp="1"/>
          </p:cNvSpPr>
          <p:nvPr>
            <p:ph type="ftr" sz="quarter" idx="11"/>
          </p:nvPr>
        </p:nvSpPr>
        <p:spPr/>
        <p:txBody>
          <a:bodyPr/>
          <a:lstStyle/>
          <a:p>
            <a:r>
              <a:rPr lang="en-US"/>
              <a:t>Footer Text</a:t>
            </a:r>
          </a:p>
        </p:txBody>
      </p:sp>
      <p:sp>
        <p:nvSpPr>
          <p:cNvPr id="6" name="Espace réservé du numéro de diapositive 5">
            <a:extLst>
              <a:ext uri="{FF2B5EF4-FFF2-40B4-BE49-F238E27FC236}">
                <a16:creationId xmlns:a16="http://schemas.microsoft.com/office/drawing/2014/main" id="{0FF23A8A-BECD-4DF5-A894-C1522936E3FF}"/>
              </a:ext>
            </a:extLst>
          </p:cNvPr>
          <p:cNvSpPr>
            <a:spLocks noGrp="1"/>
          </p:cNvSpPr>
          <p:nvPr>
            <p:ph type="sldNum" sz="quarter" idx="12"/>
          </p:nvPr>
        </p:nvSpPr>
        <p:spPr/>
        <p:txBody>
          <a:bodyPr/>
          <a:lstStyle/>
          <a:p>
            <a:fld id="{BA9B540C-44DA-4F69-89C9-7C84606640D3}" type="slidenum">
              <a:rPr lang="en-US" smtClean="0"/>
              <a:pPr/>
              <a:t>95</a:t>
            </a:fld>
            <a:endParaRPr lang="en-US"/>
          </a:p>
        </p:txBody>
      </p:sp>
    </p:spTree>
    <p:extLst>
      <p:ext uri="{BB962C8B-B14F-4D97-AF65-F5344CB8AC3E}">
        <p14:creationId xmlns:p14="http://schemas.microsoft.com/office/powerpoint/2010/main" val="3163634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193CE-764B-453B-84F7-E65334201E49}"/>
              </a:ext>
            </a:extLst>
          </p:cNvPr>
          <p:cNvSpPr>
            <a:spLocks noGrp="1"/>
          </p:cNvSpPr>
          <p:nvPr>
            <p:ph type="title"/>
          </p:nvPr>
        </p:nvSpPr>
        <p:spPr/>
        <p:txBody>
          <a:bodyPr/>
          <a:lstStyle/>
          <a:p>
            <a:r>
              <a:rPr lang="fr-FR" dirty="0"/>
              <a:t>cession des immobilisations</a:t>
            </a:r>
          </a:p>
        </p:txBody>
      </p:sp>
      <p:sp>
        <p:nvSpPr>
          <p:cNvPr id="3" name="Espace réservé du contenu 2">
            <a:extLst>
              <a:ext uri="{FF2B5EF4-FFF2-40B4-BE49-F238E27FC236}">
                <a16:creationId xmlns:a16="http://schemas.microsoft.com/office/drawing/2014/main" id="{C7F5B466-F00E-4974-BF4C-8D0824083BC6}"/>
              </a:ext>
            </a:extLst>
          </p:cNvPr>
          <p:cNvSpPr>
            <a:spLocks noGrp="1"/>
          </p:cNvSpPr>
          <p:nvPr>
            <p:ph idx="1"/>
          </p:nvPr>
        </p:nvSpPr>
        <p:spPr/>
        <p:txBody>
          <a:bodyPr/>
          <a:lstStyle/>
          <a:p>
            <a:r>
              <a:rPr lang="fr-FR" dirty="0"/>
              <a:t>Lors des cessions, la valeur d'entrée des immobilisations cédées, les provisions et les amortissements correspondants sont sortis des comptes où ils figurent. A noter que la constatation de la sortie d’immobilisation est alimentée avec le module recette.</a:t>
            </a:r>
          </a:p>
          <a:p>
            <a:r>
              <a:rPr lang="fr-FR" dirty="0"/>
              <a:t>Seules les cessions d’immobilisations unitaires seront utilisées.</a:t>
            </a:r>
          </a:p>
          <a:p>
            <a:endParaRPr lang="fr-FR" dirty="0"/>
          </a:p>
          <a:p>
            <a:endParaRPr lang="fr-FR" dirty="0"/>
          </a:p>
        </p:txBody>
      </p:sp>
      <p:sp>
        <p:nvSpPr>
          <p:cNvPr id="4" name="Espace réservé de la date 3">
            <a:extLst>
              <a:ext uri="{FF2B5EF4-FFF2-40B4-BE49-F238E27FC236}">
                <a16:creationId xmlns:a16="http://schemas.microsoft.com/office/drawing/2014/main" id="{FC902C94-E5FC-4C30-8227-E81DE9D3CB6C}"/>
              </a:ext>
            </a:extLst>
          </p:cNvPr>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a:extLst>
              <a:ext uri="{FF2B5EF4-FFF2-40B4-BE49-F238E27FC236}">
                <a16:creationId xmlns:a16="http://schemas.microsoft.com/office/drawing/2014/main" id="{66E28316-2A01-4F55-8EF8-7C04E18CF53C}"/>
              </a:ext>
            </a:extLst>
          </p:cNvPr>
          <p:cNvSpPr>
            <a:spLocks noGrp="1"/>
          </p:cNvSpPr>
          <p:nvPr>
            <p:ph type="ftr" sz="quarter" idx="11"/>
          </p:nvPr>
        </p:nvSpPr>
        <p:spPr/>
        <p:txBody>
          <a:bodyPr/>
          <a:lstStyle/>
          <a:p>
            <a:r>
              <a:rPr lang="en-US"/>
              <a:t>Footer Text</a:t>
            </a:r>
          </a:p>
        </p:txBody>
      </p:sp>
      <p:sp>
        <p:nvSpPr>
          <p:cNvPr id="6" name="Espace réservé du numéro de diapositive 5">
            <a:extLst>
              <a:ext uri="{FF2B5EF4-FFF2-40B4-BE49-F238E27FC236}">
                <a16:creationId xmlns:a16="http://schemas.microsoft.com/office/drawing/2014/main" id="{B63A4520-A1E9-4DED-86FA-6E5492FC6FAD}"/>
              </a:ext>
            </a:extLst>
          </p:cNvPr>
          <p:cNvSpPr>
            <a:spLocks noGrp="1"/>
          </p:cNvSpPr>
          <p:nvPr>
            <p:ph type="sldNum" sz="quarter" idx="12"/>
          </p:nvPr>
        </p:nvSpPr>
        <p:spPr/>
        <p:txBody>
          <a:bodyPr/>
          <a:lstStyle/>
          <a:p>
            <a:fld id="{BA9B540C-44DA-4F69-89C9-7C84606640D3}" type="slidenum">
              <a:rPr lang="en-US" smtClean="0"/>
              <a:pPr/>
              <a:t>96</a:t>
            </a:fld>
            <a:endParaRPr lang="en-US"/>
          </a:p>
        </p:txBody>
      </p:sp>
    </p:spTree>
    <p:extLst>
      <p:ext uri="{BB962C8B-B14F-4D97-AF65-F5344CB8AC3E}">
        <p14:creationId xmlns:p14="http://schemas.microsoft.com/office/powerpoint/2010/main" val="28771399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B8F92-FEFE-4CB4-B60D-E3B05B613026}"/>
              </a:ext>
            </a:extLst>
          </p:cNvPr>
          <p:cNvSpPr>
            <a:spLocks noGrp="1"/>
          </p:cNvSpPr>
          <p:nvPr>
            <p:ph type="title"/>
          </p:nvPr>
        </p:nvSpPr>
        <p:spPr/>
        <p:txBody>
          <a:bodyPr/>
          <a:lstStyle/>
          <a:p>
            <a:r>
              <a:rPr lang="fr-FR" dirty="0"/>
              <a:t>Mise au rebut </a:t>
            </a:r>
            <a:r>
              <a:rPr lang="fr-FR" dirty="0" err="1"/>
              <a:t>op@le</a:t>
            </a:r>
            <a:endParaRPr lang="fr-FR" dirty="0"/>
          </a:p>
        </p:txBody>
      </p:sp>
      <p:sp>
        <p:nvSpPr>
          <p:cNvPr id="3" name="Espace réservé du contenu 2">
            <a:extLst>
              <a:ext uri="{FF2B5EF4-FFF2-40B4-BE49-F238E27FC236}">
                <a16:creationId xmlns:a16="http://schemas.microsoft.com/office/drawing/2014/main" id="{C5B63DB6-318F-4339-85FF-0AC31DC08CAE}"/>
              </a:ext>
            </a:extLst>
          </p:cNvPr>
          <p:cNvSpPr>
            <a:spLocks noGrp="1"/>
          </p:cNvSpPr>
          <p:nvPr>
            <p:ph idx="1"/>
          </p:nvPr>
        </p:nvSpPr>
        <p:spPr/>
        <p:txBody>
          <a:bodyPr/>
          <a:lstStyle/>
          <a:p>
            <a:r>
              <a:rPr lang="fr-FR" dirty="0"/>
              <a:t>Module immobilisation/mise au rebut (pas de recettes)</a:t>
            </a:r>
          </a:p>
          <a:p>
            <a:r>
              <a:rPr lang="fr-FR" dirty="0"/>
              <a:t>Unitaire</a:t>
            </a:r>
          </a:p>
          <a:p>
            <a:r>
              <a:rPr lang="fr-FR" dirty="0"/>
              <a:t>En masse</a:t>
            </a:r>
          </a:p>
          <a:p>
            <a:r>
              <a:rPr lang="fr-FR" dirty="0"/>
              <a:t>Annulation (cession, ou mise au rebut)</a:t>
            </a:r>
          </a:p>
        </p:txBody>
      </p:sp>
      <p:sp>
        <p:nvSpPr>
          <p:cNvPr id="4" name="Espace réservé de la date 3">
            <a:extLst>
              <a:ext uri="{FF2B5EF4-FFF2-40B4-BE49-F238E27FC236}">
                <a16:creationId xmlns:a16="http://schemas.microsoft.com/office/drawing/2014/main" id="{AFE1D083-76F5-4181-BDBA-79D14B32616D}"/>
              </a:ext>
            </a:extLst>
          </p:cNvPr>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a:extLst>
              <a:ext uri="{FF2B5EF4-FFF2-40B4-BE49-F238E27FC236}">
                <a16:creationId xmlns:a16="http://schemas.microsoft.com/office/drawing/2014/main" id="{B79513FA-C2E2-4227-95C1-410C0255C97B}"/>
              </a:ext>
            </a:extLst>
          </p:cNvPr>
          <p:cNvSpPr>
            <a:spLocks noGrp="1"/>
          </p:cNvSpPr>
          <p:nvPr>
            <p:ph type="ftr" sz="quarter" idx="11"/>
          </p:nvPr>
        </p:nvSpPr>
        <p:spPr/>
        <p:txBody>
          <a:bodyPr/>
          <a:lstStyle/>
          <a:p>
            <a:r>
              <a:rPr lang="en-US"/>
              <a:t>Footer Text</a:t>
            </a:r>
          </a:p>
        </p:txBody>
      </p:sp>
      <p:sp>
        <p:nvSpPr>
          <p:cNvPr id="6" name="Espace réservé du numéro de diapositive 5">
            <a:extLst>
              <a:ext uri="{FF2B5EF4-FFF2-40B4-BE49-F238E27FC236}">
                <a16:creationId xmlns:a16="http://schemas.microsoft.com/office/drawing/2014/main" id="{CDFE0D0F-BA4D-4BE8-9DE8-89213D87193C}"/>
              </a:ext>
            </a:extLst>
          </p:cNvPr>
          <p:cNvSpPr>
            <a:spLocks noGrp="1"/>
          </p:cNvSpPr>
          <p:nvPr>
            <p:ph type="sldNum" sz="quarter" idx="12"/>
          </p:nvPr>
        </p:nvSpPr>
        <p:spPr/>
        <p:txBody>
          <a:bodyPr/>
          <a:lstStyle/>
          <a:p>
            <a:fld id="{BA9B540C-44DA-4F69-89C9-7C84606640D3}" type="slidenum">
              <a:rPr lang="en-US" smtClean="0"/>
              <a:pPr/>
              <a:t>97</a:t>
            </a:fld>
            <a:endParaRPr lang="en-US"/>
          </a:p>
        </p:txBody>
      </p:sp>
    </p:spTree>
    <p:extLst>
      <p:ext uri="{BB962C8B-B14F-4D97-AF65-F5344CB8AC3E}">
        <p14:creationId xmlns:p14="http://schemas.microsoft.com/office/powerpoint/2010/main" val="10086409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fr-FR" sz="3600" b="1" dirty="0"/>
              <a:t>IV – </a:t>
            </a:r>
          </a:p>
          <a:p>
            <a:pPr marL="0" indent="0" algn="ctr">
              <a:buNone/>
            </a:pPr>
            <a:r>
              <a:rPr lang="fr-FR" sz="3600" b="1" dirty="0"/>
              <a:t>Informations sur la reprise des inventaires existants dans </a:t>
            </a:r>
            <a:r>
              <a:rPr lang="fr-FR" sz="3600" b="1" dirty="0" err="1"/>
              <a:t>Op@le</a:t>
            </a:r>
            <a:r>
              <a:rPr lang="fr-FR" sz="3600" b="1" dirty="0"/>
              <a:t>.</a:t>
            </a:r>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5" name="Espace réservé du pied de page 4"/>
          <p:cNvSpPr>
            <a:spLocks noGrp="1"/>
          </p:cNvSpPr>
          <p:nvPr>
            <p:ph type="ftr" sz="quarter" idx="11"/>
          </p:nvPr>
        </p:nvSpPr>
        <p:spPr/>
        <p:txBody>
          <a:bodyPr/>
          <a:lstStyle/>
          <a:p>
            <a:r>
              <a:rPr lang="en-US"/>
              <a:t>Footer Text</a:t>
            </a:r>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98</a:t>
            </a:fld>
            <a:endParaRPr lang="en-US"/>
          </a:p>
        </p:txBody>
      </p:sp>
    </p:spTree>
    <p:extLst>
      <p:ext uri="{BB962C8B-B14F-4D97-AF65-F5344CB8AC3E}">
        <p14:creationId xmlns:p14="http://schemas.microsoft.com/office/powerpoint/2010/main" val="19398549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847928"/>
          </a:xfrm>
        </p:spPr>
        <p:txBody>
          <a:bodyPr>
            <a:normAutofit lnSpcReduction="10000"/>
          </a:bodyPr>
          <a:lstStyle/>
          <a:p>
            <a:pPr marL="0" indent="0" algn="ctr">
              <a:buNone/>
            </a:pPr>
            <a:r>
              <a:rPr lang="fr-FR" sz="3900" b="1" dirty="0">
                <a:solidFill>
                  <a:srgbClr val="0070C0"/>
                </a:solidFill>
              </a:rPr>
              <a:t>1ére étape : toilettage.</a:t>
            </a:r>
          </a:p>
          <a:p>
            <a:pPr marL="0" indent="0" algn="ctr">
              <a:buNone/>
            </a:pPr>
            <a:endParaRPr lang="fr-FR" sz="1700" b="1" dirty="0">
              <a:solidFill>
                <a:srgbClr val="0070C0"/>
              </a:solidFill>
            </a:endParaRPr>
          </a:p>
          <a:p>
            <a:pPr algn="just">
              <a:buFontTx/>
              <a:buChar char="-"/>
            </a:pPr>
            <a:r>
              <a:rPr lang="fr-FR" b="1" dirty="0"/>
              <a:t>Mettre à jour le logiciel d’inventaire </a:t>
            </a:r>
            <a:r>
              <a:rPr lang="fr-FR" dirty="0"/>
              <a:t>: procéder à un toilettage. Limiter les biens présents à l’existant.</a:t>
            </a:r>
          </a:p>
          <a:p>
            <a:pPr algn="just">
              <a:buFontTx/>
              <a:buChar char="-"/>
            </a:pPr>
            <a:endParaRPr lang="fr-FR" dirty="0"/>
          </a:p>
          <a:p>
            <a:pPr algn="just">
              <a:buFontTx/>
              <a:buChar char="-"/>
            </a:pPr>
            <a:r>
              <a:rPr lang="fr-FR" b="1" u="sng" dirty="0"/>
              <a:t>Faire concorder le logiciel et GFC si possible</a:t>
            </a:r>
          </a:p>
          <a:p>
            <a:pPr algn="just">
              <a:buFontTx/>
              <a:buChar char="-"/>
            </a:pPr>
            <a:endParaRPr lang="fr-FR" dirty="0"/>
          </a:p>
          <a:p>
            <a:pPr algn="just">
              <a:buFontTx/>
              <a:buChar char="-"/>
            </a:pPr>
            <a:r>
              <a:rPr lang="fr-FR" b="1" u="sng" dirty="0"/>
              <a:t>Faire les sorties d’inventaire</a:t>
            </a:r>
            <a:r>
              <a:rPr lang="fr-FR" dirty="0"/>
              <a:t>.</a:t>
            </a:r>
          </a:p>
          <a:p>
            <a:pPr algn="just">
              <a:buFontTx/>
              <a:buChar char="-"/>
            </a:pPr>
            <a:endParaRPr lang="fr-FR" dirty="0"/>
          </a:p>
          <a:p>
            <a:pPr algn="just">
              <a:buFontTx/>
              <a:buChar char="-"/>
            </a:pPr>
            <a:r>
              <a:rPr lang="fr-FR" sz="2200" dirty="0">
                <a:solidFill>
                  <a:srgbClr val="FF0000"/>
                </a:solidFill>
              </a:rPr>
              <a:t>Il est </a:t>
            </a:r>
            <a:r>
              <a:rPr lang="fr-FR" sz="2200" b="1" u="sng" dirty="0">
                <a:solidFill>
                  <a:srgbClr val="FF0000"/>
                </a:solidFill>
              </a:rPr>
              <a:t>fortement recommandé de limiter les biens présents à l’inventaire aux seuls biens encore présents </a:t>
            </a:r>
            <a:r>
              <a:rPr lang="fr-FR" sz="2200" dirty="0">
                <a:solidFill>
                  <a:srgbClr val="FF0000"/>
                </a:solidFill>
              </a:rPr>
              <a:t>et de s’assurer au maximum de sortir tous les autres afin de </a:t>
            </a:r>
            <a:r>
              <a:rPr lang="fr-FR" sz="2200" b="1" u="sng" dirty="0">
                <a:solidFill>
                  <a:srgbClr val="FF0000"/>
                </a:solidFill>
              </a:rPr>
              <a:t>limiter la saisie initiale dans </a:t>
            </a:r>
            <a:r>
              <a:rPr lang="fr-FR" sz="2200" b="1" u="sng" dirty="0" err="1">
                <a:solidFill>
                  <a:srgbClr val="FF0000"/>
                </a:solidFill>
              </a:rPr>
              <a:t>Op@le</a:t>
            </a:r>
            <a:r>
              <a:rPr lang="fr-FR" sz="2200" b="1" u="sng" dirty="0">
                <a:solidFill>
                  <a:srgbClr val="FF0000"/>
                </a:solidFill>
              </a:rPr>
              <a:t> </a:t>
            </a:r>
            <a:r>
              <a:rPr lang="fr-FR" sz="2200" dirty="0">
                <a:solidFill>
                  <a:srgbClr val="FF0000"/>
                </a:solidFill>
              </a:rPr>
              <a:t>de la liaison des fiches et d’avoir un inventaire « correct » et réaliste.</a:t>
            </a:r>
          </a:p>
          <a:p>
            <a:pPr algn="just">
              <a:buFontTx/>
              <a:buChar char="-"/>
            </a:pPr>
            <a:endParaRPr lang="fr-FR" dirty="0"/>
          </a:p>
          <a:p>
            <a:endParaRPr lang="fr-FR" dirty="0"/>
          </a:p>
        </p:txBody>
      </p:sp>
      <p:sp>
        <p:nvSpPr>
          <p:cNvPr id="4" name="Espace réservé de la date 3"/>
          <p:cNvSpPr>
            <a:spLocks noGrp="1"/>
          </p:cNvSpPr>
          <p:nvPr>
            <p:ph type="dt" sz="half" idx="10"/>
          </p:nvPr>
        </p:nvSpPr>
        <p:spPr/>
        <p:txBody>
          <a:bodyPr/>
          <a:lstStyle/>
          <a:p>
            <a:fld id="{B11D738E-8962-435F-8C43-147B8DD7E819}" type="datetime1">
              <a:rPr lang="en-US" smtClean="0"/>
              <a:pPr/>
              <a:t>3/4/2024</a:t>
            </a:fld>
            <a:endParaRPr lang="en-US"/>
          </a:p>
        </p:txBody>
      </p:sp>
      <p:sp>
        <p:nvSpPr>
          <p:cNvPr id="6" name="Espace réservé du numéro de diapositive 5"/>
          <p:cNvSpPr>
            <a:spLocks noGrp="1"/>
          </p:cNvSpPr>
          <p:nvPr>
            <p:ph type="sldNum" sz="quarter" idx="12"/>
          </p:nvPr>
        </p:nvSpPr>
        <p:spPr/>
        <p:txBody>
          <a:bodyPr/>
          <a:lstStyle/>
          <a:p>
            <a:fld id="{BA9B540C-44DA-4F69-89C9-7C84606640D3}" type="slidenum">
              <a:rPr lang="en-US" smtClean="0"/>
              <a:pPr/>
              <a:t>99</a:t>
            </a:fld>
            <a:endParaRPr lang="en-US"/>
          </a:p>
        </p:txBody>
      </p:sp>
    </p:spTree>
    <p:extLst>
      <p:ext uri="{BB962C8B-B14F-4D97-AF65-F5344CB8AC3E}">
        <p14:creationId xmlns:p14="http://schemas.microsoft.com/office/powerpoint/2010/main" val="3139664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4878</TotalTime>
  <Words>8358</Words>
  <Application>Microsoft Office PowerPoint</Application>
  <PresentationFormat>Affichage à l'écran (4:3)</PresentationFormat>
  <Paragraphs>805</Paragraphs>
  <Slides>103</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103</vt:i4>
      </vt:variant>
    </vt:vector>
  </HeadingPairs>
  <TitlesOfParts>
    <vt:vector size="110" baseType="lpstr">
      <vt:lpstr>Arial</vt:lpstr>
      <vt:lpstr>Calibri</vt:lpstr>
      <vt:lpstr>Constantia</vt:lpstr>
      <vt:lpstr>Helvetica Neue</vt:lpstr>
      <vt:lpstr>Wingdings</vt:lpstr>
      <vt:lpstr>Wingdings 2</vt:lpstr>
      <vt:lpstr>Débit</vt:lpstr>
      <vt:lpstr>Inventaire, comptabilité patrimoniale et Op@le</vt:lpstr>
      <vt:lpstr>Présentation PowerPoint</vt:lpstr>
      <vt:lpstr>Présentation PowerPoint</vt:lpstr>
      <vt:lpstr>Présentation PowerPoint</vt:lpstr>
      <vt:lpstr>Présentation PowerPoint</vt:lpstr>
      <vt:lpstr>Notion d’actif</vt:lpstr>
      <vt:lpstr>Présentation PowerPoint</vt:lpstr>
      <vt:lpstr>immobilisation incorporelle </vt:lpstr>
      <vt:lpstr>immobilisation incorporelle (opale) </vt:lpstr>
      <vt:lpstr>immobilisation corporelle </vt:lpstr>
      <vt:lpstr>immobilisation corporelle (opale) </vt:lpstr>
      <vt:lpstr>immobilisation corporelle (opale) </vt:lpstr>
      <vt:lpstr>Immobilisations en cours (opale)</vt:lpstr>
      <vt:lpstr>immobilisations financières </vt:lpstr>
      <vt:lpstr>Le financement de l’actif</vt:lpstr>
      <vt:lpstr>Comptabilisation en recettes (GFC)</vt:lpstr>
      <vt:lpstr>Présentation PowerPoint</vt:lpstr>
      <vt:lpstr>Présentation PowerPoint</vt:lpstr>
      <vt:lpstr>Présentation PowerPoint</vt:lpstr>
      <vt:lpstr>Présentation PowerPoint</vt:lpstr>
      <vt:lpstr>Présentation PowerPoint</vt:lpstr>
      <vt:lpstr>Les immobilisations contrôlées conjointement par plusieurs entités</vt:lpstr>
      <vt:lpstr>Les immobilisations contrôlées conjointement par plusieurs entités</vt:lpstr>
      <vt:lpstr>Le transfert d’actif (Op@le)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dépréciation</vt:lpstr>
      <vt:lpstr>La saisie des immobilisations sur op@le</vt:lpstr>
      <vt:lpstr>La saisie des immobilisations sur op@le</vt:lpstr>
      <vt:lpstr>Présentation PowerPoint</vt:lpstr>
      <vt:lpstr>Rappel sur les amortissements</vt:lpstr>
      <vt:lpstr>AMORTISSEMENTS</vt:lpstr>
      <vt:lpstr>Définition</vt:lpstr>
      <vt:lpstr>Mise en œuvre</vt:lpstr>
      <vt:lpstr>DUREES D’AMORTISSEMENTS</vt:lpstr>
      <vt:lpstr>Opérations budgétaires</vt:lpstr>
      <vt:lpstr>Opérations budgétaires</vt:lpstr>
      <vt:lpstr>Opérations budgétaires</vt:lpstr>
      <vt:lpstr>Opérations budgétaires</vt:lpstr>
      <vt:lpstr>Les amortissements sur op@le</vt:lpstr>
      <vt:lpstr>Présentation PowerPoint</vt:lpstr>
      <vt:lpstr>Présentation PowerPoint</vt:lpstr>
      <vt:lpstr>PIECE 10 DU COMPTE FINANCIER</vt:lpstr>
      <vt:lpstr>ETAT ANNUEL DES  IMMOBILISATIONS ET DES AMORTISSEMENTS</vt:lpstr>
      <vt:lpstr>COFI 21 SAISIR LES AMORTISSEMENTS (ETAT ANNUEL)</vt:lpstr>
      <vt:lpstr>Ventilation des amortissements réels et neutralisés</vt:lpstr>
      <vt:lpstr>EDITION  P10</vt:lpstr>
      <vt:lpstr>Présentation PowerPoint</vt:lpstr>
      <vt:lpstr>Présentation PowerPoint</vt:lpstr>
      <vt:lpstr>Corrections de certaines discordances mineures.</vt:lpstr>
      <vt:lpstr>Vérifier le 139 sur le logiciel de comptabilité auxiliaire et GFC</vt:lpstr>
      <vt:lpstr>  Ecritures de régularisation du 139 en comptabilité générale  </vt:lpstr>
      <vt:lpstr>Exemple </vt:lpstr>
      <vt:lpstr>Balance classe 1</vt:lpstr>
      <vt:lpstr>Différence avec les amortissements</vt:lpstr>
      <vt:lpstr>Saisies des immobilisations en cas d’oubli</vt:lpstr>
      <vt:lpstr>Nouvelles fonctionnalités</vt:lpstr>
      <vt:lpstr>Etapes pour corriger son inventaire (EGIMMO)</vt:lpstr>
      <vt:lpstr>Vérification des informations saisie</vt:lpstr>
      <vt:lpstr>Saisie de la classe et 2 sur EGIMMO</vt:lpstr>
      <vt:lpstr>Saisie Manuelle des soldes globaux de la classe 2 (DEBIT/CREDIT)</vt:lpstr>
      <vt:lpstr>Saisie Manuelle des soldes détaillés de la classe 2 (immobilisations et amortissements)</vt:lpstr>
      <vt:lpstr>Saisie Manuelle des soldes globaux de la classe 1</vt:lpstr>
      <vt:lpstr>Saisie Manuelle des soldes détaillés de la classe 1</vt:lpstr>
      <vt:lpstr>Editions écarts classes 1, 2 ou synthétique</vt:lpstr>
      <vt:lpstr>Exemples de corrections</vt:lpstr>
      <vt:lpstr>Présentation PowerPoint</vt:lpstr>
      <vt:lpstr>Présentation PowerPoint</vt:lpstr>
      <vt:lpstr>LES SORTIES D’INVENTAIRE  Circulaire interministérielle du 9 mai 1989</vt:lpstr>
      <vt:lpstr>1-La procédure de droit commun </vt:lpstr>
      <vt:lpstr>Les étapes à suivre :</vt:lpstr>
      <vt:lpstr>2- La procédure simplifiée (MISE AU REBUT) </vt:lpstr>
      <vt:lpstr>Les étapes à suivre : </vt:lpstr>
      <vt:lpstr>4 cas de figures peuvent se présenter : </vt:lpstr>
      <vt:lpstr>Présentation PowerPoint</vt:lpstr>
      <vt:lpstr>2-Sortie de l'inventaire du bien reçu en dotation partiellement amorti </vt:lpstr>
      <vt:lpstr>3-Sortie de l'inventaire du bien acquis sur subventions partiellement amorti</vt:lpstr>
      <vt:lpstr>SUITE</vt:lpstr>
      <vt:lpstr>4-Sortie de l'inventaire du bien acquis sur fonds propres  partiellement amorti</vt:lpstr>
      <vt:lpstr>Etape comptable : Ces écritures permettent de solder les comptes d'acquisition, d'amortissement et de provoquer un résultat négatif (mandat au 675) qui permettra  de solder le financement du bien en faisant diminuer le compte de réserve (1068x) pour la part non amortie. </vt:lpstr>
      <vt:lpstr>En cas de Cessions du bien sorti d'inventaire:</vt:lpstr>
      <vt:lpstr>PJ : Délibération du CA : Acte administratif de vente ou de cession gratuite transmissible aux autorités de contrôle. Ordre de recette du montant de la vente. 775 : « produits de cession des éléments d’actif »</vt:lpstr>
      <vt:lpstr>Sortie d’inventaires : incidences sur le résultat et la capacité d’autofinancement</vt:lpstr>
      <vt:lpstr>Sorties d’immobilisation dans op@le</vt:lpstr>
      <vt:lpstr>cession des immobilisations</vt:lpstr>
      <vt:lpstr>Mise au rebut op@le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Inventaire et comptabilité patrimoniale</dc:title>
  <dc:creator>bernard</dc:creator>
  <cp:lastModifiedBy>intendance1</cp:lastModifiedBy>
  <cp:revision>146</cp:revision>
  <dcterms:created xsi:type="dcterms:W3CDTF">2018-04-29T16:24:21Z</dcterms:created>
  <dcterms:modified xsi:type="dcterms:W3CDTF">2024-03-04T19:09:25Z</dcterms:modified>
</cp:coreProperties>
</file>