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4"/>
    <p:sldMasterId id="2147483659" r:id="rId5"/>
  </p:sldMasterIdLst>
  <p:notesMasterIdLst>
    <p:notesMasterId r:id="rId27"/>
  </p:notesMasterIdLst>
  <p:handoutMasterIdLst>
    <p:handoutMasterId r:id="rId28"/>
  </p:handoutMasterIdLst>
  <p:sldIdLst>
    <p:sldId id="271" r:id="rId6"/>
    <p:sldId id="337" r:id="rId7"/>
    <p:sldId id="338" r:id="rId8"/>
    <p:sldId id="339" r:id="rId9"/>
    <p:sldId id="341" r:id="rId10"/>
    <p:sldId id="343" r:id="rId11"/>
    <p:sldId id="346" r:id="rId12"/>
    <p:sldId id="347" r:id="rId13"/>
    <p:sldId id="351" r:id="rId14"/>
    <p:sldId id="352" r:id="rId15"/>
    <p:sldId id="353" r:id="rId16"/>
    <p:sldId id="361" r:id="rId17"/>
    <p:sldId id="344" r:id="rId18"/>
    <p:sldId id="354" r:id="rId19"/>
    <p:sldId id="355" r:id="rId20"/>
    <p:sldId id="356" r:id="rId21"/>
    <p:sldId id="345" r:id="rId22"/>
    <p:sldId id="357" r:id="rId23"/>
    <p:sldId id="358" r:id="rId24"/>
    <p:sldId id="359" r:id="rId25"/>
    <p:sldId id="360" r:id="rId26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46D"/>
    <a:srgbClr val="FC5104"/>
    <a:srgbClr val="7B00AC"/>
    <a:srgbClr val="8800D1"/>
    <a:srgbClr val="821164"/>
    <a:srgbClr val="9B008A"/>
    <a:srgbClr val="7800FF"/>
    <a:srgbClr val="6E008E"/>
    <a:srgbClr val="070A0F"/>
    <a:srgbClr val="668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5" autoAdjust="0"/>
    <p:restoredTop sz="90965" autoAdjust="0"/>
  </p:normalViewPr>
  <p:slideViewPr>
    <p:cSldViewPr snapToGrid="0" snapToObjects="1">
      <p:cViewPr varScale="1">
        <p:scale>
          <a:sx n="78" d="100"/>
          <a:sy n="78" d="100"/>
        </p:scale>
        <p:origin x="129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3366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E93154-28F9-4A1E-8C8E-74E9B20787C0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</dgm:pt>
    <dgm:pt modelId="{C5D1B5D2-A526-4D89-A7FA-30DB8404AB42}">
      <dgm:prSet phldrT="[Texte]"/>
      <dgm:spPr/>
      <dgm:t>
        <a:bodyPr/>
        <a:lstStyle/>
        <a:p>
          <a:r>
            <a:rPr lang="fr-FR" dirty="0"/>
            <a:t>Loi constitutionnelle du 23 juillet 2008</a:t>
          </a:r>
        </a:p>
      </dgm:t>
    </dgm:pt>
    <dgm:pt modelId="{2A19203E-8510-40A4-8E78-0EFFDE7A1465}" type="parTrans" cxnId="{25C047CA-3FB7-4A6B-A154-6911AA497317}">
      <dgm:prSet/>
      <dgm:spPr/>
      <dgm:t>
        <a:bodyPr/>
        <a:lstStyle/>
        <a:p>
          <a:endParaRPr lang="fr-FR"/>
        </a:p>
      </dgm:t>
    </dgm:pt>
    <dgm:pt modelId="{2B4D568B-8BFD-48C5-99C7-C5E468DDF108}" type="sibTrans" cxnId="{25C047CA-3FB7-4A6B-A154-6911AA497317}">
      <dgm:prSet/>
      <dgm:spPr/>
      <dgm:t>
        <a:bodyPr/>
        <a:lstStyle/>
        <a:p>
          <a:endParaRPr lang="fr-FR"/>
        </a:p>
      </dgm:t>
    </dgm:pt>
    <dgm:pt modelId="{C9708E2B-C286-48CA-9347-5DC4C9046ECC}">
      <dgm:prSet phldrT="[Texte]"/>
      <dgm:spPr/>
      <dgm:t>
        <a:bodyPr/>
        <a:lstStyle/>
        <a:p>
          <a:r>
            <a:rPr lang="fr-FR" b="0" dirty="0"/>
            <a:t>Décret n° 2011-775 du 28 juin 2011 relatif à l'audit interne dans l'administration</a:t>
          </a:r>
        </a:p>
      </dgm:t>
    </dgm:pt>
    <dgm:pt modelId="{BF797CE7-2302-47CC-A2A9-46EDCD428316}" type="parTrans" cxnId="{077F62CA-8A0C-4428-AFB1-5E79B7433C68}">
      <dgm:prSet/>
      <dgm:spPr/>
      <dgm:t>
        <a:bodyPr/>
        <a:lstStyle/>
        <a:p>
          <a:endParaRPr lang="fr-FR"/>
        </a:p>
      </dgm:t>
    </dgm:pt>
    <dgm:pt modelId="{FA9642BE-E567-4205-8F7D-90E135E993C5}" type="sibTrans" cxnId="{077F62CA-8A0C-4428-AFB1-5E79B7433C68}">
      <dgm:prSet/>
      <dgm:spPr/>
      <dgm:t>
        <a:bodyPr/>
        <a:lstStyle/>
        <a:p>
          <a:endParaRPr lang="fr-FR"/>
        </a:p>
      </dgm:t>
    </dgm:pt>
    <dgm:pt modelId="{3B4AE38D-DD92-43B9-85F6-466ADBDE744F}">
      <dgm:prSet phldrT="[Texte]"/>
      <dgm:spPr/>
      <dgm:t>
        <a:bodyPr/>
        <a:lstStyle/>
        <a:p>
          <a:r>
            <a:rPr lang="fr-FR" dirty="0"/>
            <a:t>Décret 12-1246 du 7 novembre 2012 (GBCP)</a:t>
          </a:r>
        </a:p>
      </dgm:t>
    </dgm:pt>
    <dgm:pt modelId="{7694DE1E-4110-477D-9308-6753E06F7959}" type="parTrans" cxnId="{0B1A36B7-6108-4FB2-94CF-596A9C6E2228}">
      <dgm:prSet/>
      <dgm:spPr/>
      <dgm:t>
        <a:bodyPr/>
        <a:lstStyle/>
        <a:p>
          <a:endParaRPr lang="fr-FR"/>
        </a:p>
      </dgm:t>
    </dgm:pt>
    <dgm:pt modelId="{79C9B454-A0FE-4042-9B9D-B296CC2D5F02}" type="sibTrans" cxnId="{0B1A36B7-6108-4FB2-94CF-596A9C6E2228}">
      <dgm:prSet/>
      <dgm:spPr/>
      <dgm:t>
        <a:bodyPr/>
        <a:lstStyle/>
        <a:p>
          <a:endParaRPr lang="fr-FR"/>
        </a:p>
      </dgm:t>
    </dgm:pt>
    <dgm:pt modelId="{CAECA8BF-B009-472A-95A6-857507EB4A5D}">
      <dgm:prSet custT="1"/>
      <dgm:spPr/>
      <dgm:t>
        <a:bodyPr/>
        <a:lstStyle/>
        <a:p>
          <a:r>
            <a:rPr lang="fr-FR" sz="1400" dirty="0"/>
            <a:t>Art 47-2 : «</a:t>
          </a:r>
          <a:r>
            <a:rPr lang="fr-FR" sz="1400" i="1" dirty="0"/>
            <a:t>les comptes des administrations publiques sont réguliers et sincères. Ils donnent une image fidèle du résultat de la gestion, de leur patrimoine et de leur situation financière »</a:t>
          </a:r>
        </a:p>
      </dgm:t>
    </dgm:pt>
    <dgm:pt modelId="{67CC7B11-8509-443D-B0B5-59D4BBD67A03}" type="parTrans" cxnId="{724337F2-2348-4240-B66A-67CCA450932D}">
      <dgm:prSet/>
      <dgm:spPr/>
      <dgm:t>
        <a:bodyPr/>
        <a:lstStyle/>
        <a:p>
          <a:endParaRPr lang="fr-FR"/>
        </a:p>
      </dgm:t>
    </dgm:pt>
    <dgm:pt modelId="{ED16ED09-8564-4B19-BCD8-86C2DD05DF23}" type="sibTrans" cxnId="{724337F2-2348-4240-B66A-67CCA450932D}">
      <dgm:prSet/>
      <dgm:spPr/>
      <dgm:t>
        <a:bodyPr/>
        <a:lstStyle/>
        <a:p>
          <a:endParaRPr lang="fr-FR"/>
        </a:p>
      </dgm:t>
    </dgm:pt>
    <dgm:pt modelId="{451E0A48-1DCB-4B0A-BB6C-A078A4AC773D}">
      <dgm:prSet custT="1"/>
      <dgm:spPr/>
      <dgm:t>
        <a:bodyPr/>
        <a:lstStyle/>
        <a:p>
          <a:r>
            <a:rPr lang="fr-FR" sz="1400" dirty="0"/>
            <a:t>Art 1 : </a:t>
          </a:r>
          <a:r>
            <a:rPr lang="fr-FR" sz="1400" i="1" dirty="0"/>
            <a:t>« Dans chaque ministère, un dispositif de contrôle et d'audit internes, adapté aux missions et à la structure des services et visant à assurer la maîtrise des risques liés à la gestion des politiques publiques dont ces services ont la charge, est mis en œuvre. »</a:t>
          </a:r>
        </a:p>
      </dgm:t>
    </dgm:pt>
    <dgm:pt modelId="{D83F01B6-15E8-4E9F-8190-FF059EB76758}" type="parTrans" cxnId="{744FE738-158A-4768-BDAB-5073465F57BA}">
      <dgm:prSet/>
      <dgm:spPr/>
      <dgm:t>
        <a:bodyPr/>
        <a:lstStyle/>
        <a:p>
          <a:endParaRPr lang="fr-FR"/>
        </a:p>
      </dgm:t>
    </dgm:pt>
    <dgm:pt modelId="{E81A781E-ECD3-4E7F-BA45-2078BF62D5DC}" type="sibTrans" cxnId="{744FE738-158A-4768-BDAB-5073465F57BA}">
      <dgm:prSet/>
      <dgm:spPr/>
      <dgm:t>
        <a:bodyPr/>
        <a:lstStyle/>
        <a:p>
          <a:endParaRPr lang="fr-FR"/>
        </a:p>
      </dgm:t>
    </dgm:pt>
    <dgm:pt modelId="{E31C0DEE-8B45-49BA-8D4F-528A0EF2A3F6}">
      <dgm:prSet custT="1"/>
      <dgm:spPr/>
      <dgm:t>
        <a:bodyPr/>
        <a:lstStyle/>
        <a:p>
          <a:r>
            <a:rPr lang="fr-FR" sz="1400" dirty="0"/>
            <a:t>Art 53 : « </a:t>
          </a:r>
          <a:r>
            <a:rPr lang="fr-FR" sz="1400" i="1" dirty="0"/>
            <a:t>la comptabilité publique est un système d'organisation de l'information financière permettant [...]de présenter des états financiers reflétant une image fidèle du patrimoine, de la situation financière et du résultat à la date de clôture de l'exercice. </a:t>
          </a:r>
          <a:r>
            <a:rPr lang="fr-FR" sz="1400" dirty="0"/>
            <a:t>»</a:t>
          </a:r>
        </a:p>
      </dgm:t>
    </dgm:pt>
    <dgm:pt modelId="{78A9CB9A-0AAE-46EF-B0E8-19169AF40847}" type="parTrans" cxnId="{A309F6EA-7A00-4B84-BF9E-15C77798DE9B}">
      <dgm:prSet/>
      <dgm:spPr/>
      <dgm:t>
        <a:bodyPr/>
        <a:lstStyle/>
        <a:p>
          <a:endParaRPr lang="fr-FR"/>
        </a:p>
      </dgm:t>
    </dgm:pt>
    <dgm:pt modelId="{A2800D99-1EF7-4355-B38E-2854FA3CED16}" type="sibTrans" cxnId="{A309F6EA-7A00-4B84-BF9E-15C77798DE9B}">
      <dgm:prSet/>
      <dgm:spPr/>
      <dgm:t>
        <a:bodyPr/>
        <a:lstStyle/>
        <a:p>
          <a:endParaRPr lang="fr-FR"/>
        </a:p>
      </dgm:t>
    </dgm:pt>
    <dgm:pt modelId="{E990C50F-5359-4D33-9A72-80BC6618BEE4}" type="pres">
      <dgm:prSet presAssocID="{10E93154-28F9-4A1E-8C8E-74E9B20787C0}" presName="Name0" presStyleCnt="0">
        <dgm:presLayoutVars>
          <dgm:dir/>
          <dgm:animLvl val="lvl"/>
          <dgm:resizeHandles/>
        </dgm:presLayoutVars>
      </dgm:prSet>
      <dgm:spPr/>
    </dgm:pt>
    <dgm:pt modelId="{AB3B358B-899A-4B5C-A39E-D9A1A0B82163}" type="pres">
      <dgm:prSet presAssocID="{C5D1B5D2-A526-4D89-A7FA-30DB8404AB42}" presName="linNode" presStyleCnt="0"/>
      <dgm:spPr/>
    </dgm:pt>
    <dgm:pt modelId="{32439DAC-2EE3-495F-8ABD-F4E574CD80B0}" type="pres">
      <dgm:prSet presAssocID="{C5D1B5D2-A526-4D89-A7FA-30DB8404AB42}" presName="parentShp" presStyleLbl="node1" presStyleIdx="0" presStyleCnt="3">
        <dgm:presLayoutVars>
          <dgm:bulletEnabled val="1"/>
        </dgm:presLayoutVars>
      </dgm:prSet>
      <dgm:spPr/>
    </dgm:pt>
    <dgm:pt modelId="{9804CA1C-C1D4-45B2-8B44-CAFB185B5149}" type="pres">
      <dgm:prSet presAssocID="{C5D1B5D2-A526-4D89-A7FA-30DB8404AB42}" presName="childShp" presStyleLbl="bgAccFollowNode1" presStyleIdx="0" presStyleCnt="3">
        <dgm:presLayoutVars>
          <dgm:bulletEnabled val="1"/>
        </dgm:presLayoutVars>
      </dgm:prSet>
      <dgm:spPr/>
    </dgm:pt>
    <dgm:pt modelId="{6C9BC3E4-5709-4B2D-BB35-58FCA200B661}" type="pres">
      <dgm:prSet presAssocID="{2B4D568B-8BFD-48C5-99C7-C5E468DDF108}" presName="spacing" presStyleCnt="0"/>
      <dgm:spPr/>
    </dgm:pt>
    <dgm:pt modelId="{34668E73-DD3D-4DEF-B0C6-1C80D07311FA}" type="pres">
      <dgm:prSet presAssocID="{C9708E2B-C286-48CA-9347-5DC4C9046ECC}" presName="linNode" presStyleCnt="0"/>
      <dgm:spPr/>
    </dgm:pt>
    <dgm:pt modelId="{20524DC7-735D-4C09-8D1F-929BC47BFE22}" type="pres">
      <dgm:prSet presAssocID="{C9708E2B-C286-48CA-9347-5DC4C9046ECC}" presName="parentShp" presStyleLbl="node1" presStyleIdx="1" presStyleCnt="3">
        <dgm:presLayoutVars>
          <dgm:bulletEnabled val="1"/>
        </dgm:presLayoutVars>
      </dgm:prSet>
      <dgm:spPr/>
    </dgm:pt>
    <dgm:pt modelId="{7F48E3CD-376A-4529-B7A0-B617A024E240}" type="pres">
      <dgm:prSet presAssocID="{C9708E2B-C286-48CA-9347-5DC4C9046ECC}" presName="childShp" presStyleLbl="bgAccFollowNode1" presStyleIdx="1" presStyleCnt="3">
        <dgm:presLayoutVars>
          <dgm:bulletEnabled val="1"/>
        </dgm:presLayoutVars>
      </dgm:prSet>
      <dgm:spPr/>
    </dgm:pt>
    <dgm:pt modelId="{3D27DC34-AF08-4FE3-9485-BD2FAE259BDD}" type="pres">
      <dgm:prSet presAssocID="{FA9642BE-E567-4205-8F7D-90E135E993C5}" presName="spacing" presStyleCnt="0"/>
      <dgm:spPr/>
    </dgm:pt>
    <dgm:pt modelId="{83D99088-97C4-436F-81E9-47CFB76F4989}" type="pres">
      <dgm:prSet presAssocID="{3B4AE38D-DD92-43B9-85F6-466ADBDE744F}" presName="linNode" presStyleCnt="0"/>
      <dgm:spPr/>
    </dgm:pt>
    <dgm:pt modelId="{A7866DC1-1077-435E-AD03-ECB73F5C29EB}" type="pres">
      <dgm:prSet presAssocID="{3B4AE38D-DD92-43B9-85F6-466ADBDE744F}" presName="parentShp" presStyleLbl="node1" presStyleIdx="2" presStyleCnt="3">
        <dgm:presLayoutVars>
          <dgm:bulletEnabled val="1"/>
        </dgm:presLayoutVars>
      </dgm:prSet>
      <dgm:spPr/>
    </dgm:pt>
    <dgm:pt modelId="{A843CBBF-A5F6-4686-AB7A-8ED2D6B6E6E8}" type="pres">
      <dgm:prSet presAssocID="{3B4AE38D-DD92-43B9-85F6-466ADBDE74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744FE738-158A-4768-BDAB-5073465F57BA}" srcId="{C9708E2B-C286-48CA-9347-5DC4C9046ECC}" destId="{451E0A48-1DCB-4B0A-BB6C-A078A4AC773D}" srcOrd="0" destOrd="0" parTransId="{D83F01B6-15E8-4E9F-8190-FF059EB76758}" sibTransId="{E81A781E-ECD3-4E7F-BA45-2078BF62D5DC}"/>
    <dgm:cxn modelId="{A6C32968-A5A5-40B9-83B1-6FC71094C6C3}" type="presOf" srcId="{E31C0DEE-8B45-49BA-8D4F-528A0EF2A3F6}" destId="{A843CBBF-A5F6-4686-AB7A-8ED2D6B6E6E8}" srcOrd="0" destOrd="0" presId="urn:microsoft.com/office/officeart/2005/8/layout/vList6"/>
    <dgm:cxn modelId="{D1AA3857-1A8A-463B-A840-67F4948EF1C4}" type="presOf" srcId="{3B4AE38D-DD92-43B9-85F6-466ADBDE744F}" destId="{A7866DC1-1077-435E-AD03-ECB73F5C29EB}" srcOrd="0" destOrd="0" presId="urn:microsoft.com/office/officeart/2005/8/layout/vList6"/>
    <dgm:cxn modelId="{BC365F7A-3C5D-42CC-BE05-9246A0B077C5}" type="presOf" srcId="{10E93154-28F9-4A1E-8C8E-74E9B20787C0}" destId="{E990C50F-5359-4D33-9A72-80BC6618BEE4}" srcOrd="0" destOrd="0" presId="urn:microsoft.com/office/officeart/2005/8/layout/vList6"/>
    <dgm:cxn modelId="{4610257F-E0A7-45E8-9224-DCBF8CB57A13}" type="presOf" srcId="{C9708E2B-C286-48CA-9347-5DC4C9046ECC}" destId="{20524DC7-735D-4C09-8D1F-929BC47BFE22}" srcOrd="0" destOrd="0" presId="urn:microsoft.com/office/officeart/2005/8/layout/vList6"/>
    <dgm:cxn modelId="{72F885AB-5FF3-4FCE-AF36-B3002EE367DB}" type="presOf" srcId="{451E0A48-1DCB-4B0A-BB6C-A078A4AC773D}" destId="{7F48E3CD-376A-4529-B7A0-B617A024E240}" srcOrd="0" destOrd="0" presId="urn:microsoft.com/office/officeart/2005/8/layout/vList6"/>
    <dgm:cxn modelId="{E1CC94B4-1FDB-4A73-97D2-77366945022C}" type="presOf" srcId="{C5D1B5D2-A526-4D89-A7FA-30DB8404AB42}" destId="{32439DAC-2EE3-495F-8ABD-F4E574CD80B0}" srcOrd="0" destOrd="0" presId="urn:microsoft.com/office/officeart/2005/8/layout/vList6"/>
    <dgm:cxn modelId="{0B1A36B7-6108-4FB2-94CF-596A9C6E2228}" srcId="{10E93154-28F9-4A1E-8C8E-74E9B20787C0}" destId="{3B4AE38D-DD92-43B9-85F6-466ADBDE744F}" srcOrd="2" destOrd="0" parTransId="{7694DE1E-4110-477D-9308-6753E06F7959}" sibTransId="{79C9B454-A0FE-4042-9B9D-B296CC2D5F02}"/>
    <dgm:cxn modelId="{E92F95C4-BFE9-4F59-818E-0C4300172EAF}" type="presOf" srcId="{CAECA8BF-B009-472A-95A6-857507EB4A5D}" destId="{9804CA1C-C1D4-45B2-8B44-CAFB185B5149}" srcOrd="0" destOrd="0" presId="urn:microsoft.com/office/officeart/2005/8/layout/vList6"/>
    <dgm:cxn modelId="{077F62CA-8A0C-4428-AFB1-5E79B7433C68}" srcId="{10E93154-28F9-4A1E-8C8E-74E9B20787C0}" destId="{C9708E2B-C286-48CA-9347-5DC4C9046ECC}" srcOrd="1" destOrd="0" parTransId="{BF797CE7-2302-47CC-A2A9-46EDCD428316}" sibTransId="{FA9642BE-E567-4205-8F7D-90E135E993C5}"/>
    <dgm:cxn modelId="{25C047CA-3FB7-4A6B-A154-6911AA497317}" srcId="{10E93154-28F9-4A1E-8C8E-74E9B20787C0}" destId="{C5D1B5D2-A526-4D89-A7FA-30DB8404AB42}" srcOrd="0" destOrd="0" parTransId="{2A19203E-8510-40A4-8E78-0EFFDE7A1465}" sibTransId="{2B4D568B-8BFD-48C5-99C7-C5E468DDF108}"/>
    <dgm:cxn modelId="{A309F6EA-7A00-4B84-BF9E-15C77798DE9B}" srcId="{3B4AE38D-DD92-43B9-85F6-466ADBDE744F}" destId="{E31C0DEE-8B45-49BA-8D4F-528A0EF2A3F6}" srcOrd="0" destOrd="0" parTransId="{78A9CB9A-0AAE-46EF-B0E8-19169AF40847}" sibTransId="{A2800D99-1EF7-4355-B38E-2854FA3CED16}"/>
    <dgm:cxn modelId="{724337F2-2348-4240-B66A-67CCA450932D}" srcId="{C5D1B5D2-A526-4D89-A7FA-30DB8404AB42}" destId="{CAECA8BF-B009-472A-95A6-857507EB4A5D}" srcOrd="0" destOrd="0" parTransId="{67CC7B11-8509-443D-B0B5-59D4BBD67A03}" sibTransId="{ED16ED09-8564-4B19-BCD8-86C2DD05DF23}"/>
    <dgm:cxn modelId="{CD4B5AD0-84E9-4DAF-96A9-46676CB2E314}" type="presParOf" srcId="{E990C50F-5359-4D33-9A72-80BC6618BEE4}" destId="{AB3B358B-899A-4B5C-A39E-D9A1A0B82163}" srcOrd="0" destOrd="0" presId="urn:microsoft.com/office/officeart/2005/8/layout/vList6"/>
    <dgm:cxn modelId="{358C6F06-D462-4D6B-ABBA-06123F4CCE45}" type="presParOf" srcId="{AB3B358B-899A-4B5C-A39E-D9A1A0B82163}" destId="{32439DAC-2EE3-495F-8ABD-F4E574CD80B0}" srcOrd="0" destOrd="0" presId="urn:microsoft.com/office/officeart/2005/8/layout/vList6"/>
    <dgm:cxn modelId="{DB4EE9F3-7ACF-4B65-88EC-C7B930D09FEB}" type="presParOf" srcId="{AB3B358B-899A-4B5C-A39E-D9A1A0B82163}" destId="{9804CA1C-C1D4-45B2-8B44-CAFB185B5149}" srcOrd="1" destOrd="0" presId="urn:microsoft.com/office/officeart/2005/8/layout/vList6"/>
    <dgm:cxn modelId="{E1D868FE-AF6C-4768-9173-2DE7C6DAB303}" type="presParOf" srcId="{E990C50F-5359-4D33-9A72-80BC6618BEE4}" destId="{6C9BC3E4-5709-4B2D-BB35-58FCA200B661}" srcOrd="1" destOrd="0" presId="urn:microsoft.com/office/officeart/2005/8/layout/vList6"/>
    <dgm:cxn modelId="{918DEE54-9D1F-4986-A5E8-EECD497BED90}" type="presParOf" srcId="{E990C50F-5359-4D33-9A72-80BC6618BEE4}" destId="{34668E73-DD3D-4DEF-B0C6-1C80D07311FA}" srcOrd="2" destOrd="0" presId="urn:microsoft.com/office/officeart/2005/8/layout/vList6"/>
    <dgm:cxn modelId="{34F0DF35-F31D-46AF-8607-AA4D7326F494}" type="presParOf" srcId="{34668E73-DD3D-4DEF-B0C6-1C80D07311FA}" destId="{20524DC7-735D-4C09-8D1F-929BC47BFE22}" srcOrd="0" destOrd="0" presId="urn:microsoft.com/office/officeart/2005/8/layout/vList6"/>
    <dgm:cxn modelId="{4DE92A6E-941C-4271-88B9-B8F0117937B5}" type="presParOf" srcId="{34668E73-DD3D-4DEF-B0C6-1C80D07311FA}" destId="{7F48E3CD-376A-4529-B7A0-B617A024E240}" srcOrd="1" destOrd="0" presId="urn:microsoft.com/office/officeart/2005/8/layout/vList6"/>
    <dgm:cxn modelId="{179EED9F-00B3-4488-BB97-1865B22344DC}" type="presParOf" srcId="{E990C50F-5359-4D33-9A72-80BC6618BEE4}" destId="{3D27DC34-AF08-4FE3-9485-BD2FAE259BDD}" srcOrd="3" destOrd="0" presId="urn:microsoft.com/office/officeart/2005/8/layout/vList6"/>
    <dgm:cxn modelId="{B34C9F6D-8F02-4AA8-B2B2-95379822CAB4}" type="presParOf" srcId="{E990C50F-5359-4D33-9A72-80BC6618BEE4}" destId="{83D99088-97C4-436F-81E9-47CFB76F4989}" srcOrd="4" destOrd="0" presId="urn:microsoft.com/office/officeart/2005/8/layout/vList6"/>
    <dgm:cxn modelId="{1E573837-8927-4906-832D-83AAA76FDF5C}" type="presParOf" srcId="{83D99088-97C4-436F-81E9-47CFB76F4989}" destId="{A7866DC1-1077-435E-AD03-ECB73F5C29EB}" srcOrd="0" destOrd="0" presId="urn:microsoft.com/office/officeart/2005/8/layout/vList6"/>
    <dgm:cxn modelId="{3B01DB5D-D47D-4267-81B5-0C51048BF6E9}" type="presParOf" srcId="{83D99088-97C4-436F-81E9-47CFB76F4989}" destId="{A843CBBF-A5F6-4686-AB7A-8ED2D6B6E6E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D3B975-9F64-4F22-BC11-9FD8658D0BB9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4801D09-ACF2-4673-9AF9-0B3C918F65E0}">
      <dgm:prSet phldrT="[Texte]" custT="1"/>
      <dgm:spPr/>
      <dgm:t>
        <a:bodyPr/>
        <a:lstStyle/>
        <a:p>
          <a:pPr algn="l"/>
          <a:endParaRPr lang="fr-FR" sz="500" b="1" u="sng" dirty="0"/>
        </a:p>
        <a:p>
          <a:pPr algn="l"/>
          <a:r>
            <a:rPr lang="fr-FR" sz="1600" b="1" u="sng" dirty="0"/>
            <a:t>Le chef d’établissement</a:t>
          </a:r>
        </a:p>
        <a:p>
          <a:pPr algn="l"/>
          <a:endParaRPr lang="fr-FR" sz="800" dirty="0"/>
        </a:p>
        <a:p>
          <a:pPr algn="l"/>
          <a:r>
            <a:rPr lang="fr-FR" sz="1600" dirty="0"/>
            <a:t>- </a:t>
          </a:r>
          <a:r>
            <a:rPr lang="fr-FR" sz="1400" dirty="0"/>
            <a:t>En tant que responsable RH de l’EPLE, il a la charge du positionnement de chaque agent dans l’organisation </a:t>
          </a:r>
        </a:p>
        <a:p>
          <a:pPr algn="l"/>
          <a:endParaRPr lang="fr-FR" sz="800" dirty="0"/>
        </a:p>
        <a:p>
          <a:pPr algn="l"/>
          <a:r>
            <a:rPr lang="fr-FR" sz="1600" dirty="0"/>
            <a:t>- </a:t>
          </a:r>
          <a:r>
            <a:rPr lang="fr-FR" sz="1400" dirty="0"/>
            <a:t>En tant qu’ordonnateur, il dirige les services budgétaires et engage sa responsabilité sur les opérations réalisées (civile, pénale…)</a:t>
          </a:r>
        </a:p>
      </dgm:t>
    </dgm:pt>
    <dgm:pt modelId="{8312D75C-14C6-4795-AAB0-215A8AEE3392}" type="parTrans" cxnId="{01E887FA-D10D-4A5A-A700-796FBC38E6CC}">
      <dgm:prSet/>
      <dgm:spPr/>
      <dgm:t>
        <a:bodyPr/>
        <a:lstStyle/>
        <a:p>
          <a:pPr algn="l"/>
          <a:endParaRPr lang="fr-FR"/>
        </a:p>
      </dgm:t>
    </dgm:pt>
    <dgm:pt modelId="{246F61F2-8D50-4F28-909A-4DE1BF477426}" type="sibTrans" cxnId="{01E887FA-D10D-4A5A-A700-796FBC38E6CC}">
      <dgm:prSet/>
      <dgm:spPr/>
      <dgm:t>
        <a:bodyPr/>
        <a:lstStyle/>
        <a:p>
          <a:pPr algn="l"/>
          <a:endParaRPr lang="fr-FR"/>
        </a:p>
      </dgm:t>
    </dgm:pt>
    <dgm:pt modelId="{0E14B601-4C63-41E1-BBDD-934BE6E38DF6}">
      <dgm:prSet phldrT="[Texte]" custT="1"/>
      <dgm:spPr/>
      <dgm:t>
        <a:bodyPr/>
        <a:lstStyle/>
        <a:p>
          <a:pPr algn="l"/>
          <a:endParaRPr lang="fr-FR" sz="700" b="1" u="sng" dirty="0"/>
        </a:p>
        <a:p>
          <a:pPr algn="l"/>
          <a:r>
            <a:rPr lang="fr-FR" sz="1600" b="1" u="sng" dirty="0"/>
            <a:t>L’Agent comptable</a:t>
          </a:r>
        </a:p>
        <a:p>
          <a:pPr algn="l"/>
          <a:endParaRPr lang="fr-FR" sz="800" b="1" u="sng" dirty="0"/>
        </a:p>
        <a:p>
          <a:pPr algn="l"/>
          <a:r>
            <a:rPr lang="fr-FR" sz="1600" dirty="0"/>
            <a:t>- </a:t>
          </a:r>
          <a:r>
            <a:rPr lang="fr-FR" sz="1400" dirty="0"/>
            <a:t>Les modes d’organisation et de contrôle des services financiers de l’EPLE peuvent engager directement sa responsabilité personnelle et pécuniaire </a:t>
          </a:r>
        </a:p>
        <a:p>
          <a:pPr algn="l"/>
          <a:endParaRPr lang="fr-FR" sz="800" dirty="0"/>
        </a:p>
        <a:p>
          <a:pPr algn="l"/>
          <a:r>
            <a:rPr lang="fr-FR" sz="1600" dirty="0"/>
            <a:t>- </a:t>
          </a:r>
          <a:r>
            <a:rPr lang="fr-FR" sz="1400" dirty="0"/>
            <a:t>Il organise le service comptable et conseille l’ordonnateur dans un objectif de qualité comptable</a:t>
          </a:r>
        </a:p>
      </dgm:t>
    </dgm:pt>
    <dgm:pt modelId="{959FFC8E-2C6C-482A-8852-A664157B1F73}" type="parTrans" cxnId="{007C1222-B5E7-440D-9005-9554D36F55F8}">
      <dgm:prSet/>
      <dgm:spPr/>
      <dgm:t>
        <a:bodyPr/>
        <a:lstStyle/>
        <a:p>
          <a:pPr algn="l"/>
          <a:endParaRPr lang="fr-FR"/>
        </a:p>
      </dgm:t>
    </dgm:pt>
    <dgm:pt modelId="{1AC29B3D-CDFB-49DB-A0CA-6BCE72FA07FF}" type="sibTrans" cxnId="{007C1222-B5E7-440D-9005-9554D36F55F8}">
      <dgm:prSet/>
      <dgm:spPr/>
      <dgm:t>
        <a:bodyPr/>
        <a:lstStyle/>
        <a:p>
          <a:pPr algn="l"/>
          <a:endParaRPr lang="fr-FR"/>
        </a:p>
      </dgm:t>
    </dgm:pt>
    <dgm:pt modelId="{DFF4B3C8-326C-45E6-B5BB-86D608FFD3D4}">
      <dgm:prSet phldrT="[Texte]" custT="1"/>
      <dgm:spPr/>
      <dgm:t>
        <a:bodyPr/>
        <a:lstStyle/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u="sng"/>
            <a:t>L’adjoint gestionnaire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b="1" u="sng"/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600" b="0" u="none"/>
            <a:t>- </a:t>
          </a:r>
          <a:r>
            <a:rPr lang="fr-FR" sz="1400" b="0" u="none"/>
            <a:t>Organise et réalise, sous l’autorité du chef d’établissement, les opérations budgétaires</a:t>
          </a:r>
          <a:endParaRPr lang="fr-FR" sz="1600" b="0" u="none"/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b="1" u="sng"/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u="none"/>
            <a:t>- </a:t>
          </a:r>
          <a:r>
            <a:rPr lang="fr-FR" sz="1400" b="0" u="none"/>
            <a:t>En tant que régisseur, sa responsabilité peut être engagée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b="0" u="none" dirty="0"/>
        </a:p>
      </dgm:t>
    </dgm:pt>
    <dgm:pt modelId="{86DCFEA6-63C6-49B0-BBEE-BDE4EA414EF5}" type="parTrans" cxnId="{DBA49BEA-E591-439A-8771-CCB616F6F0B9}">
      <dgm:prSet/>
      <dgm:spPr/>
      <dgm:t>
        <a:bodyPr/>
        <a:lstStyle/>
        <a:p>
          <a:pPr algn="l"/>
          <a:endParaRPr lang="fr-FR"/>
        </a:p>
      </dgm:t>
    </dgm:pt>
    <dgm:pt modelId="{0D1FB660-FB02-4FAD-959D-2B9C38C3D52E}" type="sibTrans" cxnId="{DBA49BEA-E591-439A-8771-CCB616F6F0B9}">
      <dgm:prSet/>
      <dgm:spPr/>
      <dgm:t>
        <a:bodyPr/>
        <a:lstStyle/>
        <a:p>
          <a:pPr algn="l"/>
          <a:endParaRPr lang="fr-FR"/>
        </a:p>
      </dgm:t>
    </dgm:pt>
    <dgm:pt modelId="{A4EFBC64-2426-4693-8D34-544958501DDB}">
      <dgm:prSet phldrT="[Texte]" custT="1"/>
      <dgm:spPr/>
      <dgm:t>
        <a:bodyPr/>
        <a:lstStyle/>
        <a:p>
          <a:pPr algn="l"/>
          <a:r>
            <a:rPr lang="fr-FR" sz="1600" b="1" u="sng"/>
            <a:t>Les équipes de gestion et comptabilité</a:t>
          </a:r>
        </a:p>
        <a:p>
          <a:pPr algn="l"/>
          <a:endParaRPr lang="fr-FR" sz="800" b="1" u="sng"/>
        </a:p>
        <a:p>
          <a:pPr algn="l"/>
          <a:r>
            <a:rPr lang="fr-FR" sz="1400" b="0" u="none"/>
            <a:t>- Chaque acteur financier doit connaître son périmètre d’intervention</a:t>
          </a:r>
        </a:p>
        <a:p>
          <a:pPr algn="l"/>
          <a:endParaRPr lang="fr-FR" sz="800" b="0" u="none"/>
        </a:p>
        <a:p>
          <a:pPr algn="l"/>
          <a:r>
            <a:rPr lang="fr-FR" sz="1600" b="0" u="none"/>
            <a:t>- </a:t>
          </a:r>
          <a:r>
            <a:rPr lang="fr-FR" sz="1400" b="0" u="none"/>
            <a:t>Chaque acteur doit identifier les actions réalisées sous l’autorité de l’ordonnateur et sous l’autorité du comptable</a:t>
          </a:r>
          <a:endParaRPr lang="fr-FR" sz="1400" b="0" u="none" dirty="0"/>
        </a:p>
      </dgm:t>
    </dgm:pt>
    <dgm:pt modelId="{C7522C36-7B0D-4DC9-B53B-85B414EDF328}" type="parTrans" cxnId="{58A76E4D-EDF9-4429-9611-34CC88339A11}">
      <dgm:prSet/>
      <dgm:spPr/>
      <dgm:t>
        <a:bodyPr/>
        <a:lstStyle/>
        <a:p>
          <a:pPr algn="l"/>
          <a:endParaRPr lang="fr-FR"/>
        </a:p>
      </dgm:t>
    </dgm:pt>
    <dgm:pt modelId="{25796303-7852-45B8-AE69-B7A312745A71}" type="sibTrans" cxnId="{58A76E4D-EDF9-4429-9611-34CC88339A11}">
      <dgm:prSet/>
      <dgm:spPr/>
      <dgm:t>
        <a:bodyPr/>
        <a:lstStyle/>
        <a:p>
          <a:pPr algn="l"/>
          <a:endParaRPr lang="fr-FR"/>
        </a:p>
      </dgm:t>
    </dgm:pt>
    <dgm:pt modelId="{0451FB41-CEDB-4181-B2FE-0314A3CC7228}" type="pres">
      <dgm:prSet presAssocID="{C8D3B975-9F64-4F22-BC11-9FD8658D0BB9}" presName="Name0" presStyleCnt="0">
        <dgm:presLayoutVars>
          <dgm:dir/>
          <dgm:resizeHandles val="exact"/>
        </dgm:presLayoutVars>
      </dgm:prSet>
      <dgm:spPr/>
    </dgm:pt>
    <dgm:pt modelId="{22E12EDE-0395-4764-AC1B-65427E260D35}" type="pres">
      <dgm:prSet presAssocID="{74801D09-ACF2-4673-9AF9-0B3C918F65E0}" presName="node" presStyleLbl="node1" presStyleIdx="0" presStyleCnt="4">
        <dgm:presLayoutVars>
          <dgm:bulletEnabled val="1"/>
        </dgm:presLayoutVars>
      </dgm:prSet>
      <dgm:spPr/>
    </dgm:pt>
    <dgm:pt modelId="{879C610D-7E85-4554-8B69-687CF28A19F5}" type="pres">
      <dgm:prSet presAssocID="{246F61F2-8D50-4F28-909A-4DE1BF477426}" presName="sibTrans" presStyleCnt="0"/>
      <dgm:spPr/>
    </dgm:pt>
    <dgm:pt modelId="{9963AE66-1EA7-4A2A-8F86-BC5746EA05FA}" type="pres">
      <dgm:prSet presAssocID="{0E14B601-4C63-41E1-BBDD-934BE6E38DF6}" presName="node" presStyleLbl="node1" presStyleIdx="1" presStyleCnt="4">
        <dgm:presLayoutVars>
          <dgm:bulletEnabled val="1"/>
        </dgm:presLayoutVars>
      </dgm:prSet>
      <dgm:spPr/>
    </dgm:pt>
    <dgm:pt modelId="{73CC672A-F82B-4ED4-97F4-B72C4C1427AF}" type="pres">
      <dgm:prSet presAssocID="{1AC29B3D-CDFB-49DB-A0CA-6BCE72FA07FF}" presName="sibTrans" presStyleCnt="0"/>
      <dgm:spPr/>
    </dgm:pt>
    <dgm:pt modelId="{72042830-2C61-4999-B3D1-503215A77AD8}" type="pres">
      <dgm:prSet presAssocID="{DFF4B3C8-326C-45E6-B5BB-86D608FFD3D4}" presName="node" presStyleLbl="node1" presStyleIdx="2" presStyleCnt="4">
        <dgm:presLayoutVars>
          <dgm:bulletEnabled val="1"/>
        </dgm:presLayoutVars>
      </dgm:prSet>
      <dgm:spPr/>
    </dgm:pt>
    <dgm:pt modelId="{C883C02B-EAEF-49B3-93B9-AC97EDB86335}" type="pres">
      <dgm:prSet presAssocID="{0D1FB660-FB02-4FAD-959D-2B9C38C3D52E}" presName="sibTrans" presStyleCnt="0"/>
      <dgm:spPr/>
    </dgm:pt>
    <dgm:pt modelId="{1B144F8B-CB77-4130-9D20-A56C1139869B}" type="pres">
      <dgm:prSet presAssocID="{A4EFBC64-2426-4693-8D34-544958501DDB}" presName="node" presStyleLbl="node1" presStyleIdx="3" presStyleCnt="4">
        <dgm:presLayoutVars>
          <dgm:bulletEnabled val="1"/>
        </dgm:presLayoutVars>
      </dgm:prSet>
      <dgm:spPr/>
    </dgm:pt>
  </dgm:ptLst>
  <dgm:cxnLst>
    <dgm:cxn modelId="{7D8D6803-557E-45C6-8A73-1AF46F991E11}" type="presOf" srcId="{0E14B601-4C63-41E1-BBDD-934BE6E38DF6}" destId="{9963AE66-1EA7-4A2A-8F86-BC5746EA05FA}" srcOrd="0" destOrd="0" presId="urn:microsoft.com/office/officeart/2005/8/layout/hList6"/>
    <dgm:cxn modelId="{6872D721-02D0-43D4-AEF9-A9880CC13C24}" type="presOf" srcId="{DFF4B3C8-326C-45E6-B5BB-86D608FFD3D4}" destId="{72042830-2C61-4999-B3D1-503215A77AD8}" srcOrd="0" destOrd="0" presId="urn:microsoft.com/office/officeart/2005/8/layout/hList6"/>
    <dgm:cxn modelId="{007C1222-B5E7-440D-9005-9554D36F55F8}" srcId="{C8D3B975-9F64-4F22-BC11-9FD8658D0BB9}" destId="{0E14B601-4C63-41E1-BBDD-934BE6E38DF6}" srcOrd="1" destOrd="0" parTransId="{959FFC8E-2C6C-482A-8852-A664157B1F73}" sibTransId="{1AC29B3D-CDFB-49DB-A0CA-6BCE72FA07FF}"/>
    <dgm:cxn modelId="{D65FBD27-6AFE-4A03-A708-430167C9D154}" type="presOf" srcId="{C8D3B975-9F64-4F22-BC11-9FD8658D0BB9}" destId="{0451FB41-CEDB-4181-B2FE-0314A3CC7228}" srcOrd="0" destOrd="0" presId="urn:microsoft.com/office/officeart/2005/8/layout/hList6"/>
    <dgm:cxn modelId="{58A76E4D-EDF9-4429-9611-34CC88339A11}" srcId="{C8D3B975-9F64-4F22-BC11-9FD8658D0BB9}" destId="{A4EFBC64-2426-4693-8D34-544958501DDB}" srcOrd="3" destOrd="0" parTransId="{C7522C36-7B0D-4DC9-B53B-85B414EDF328}" sibTransId="{25796303-7852-45B8-AE69-B7A312745A71}"/>
    <dgm:cxn modelId="{AE52A286-1EE0-45E3-9510-1C068B72A911}" type="presOf" srcId="{74801D09-ACF2-4673-9AF9-0B3C918F65E0}" destId="{22E12EDE-0395-4764-AC1B-65427E260D35}" srcOrd="0" destOrd="0" presId="urn:microsoft.com/office/officeart/2005/8/layout/hList6"/>
    <dgm:cxn modelId="{DBA49BEA-E591-439A-8771-CCB616F6F0B9}" srcId="{C8D3B975-9F64-4F22-BC11-9FD8658D0BB9}" destId="{DFF4B3C8-326C-45E6-B5BB-86D608FFD3D4}" srcOrd="2" destOrd="0" parTransId="{86DCFEA6-63C6-49B0-BBEE-BDE4EA414EF5}" sibTransId="{0D1FB660-FB02-4FAD-959D-2B9C38C3D52E}"/>
    <dgm:cxn modelId="{01E887FA-D10D-4A5A-A700-796FBC38E6CC}" srcId="{C8D3B975-9F64-4F22-BC11-9FD8658D0BB9}" destId="{74801D09-ACF2-4673-9AF9-0B3C918F65E0}" srcOrd="0" destOrd="0" parTransId="{8312D75C-14C6-4795-AAB0-215A8AEE3392}" sibTransId="{246F61F2-8D50-4F28-909A-4DE1BF477426}"/>
    <dgm:cxn modelId="{6FF7CCFC-6807-40C8-8ECA-D48C94F7732F}" type="presOf" srcId="{A4EFBC64-2426-4693-8D34-544958501DDB}" destId="{1B144F8B-CB77-4130-9D20-A56C1139869B}" srcOrd="0" destOrd="0" presId="urn:microsoft.com/office/officeart/2005/8/layout/hList6"/>
    <dgm:cxn modelId="{B1D6A8C4-F9D1-4597-99DF-A79EA4BA7EC4}" type="presParOf" srcId="{0451FB41-CEDB-4181-B2FE-0314A3CC7228}" destId="{22E12EDE-0395-4764-AC1B-65427E260D35}" srcOrd="0" destOrd="0" presId="urn:microsoft.com/office/officeart/2005/8/layout/hList6"/>
    <dgm:cxn modelId="{81957F8B-0F19-46B6-BF00-D38210AB57EC}" type="presParOf" srcId="{0451FB41-CEDB-4181-B2FE-0314A3CC7228}" destId="{879C610D-7E85-4554-8B69-687CF28A19F5}" srcOrd="1" destOrd="0" presId="urn:microsoft.com/office/officeart/2005/8/layout/hList6"/>
    <dgm:cxn modelId="{DA5A5948-9D0F-4DA7-8DD2-14F51A7F9B9A}" type="presParOf" srcId="{0451FB41-CEDB-4181-B2FE-0314A3CC7228}" destId="{9963AE66-1EA7-4A2A-8F86-BC5746EA05FA}" srcOrd="2" destOrd="0" presId="urn:microsoft.com/office/officeart/2005/8/layout/hList6"/>
    <dgm:cxn modelId="{7B8E25F4-3A2F-4196-8050-A371E5EFCEC3}" type="presParOf" srcId="{0451FB41-CEDB-4181-B2FE-0314A3CC7228}" destId="{73CC672A-F82B-4ED4-97F4-B72C4C1427AF}" srcOrd="3" destOrd="0" presId="urn:microsoft.com/office/officeart/2005/8/layout/hList6"/>
    <dgm:cxn modelId="{6B95E36C-8343-442E-A45B-8806FCE86A81}" type="presParOf" srcId="{0451FB41-CEDB-4181-B2FE-0314A3CC7228}" destId="{72042830-2C61-4999-B3D1-503215A77AD8}" srcOrd="4" destOrd="0" presId="urn:microsoft.com/office/officeart/2005/8/layout/hList6"/>
    <dgm:cxn modelId="{47A16C6D-DBB9-41F1-A84A-9D27AEF6959A}" type="presParOf" srcId="{0451FB41-CEDB-4181-B2FE-0314A3CC7228}" destId="{C883C02B-EAEF-49B3-93B9-AC97EDB86335}" srcOrd="5" destOrd="0" presId="urn:microsoft.com/office/officeart/2005/8/layout/hList6"/>
    <dgm:cxn modelId="{3CE9EFDF-E99B-44BB-9AC8-C19AA45100A2}" type="presParOf" srcId="{0451FB41-CEDB-4181-B2FE-0314A3CC7228}" destId="{1B144F8B-CB77-4130-9D20-A56C1139869B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08129D-D16D-4BCF-B131-E9155B93F192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fr-FR"/>
        </a:p>
      </dgm:t>
    </dgm:pt>
    <dgm:pt modelId="{918A2424-2994-4C34-89B7-2B26C8F1D24D}">
      <dgm:prSet phldrT="[Texte]" custT="1"/>
      <dgm:spPr/>
      <dgm:t>
        <a:bodyPr/>
        <a:lstStyle/>
        <a:p>
          <a:r>
            <a:rPr lang="fr-FR" sz="2800" dirty="0"/>
            <a:t>Objectif 1 : sécuriser son organisation</a:t>
          </a:r>
        </a:p>
      </dgm:t>
    </dgm:pt>
    <dgm:pt modelId="{438050E9-9F85-4A62-A7AF-3B248E64D82B}" type="parTrans" cxnId="{C2676B59-CFAE-4DA4-83DE-B8DA62060D9B}">
      <dgm:prSet/>
      <dgm:spPr/>
      <dgm:t>
        <a:bodyPr/>
        <a:lstStyle/>
        <a:p>
          <a:endParaRPr lang="fr-FR"/>
        </a:p>
      </dgm:t>
    </dgm:pt>
    <dgm:pt modelId="{97D8F43A-20B5-44E0-83C0-F5676F23165B}" type="sibTrans" cxnId="{C2676B59-CFAE-4DA4-83DE-B8DA62060D9B}">
      <dgm:prSet/>
      <dgm:spPr/>
      <dgm:t>
        <a:bodyPr/>
        <a:lstStyle/>
        <a:p>
          <a:endParaRPr lang="fr-FR"/>
        </a:p>
      </dgm:t>
    </dgm:pt>
    <dgm:pt modelId="{94ABB18F-95DC-4EA5-9B53-A23933A73A1E}">
      <dgm:prSet phldrT="[Texte]" custT="1"/>
      <dgm:spPr/>
      <dgm:t>
        <a:bodyPr/>
        <a:lstStyle/>
        <a:p>
          <a:r>
            <a:rPr lang="fr-FR" sz="2800" dirty="0"/>
            <a:t>Objectif 2 : piloter son organisation </a:t>
          </a:r>
        </a:p>
      </dgm:t>
    </dgm:pt>
    <dgm:pt modelId="{675B6512-C1EA-464E-B6EC-DAB8E2F0FA42}" type="parTrans" cxnId="{FB6A79DB-73A2-4C18-8DA4-D6E89DF4FC6F}">
      <dgm:prSet/>
      <dgm:spPr/>
      <dgm:t>
        <a:bodyPr/>
        <a:lstStyle/>
        <a:p>
          <a:endParaRPr lang="fr-FR"/>
        </a:p>
      </dgm:t>
    </dgm:pt>
    <dgm:pt modelId="{BA117AB8-AAF4-4E57-BA47-2F891BD1269D}" type="sibTrans" cxnId="{FB6A79DB-73A2-4C18-8DA4-D6E89DF4FC6F}">
      <dgm:prSet/>
      <dgm:spPr/>
      <dgm:t>
        <a:bodyPr/>
        <a:lstStyle/>
        <a:p>
          <a:endParaRPr lang="fr-FR"/>
        </a:p>
      </dgm:t>
    </dgm:pt>
    <dgm:pt modelId="{B2E3D5D0-F3A3-46C2-8801-18DB061CC36F}">
      <dgm:prSet phldrT="[Texte]"/>
      <dgm:spPr/>
      <dgm:t>
        <a:bodyPr/>
        <a:lstStyle/>
        <a:p>
          <a:endParaRPr lang="fr-FR" sz="1900" dirty="0"/>
        </a:p>
      </dgm:t>
    </dgm:pt>
    <dgm:pt modelId="{987A9665-9B7F-47F6-9090-780A662231A4}" type="parTrans" cxnId="{793D3926-AF93-43F7-88CE-2BC1BFF8069B}">
      <dgm:prSet/>
      <dgm:spPr/>
      <dgm:t>
        <a:bodyPr/>
        <a:lstStyle/>
        <a:p>
          <a:endParaRPr lang="fr-FR"/>
        </a:p>
      </dgm:t>
    </dgm:pt>
    <dgm:pt modelId="{3A1BB678-8EDD-4FE9-8A45-11BF6C694E63}" type="sibTrans" cxnId="{793D3926-AF93-43F7-88CE-2BC1BFF8069B}">
      <dgm:prSet/>
      <dgm:spPr/>
      <dgm:t>
        <a:bodyPr/>
        <a:lstStyle/>
        <a:p>
          <a:endParaRPr lang="fr-FR"/>
        </a:p>
      </dgm:t>
    </dgm:pt>
    <dgm:pt modelId="{A8D3128D-BE09-42E1-B206-087F3800431B}">
      <dgm:prSet phldrT="[Texte]" custT="1"/>
      <dgm:spPr/>
      <dgm:t>
        <a:bodyPr/>
        <a:lstStyle/>
        <a:p>
          <a:r>
            <a:rPr lang="fr-FR" sz="2000" dirty="0"/>
            <a:t>Assurer la traçabilité des opérations</a:t>
          </a:r>
        </a:p>
      </dgm:t>
    </dgm:pt>
    <dgm:pt modelId="{1180F5DC-EC61-4D45-870E-A2117E2A273A}" type="sibTrans" cxnId="{0F472B85-FA07-4FF3-AF1D-7D66CD2F24BB}">
      <dgm:prSet/>
      <dgm:spPr/>
      <dgm:t>
        <a:bodyPr/>
        <a:lstStyle/>
        <a:p>
          <a:endParaRPr lang="fr-FR"/>
        </a:p>
      </dgm:t>
    </dgm:pt>
    <dgm:pt modelId="{6B12C6BE-CA07-4C79-A2A5-7996D482ADBF}" type="parTrans" cxnId="{0F472B85-FA07-4FF3-AF1D-7D66CD2F24BB}">
      <dgm:prSet/>
      <dgm:spPr/>
      <dgm:t>
        <a:bodyPr/>
        <a:lstStyle/>
        <a:p>
          <a:endParaRPr lang="fr-FR"/>
        </a:p>
      </dgm:t>
    </dgm:pt>
    <dgm:pt modelId="{1EACFDC7-266B-42F1-8679-988946BD9D8F}">
      <dgm:prSet phldrT="[Texte]" custT="1"/>
      <dgm:spPr/>
      <dgm:t>
        <a:bodyPr/>
        <a:lstStyle/>
        <a:p>
          <a:endParaRPr lang="fr-FR" sz="1100" dirty="0"/>
        </a:p>
      </dgm:t>
    </dgm:pt>
    <dgm:pt modelId="{6AECC80B-738D-495E-BFF4-4CBC43D59DA3}" type="parTrans" cxnId="{C4179E18-FB2F-4017-8DF3-2554DDB97643}">
      <dgm:prSet/>
      <dgm:spPr/>
      <dgm:t>
        <a:bodyPr/>
        <a:lstStyle/>
        <a:p>
          <a:endParaRPr lang="fr-FR"/>
        </a:p>
      </dgm:t>
    </dgm:pt>
    <dgm:pt modelId="{BDF2FD9D-452E-4D19-B230-2230F5C5AAA6}" type="sibTrans" cxnId="{C4179E18-FB2F-4017-8DF3-2554DDB97643}">
      <dgm:prSet/>
      <dgm:spPr/>
      <dgm:t>
        <a:bodyPr/>
        <a:lstStyle/>
        <a:p>
          <a:endParaRPr lang="fr-FR"/>
        </a:p>
      </dgm:t>
    </dgm:pt>
    <dgm:pt modelId="{F5E10526-07EA-4B0C-9549-01B68E291D9C}">
      <dgm:prSet phldrT="[Texte]" custT="1"/>
      <dgm:spPr/>
      <dgm:t>
        <a:bodyPr/>
        <a:lstStyle/>
        <a:p>
          <a:endParaRPr lang="fr-FR" sz="1000" dirty="0"/>
        </a:p>
      </dgm:t>
    </dgm:pt>
    <dgm:pt modelId="{A67E7A39-ACD4-42C9-AE33-FFA7013626B8}" type="parTrans" cxnId="{18EAAF43-47A3-44F6-B4C5-7049366DB95A}">
      <dgm:prSet/>
      <dgm:spPr/>
      <dgm:t>
        <a:bodyPr/>
        <a:lstStyle/>
        <a:p>
          <a:endParaRPr lang="fr-FR"/>
        </a:p>
      </dgm:t>
    </dgm:pt>
    <dgm:pt modelId="{A770FAA5-84E2-4637-8A7D-FE3305FDC753}" type="sibTrans" cxnId="{18EAAF43-47A3-44F6-B4C5-7049366DB95A}">
      <dgm:prSet/>
      <dgm:spPr/>
      <dgm:t>
        <a:bodyPr/>
        <a:lstStyle/>
        <a:p>
          <a:endParaRPr lang="fr-FR"/>
        </a:p>
      </dgm:t>
    </dgm:pt>
    <dgm:pt modelId="{E27187C1-D097-4887-A7E5-AC9AB99454C6}">
      <dgm:prSet phldrT="[Texte]" custT="1"/>
      <dgm:spPr/>
      <dgm:t>
        <a:bodyPr/>
        <a:lstStyle/>
        <a:p>
          <a:r>
            <a:rPr lang="fr-FR" sz="2000" dirty="0"/>
            <a:t>Organiser et prioriser les points de contrôle</a:t>
          </a:r>
        </a:p>
      </dgm:t>
    </dgm:pt>
    <dgm:pt modelId="{9B5F913C-B575-4532-8686-22B95D77DB8D}" type="parTrans" cxnId="{050D81E1-E08D-42E1-99BB-5322C805942B}">
      <dgm:prSet/>
      <dgm:spPr/>
      <dgm:t>
        <a:bodyPr/>
        <a:lstStyle/>
        <a:p>
          <a:endParaRPr lang="fr-FR"/>
        </a:p>
      </dgm:t>
    </dgm:pt>
    <dgm:pt modelId="{75E70566-1277-433C-83E2-110FE2798AC4}" type="sibTrans" cxnId="{050D81E1-E08D-42E1-99BB-5322C805942B}">
      <dgm:prSet/>
      <dgm:spPr/>
      <dgm:t>
        <a:bodyPr/>
        <a:lstStyle/>
        <a:p>
          <a:endParaRPr lang="fr-FR"/>
        </a:p>
      </dgm:t>
    </dgm:pt>
    <dgm:pt modelId="{BE95D01D-F2B0-4C09-935D-78DA96725A69}">
      <dgm:prSet phldrT="[Texte]" custT="1"/>
      <dgm:spPr/>
      <dgm:t>
        <a:bodyPr/>
        <a:lstStyle/>
        <a:p>
          <a:r>
            <a:rPr lang="fr-FR" sz="2000" dirty="0"/>
            <a:t>Identifier et partager le positionnement de chaque acteur dans l’organisation et les points d’articulation </a:t>
          </a:r>
        </a:p>
      </dgm:t>
    </dgm:pt>
    <dgm:pt modelId="{4059A5E7-F4EA-49F2-A542-5A2B8E021A79}" type="parTrans" cxnId="{410482DD-AFE6-4031-896E-5DBAE05B943C}">
      <dgm:prSet/>
      <dgm:spPr/>
      <dgm:t>
        <a:bodyPr/>
        <a:lstStyle/>
        <a:p>
          <a:endParaRPr lang="fr-FR"/>
        </a:p>
      </dgm:t>
    </dgm:pt>
    <dgm:pt modelId="{A804CF72-A114-4FFF-870E-52785A51B7AC}" type="sibTrans" cxnId="{410482DD-AFE6-4031-896E-5DBAE05B943C}">
      <dgm:prSet/>
      <dgm:spPr/>
      <dgm:t>
        <a:bodyPr/>
        <a:lstStyle/>
        <a:p>
          <a:endParaRPr lang="fr-FR"/>
        </a:p>
      </dgm:t>
    </dgm:pt>
    <dgm:pt modelId="{3ED590B9-EAB0-49CF-84D0-68E874BD211F}">
      <dgm:prSet custT="1"/>
      <dgm:spPr/>
      <dgm:t>
        <a:bodyPr/>
        <a:lstStyle/>
        <a:p>
          <a:r>
            <a:rPr lang="fr-FR" sz="2000" dirty="0"/>
            <a:t>Modifier et adapter son organisation en fonction des compétences et de la structure</a:t>
          </a:r>
        </a:p>
      </dgm:t>
    </dgm:pt>
    <dgm:pt modelId="{3D964E37-F85B-4425-8B17-54936AEA89D7}" type="parTrans" cxnId="{96BFF579-296D-44FB-B919-85E066A9B1AF}">
      <dgm:prSet/>
      <dgm:spPr/>
      <dgm:t>
        <a:bodyPr/>
        <a:lstStyle/>
        <a:p>
          <a:endParaRPr lang="fr-FR"/>
        </a:p>
      </dgm:t>
    </dgm:pt>
    <dgm:pt modelId="{AA028681-F253-4347-BAD4-3A7310F53320}" type="sibTrans" cxnId="{96BFF579-296D-44FB-B919-85E066A9B1AF}">
      <dgm:prSet/>
      <dgm:spPr/>
      <dgm:t>
        <a:bodyPr/>
        <a:lstStyle/>
        <a:p>
          <a:endParaRPr lang="fr-FR"/>
        </a:p>
      </dgm:t>
    </dgm:pt>
    <dgm:pt modelId="{D04D9148-6EFB-436D-BED5-DE29D3708BA0}">
      <dgm:prSet phldrT="[Texte]" custT="1"/>
      <dgm:spPr/>
      <dgm:t>
        <a:bodyPr/>
        <a:lstStyle/>
        <a:p>
          <a:endParaRPr lang="fr-FR" sz="2000" dirty="0"/>
        </a:p>
      </dgm:t>
    </dgm:pt>
    <dgm:pt modelId="{8E363CB6-F945-4E1B-850C-50AFD22017CB}" type="parTrans" cxnId="{5943F6CF-EF2D-434C-8B4E-FDBDB9A724F7}">
      <dgm:prSet/>
      <dgm:spPr/>
      <dgm:t>
        <a:bodyPr/>
        <a:lstStyle/>
        <a:p>
          <a:endParaRPr lang="fr-FR"/>
        </a:p>
      </dgm:t>
    </dgm:pt>
    <dgm:pt modelId="{F566FA3D-A821-45C5-96CC-A98E8D3B6057}" type="sibTrans" cxnId="{5943F6CF-EF2D-434C-8B4E-FDBDB9A724F7}">
      <dgm:prSet/>
      <dgm:spPr/>
      <dgm:t>
        <a:bodyPr/>
        <a:lstStyle/>
        <a:p>
          <a:endParaRPr lang="fr-FR"/>
        </a:p>
      </dgm:t>
    </dgm:pt>
    <dgm:pt modelId="{29899F72-2DCB-4AA2-8148-180A38722441}">
      <dgm:prSet phldrT="[Texte]" custT="1"/>
      <dgm:spPr/>
      <dgm:t>
        <a:bodyPr/>
        <a:lstStyle/>
        <a:p>
          <a:endParaRPr lang="fr-FR" sz="2000" dirty="0"/>
        </a:p>
      </dgm:t>
    </dgm:pt>
    <dgm:pt modelId="{8B114EC3-390A-47D6-A433-EE851A73A5A4}" type="parTrans" cxnId="{55DE94F6-1888-4958-B3B8-AED333D3BB19}">
      <dgm:prSet/>
      <dgm:spPr/>
      <dgm:t>
        <a:bodyPr/>
        <a:lstStyle/>
        <a:p>
          <a:endParaRPr lang="fr-FR"/>
        </a:p>
      </dgm:t>
    </dgm:pt>
    <dgm:pt modelId="{05E0BDC1-6824-4263-BE3D-97169B162B78}" type="sibTrans" cxnId="{55DE94F6-1888-4958-B3B8-AED333D3BB19}">
      <dgm:prSet/>
      <dgm:spPr/>
      <dgm:t>
        <a:bodyPr/>
        <a:lstStyle/>
        <a:p>
          <a:endParaRPr lang="fr-FR"/>
        </a:p>
      </dgm:t>
    </dgm:pt>
    <dgm:pt modelId="{23B3618A-27ED-4C13-AC01-52E8F23928A4}">
      <dgm:prSet phldrT="[Texte]" custT="1"/>
      <dgm:spPr/>
      <dgm:t>
        <a:bodyPr/>
        <a:lstStyle/>
        <a:p>
          <a:r>
            <a:rPr lang="fr-FR" sz="2000" dirty="0"/>
            <a:t>Justifier le fonctionnement de son organisation (en cas d’audit notamment)</a:t>
          </a:r>
        </a:p>
      </dgm:t>
    </dgm:pt>
    <dgm:pt modelId="{DDC070A6-61ED-419E-BBF5-43038CDCFC77}" type="parTrans" cxnId="{1A4F972F-A58D-4343-B226-25871E91902D}">
      <dgm:prSet/>
      <dgm:spPr/>
      <dgm:t>
        <a:bodyPr/>
        <a:lstStyle/>
        <a:p>
          <a:endParaRPr lang="fr-FR"/>
        </a:p>
      </dgm:t>
    </dgm:pt>
    <dgm:pt modelId="{347E7BB4-CBA0-4CF1-A787-CD0CBB892334}" type="sibTrans" cxnId="{1A4F972F-A58D-4343-B226-25871E91902D}">
      <dgm:prSet/>
      <dgm:spPr/>
      <dgm:t>
        <a:bodyPr/>
        <a:lstStyle/>
        <a:p>
          <a:endParaRPr lang="fr-FR"/>
        </a:p>
      </dgm:t>
    </dgm:pt>
    <dgm:pt modelId="{A9AEE411-3822-4A96-8C8C-32A57BC5D233}">
      <dgm:prSet phldrT="[Texte]" custT="1"/>
      <dgm:spPr/>
      <dgm:t>
        <a:bodyPr/>
        <a:lstStyle/>
        <a:p>
          <a:r>
            <a:rPr lang="fr-FR" sz="2000" dirty="0"/>
            <a:t>Cibler les manques, les failles de l’organisation</a:t>
          </a:r>
        </a:p>
      </dgm:t>
    </dgm:pt>
    <dgm:pt modelId="{9299A198-FE63-47A3-9C8E-B8E09FAF6C0A}" type="parTrans" cxnId="{1846A784-C55B-4485-9641-AA01F15B1142}">
      <dgm:prSet/>
      <dgm:spPr/>
      <dgm:t>
        <a:bodyPr/>
        <a:lstStyle/>
        <a:p>
          <a:endParaRPr lang="fr-FR"/>
        </a:p>
      </dgm:t>
    </dgm:pt>
    <dgm:pt modelId="{5150D8D5-67CC-4861-8970-D13C6D7BE01B}" type="sibTrans" cxnId="{1846A784-C55B-4485-9641-AA01F15B1142}">
      <dgm:prSet/>
      <dgm:spPr/>
      <dgm:t>
        <a:bodyPr/>
        <a:lstStyle/>
        <a:p>
          <a:endParaRPr lang="fr-FR"/>
        </a:p>
      </dgm:t>
    </dgm:pt>
    <dgm:pt modelId="{A7D4E907-B7D3-4037-97FE-87C1E59AF6A8}" type="pres">
      <dgm:prSet presAssocID="{4E08129D-D16D-4BCF-B131-E9155B93F192}" presName="linear" presStyleCnt="0">
        <dgm:presLayoutVars>
          <dgm:animLvl val="lvl"/>
          <dgm:resizeHandles val="exact"/>
        </dgm:presLayoutVars>
      </dgm:prSet>
      <dgm:spPr/>
    </dgm:pt>
    <dgm:pt modelId="{BC00A5AE-859C-4374-84B8-7B14FAFC0654}" type="pres">
      <dgm:prSet presAssocID="{918A2424-2994-4C34-89B7-2B26C8F1D24D}" presName="parentText" presStyleLbl="node1" presStyleIdx="0" presStyleCnt="2" custScaleY="141686">
        <dgm:presLayoutVars>
          <dgm:chMax val="0"/>
          <dgm:bulletEnabled val="1"/>
        </dgm:presLayoutVars>
      </dgm:prSet>
      <dgm:spPr/>
    </dgm:pt>
    <dgm:pt modelId="{0BAB54E3-19A0-45BB-909B-A930D701921E}" type="pres">
      <dgm:prSet presAssocID="{918A2424-2994-4C34-89B7-2B26C8F1D24D}" presName="childText" presStyleLbl="revTx" presStyleIdx="0" presStyleCnt="2" custScaleY="123981">
        <dgm:presLayoutVars>
          <dgm:bulletEnabled val="1"/>
        </dgm:presLayoutVars>
      </dgm:prSet>
      <dgm:spPr/>
    </dgm:pt>
    <dgm:pt modelId="{A82DF2EC-0505-423C-B710-812C93BDC9BD}" type="pres">
      <dgm:prSet presAssocID="{94ABB18F-95DC-4EA5-9B53-A23933A73A1E}" presName="parentText" presStyleLbl="node1" presStyleIdx="1" presStyleCnt="2" custLinFactNeighborY="-133">
        <dgm:presLayoutVars>
          <dgm:chMax val="0"/>
          <dgm:bulletEnabled val="1"/>
        </dgm:presLayoutVars>
      </dgm:prSet>
      <dgm:spPr/>
    </dgm:pt>
    <dgm:pt modelId="{95F0117D-16D5-4ABF-8339-C1205F6F0C97}" type="pres">
      <dgm:prSet presAssocID="{94ABB18F-95DC-4EA5-9B53-A23933A73A1E}" presName="childText" presStyleLbl="revTx" presStyleIdx="1" presStyleCnt="2" custScaleY="155435" custLinFactNeighborY="3518">
        <dgm:presLayoutVars>
          <dgm:bulletEnabled val="1"/>
        </dgm:presLayoutVars>
      </dgm:prSet>
      <dgm:spPr/>
    </dgm:pt>
  </dgm:ptLst>
  <dgm:cxnLst>
    <dgm:cxn modelId="{10881909-7326-4498-9D81-6EADA841A8DA}" type="presOf" srcId="{23B3618A-27ED-4C13-AC01-52E8F23928A4}" destId="{0BAB54E3-19A0-45BB-909B-A930D701921E}" srcOrd="0" destOrd="3" presId="urn:microsoft.com/office/officeart/2005/8/layout/vList2"/>
    <dgm:cxn modelId="{C4179E18-FB2F-4017-8DF3-2554DDB97643}" srcId="{918A2424-2994-4C34-89B7-2B26C8F1D24D}" destId="{1EACFDC7-266B-42F1-8679-988946BD9D8F}" srcOrd="0" destOrd="0" parTransId="{6AECC80B-738D-495E-BFF4-4CBC43D59DA3}" sibTransId="{BDF2FD9D-452E-4D19-B230-2230F5C5AAA6}"/>
    <dgm:cxn modelId="{793D3926-AF93-43F7-88CE-2BC1BFF8069B}" srcId="{94ABB18F-95DC-4EA5-9B53-A23933A73A1E}" destId="{B2E3D5D0-F3A3-46C2-8801-18DB061CC36F}" srcOrd="4" destOrd="0" parTransId="{987A9665-9B7F-47F6-9090-780A662231A4}" sibTransId="{3A1BB678-8EDD-4FE9-8A45-11BF6C694E63}"/>
    <dgm:cxn modelId="{1A4F972F-A58D-4343-B226-25871E91902D}" srcId="{918A2424-2994-4C34-89B7-2B26C8F1D24D}" destId="{23B3618A-27ED-4C13-AC01-52E8F23928A4}" srcOrd="3" destOrd="0" parTransId="{DDC070A6-61ED-419E-BBF5-43038CDCFC77}" sibTransId="{347E7BB4-CBA0-4CF1-A787-CD0CBB892334}"/>
    <dgm:cxn modelId="{E535ED3D-692C-4F1B-8EFA-F43D25E01FF7}" type="presOf" srcId="{A8D3128D-BE09-42E1-B206-087F3800431B}" destId="{0BAB54E3-19A0-45BB-909B-A930D701921E}" srcOrd="0" destOrd="1" presId="urn:microsoft.com/office/officeart/2005/8/layout/vList2"/>
    <dgm:cxn modelId="{18EAAF43-47A3-44F6-B4C5-7049366DB95A}" srcId="{94ABB18F-95DC-4EA5-9B53-A23933A73A1E}" destId="{F5E10526-07EA-4B0C-9549-01B68E291D9C}" srcOrd="0" destOrd="0" parTransId="{A67E7A39-ACD4-42C9-AE33-FFA7013626B8}" sibTransId="{A770FAA5-84E2-4637-8A7D-FE3305FDC753}"/>
    <dgm:cxn modelId="{155D4564-4A94-408A-B077-0F8BF7B69333}" type="presOf" srcId="{B2E3D5D0-F3A3-46C2-8801-18DB061CC36F}" destId="{95F0117D-16D5-4ABF-8339-C1205F6F0C97}" srcOrd="0" destOrd="4" presId="urn:microsoft.com/office/officeart/2005/8/layout/vList2"/>
    <dgm:cxn modelId="{316CF469-DEFA-426B-ABCF-4AEDAA833DDC}" type="presOf" srcId="{D04D9148-6EFB-436D-BED5-DE29D3708BA0}" destId="{0BAB54E3-19A0-45BB-909B-A930D701921E}" srcOrd="0" destOrd="5" presId="urn:microsoft.com/office/officeart/2005/8/layout/vList2"/>
    <dgm:cxn modelId="{344AF956-163C-4AF3-A598-ADB9F87E85DD}" type="presOf" srcId="{E27187C1-D097-4887-A7E5-AC9AB99454C6}" destId="{0BAB54E3-19A0-45BB-909B-A930D701921E}" srcOrd="0" destOrd="2" presId="urn:microsoft.com/office/officeart/2005/8/layout/vList2"/>
    <dgm:cxn modelId="{C2676B59-CFAE-4DA4-83DE-B8DA62060D9B}" srcId="{4E08129D-D16D-4BCF-B131-E9155B93F192}" destId="{918A2424-2994-4C34-89B7-2B26C8F1D24D}" srcOrd="0" destOrd="0" parTransId="{438050E9-9F85-4A62-A7AF-3B248E64D82B}" sibTransId="{97D8F43A-20B5-44E0-83C0-F5676F23165B}"/>
    <dgm:cxn modelId="{96BFF579-296D-44FB-B919-85E066A9B1AF}" srcId="{94ABB18F-95DC-4EA5-9B53-A23933A73A1E}" destId="{3ED590B9-EAB0-49CF-84D0-68E874BD211F}" srcOrd="3" destOrd="0" parTransId="{3D964E37-F85B-4425-8B17-54936AEA89D7}" sibTransId="{AA028681-F253-4347-BAD4-3A7310F53320}"/>
    <dgm:cxn modelId="{1846A784-C55B-4485-9641-AA01F15B1142}" srcId="{94ABB18F-95DC-4EA5-9B53-A23933A73A1E}" destId="{A9AEE411-3822-4A96-8C8C-32A57BC5D233}" srcOrd="2" destOrd="0" parTransId="{9299A198-FE63-47A3-9C8E-B8E09FAF6C0A}" sibTransId="{5150D8D5-67CC-4861-8970-D13C6D7BE01B}"/>
    <dgm:cxn modelId="{0F472B85-FA07-4FF3-AF1D-7D66CD2F24BB}" srcId="{918A2424-2994-4C34-89B7-2B26C8F1D24D}" destId="{A8D3128D-BE09-42E1-B206-087F3800431B}" srcOrd="1" destOrd="0" parTransId="{6B12C6BE-CA07-4C79-A2A5-7996D482ADBF}" sibTransId="{1180F5DC-EC61-4D45-870E-A2117E2A273A}"/>
    <dgm:cxn modelId="{79F21A8D-97D1-47FB-B06B-F9590BF788E5}" type="presOf" srcId="{A9AEE411-3822-4A96-8C8C-32A57BC5D233}" destId="{95F0117D-16D5-4ABF-8339-C1205F6F0C97}" srcOrd="0" destOrd="2" presId="urn:microsoft.com/office/officeart/2005/8/layout/vList2"/>
    <dgm:cxn modelId="{2F6A749E-5920-498F-8C95-9B783F2999C4}" type="presOf" srcId="{4E08129D-D16D-4BCF-B131-E9155B93F192}" destId="{A7D4E907-B7D3-4037-97FE-87C1E59AF6A8}" srcOrd="0" destOrd="0" presId="urn:microsoft.com/office/officeart/2005/8/layout/vList2"/>
    <dgm:cxn modelId="{10ED0CAE-89AA-4E13-AD5D-BDB76B0F5742}" type="presOf" srcId="{BE95D01D-F2B0-4C09-935D-78DA96725A69}" destId="{95F0117D-16D5-4ABF-8339-C1205F6F0C97}" srcOrd="0" destOrd="1" presId="urn:microsoft.com/office/officeart/2005/8/layout/vList2"/>
    <dgm:cxn modelId="{817D18C9-0DFF-42AF-8A91-51948423F1B9}" type="presOf" srcId="{3ED590B9-EAB0-49CF-84D0-68E874BD211F}" destId="{95F0117D-16D5-4ABF-8339-C1205F6F0C97}" srcOrd="0" destOrd="3" presId="urn:microsoft.com/office/officeart/2005/8/layout/vList2"/>
    <dgm:cxn modelId="{5529E0CB-AC4A-4B57-BD69-0E820CA9D834}" type="presOf" srcId="{94ABB18F-95DC-4EA5-9B53-A23933A73A1E}" destId="{A82DF2EC-0505-423C-B710-812C93BDC9BD}" srcOrd="0" destOrd="0" presId="urn:microsoft.com/office/officeart/2005/8/layout/vList2"/>
    <dgm:cxn modelId="{5943F6CF-EF2D-434C-8B4E-FDBDB9A724F7}" srcId="{918A2424-2994-4C34-89B7-2B26C8F1D24D}" destId="{D04D9148-6EFB-436D-BED5-DE29D3708BA0}" srcOrd="5" destOrd="0" parTransId="{8E363CB6-F945-4E1B-850C-50AFD22017CB}" sibTransId="{F566FA3D-A821-45C5-96CC-A98E8D3B6057}"/>
    <dgm:cxn modelId="{FB6A79DB-73A2-4C18-8DA4-D6E89DF4FC6F}" srcId="{4E08129D-D16D-4BCF-B131-E9155B93F192}" destId="{94ABB18F-95DC-4EA5-9B53-A23933A73A1E}" srcOrd="1" destOrd="0" parTransId="{675B6512-C1EA-464E-B6EC-DAB8E2F0FA42}" sibTransId="{BA117AB8-AAF4-4E57-BA47-2F891BD1269D}"/>
    <dgm:cxn modelId="{410482DD-AFE6-4031-896E-5DBAE05B943C}" srcId="{94ABB18F-95DC-4EA5-9B53-A23933A73A1E}" destId="{BE95D01D-F2B0-4C09-935D-78DA96725A69}" srcOrd="1" destOrd="0" parTransId="{4059A5E7-F4EA-49F2-A542-5A2B8E021A79}" sibTransId="{A804CF72-A114-4FFF-870E-52785A51B7AC}"/>
    <dgm:cxn modelId="{050D81E1-E08D-42E1-99BB-5322C805942B}" srcId="{918A2424-2994-4C34-89B7-2B26C8F1D24D}" destId="{E27187C1-D097-4887-A7E5-AC9AB99454C6}" srcOrd="2" destOrd="0" parTransId="{9B5F913C-B575-4532-8686-22B95D77DB8D}" sibTransId="{75E70566-1277-433C-83E2-110FE2798AC4}"/>
    <dgm:cxn modelId="{37008EE3-9B98-4E9D-8C45-1629942BDC81}" type="presOf" srcId="{29899F72-2DCB-4AA2-8148-180A38722441}" destId="{0BAB54E3-19A0-45BB-909B-A930D701921E}" srcOrd="0" destOrd="4" presId="urn:microsoft.com/office/officeart/2005/8/layout/vList2"/>
    <dgm:cxn modelId="{48311EE8-3037-48B3-B2E9-3E6761EA4F3F}" type="presOf" srcId="{F5E10526-07EA-4B0C-9549-01B68E291D9C}" destId="{95F0117D-16D5-4ABF-8339-C1205F6F0C97}" srcOrd="0" destOrd="0" presId="urn:microsoft.com/office/officeart/2005/8/layout/vList2"/>
    <dgm:cxn modelId="{669609F5-74D7-4846-BF95-B17DAEBE7D41}" type="presOf" srcId="{918A2424-2994-4C34-89B7-2B26C8F1D24D}" destId="{BC00A5AE-859C-4374-84B8-7B14FAFC0654}" srcOrd="0" destOrd="0" presId="urn:microsoft.com/office/officeart/2005/8/layout/vList2"/>
    <dgm:cxn modelId="{55DE94F6-1888-4958-B3B8-AED333D3BB19}" srcId="{918A2424-2994-4C34-89B7-2B26C8F1D24D}" destId="{29899F72-2DCB-4AA2-8148-180A38722441}" srcOrd="4" destOrd="0" parTransId="{8B114EC3-390A-47D6-A433-EE851A73A5A4}" sibTransId="{05E0BDC1-6824-4263-BE3D-97169B162B78}"/>
    <dgm:cxn modelId="{16F37CFD-97AF-4A3D-944C-A5AC6A98A4C8}" type="presOf" srcId="{1EACFDC7-266B-42F1-8679-988946BD9D8F}" destId="{0BAB54E3-19A0-45BB-909B-A930D701921E}" srcOrd="0" destOrd="0" presId="urn:microsoft.com/office/officeart/2005/8/layout/vList2"/>
    <dgm:cxn modelId="{85B35FA2-677B-48C5-A67A-1A82EF92CC02}" type="presParOf" srcId="{A7D4E907-B7D3-4037-97FE-87C1E59AF6A8}" destId="{BC00A5AE-859C-4374-84B8-7B14FAFC0654}" srcOrd="0" destOrd="0" presId="urn:microsoft.com/office/officeart/2005/8/layout/vList2"/>
    <dgm:cxn modelId="{CCD08E51-BBE9-4D45-AF69-2FE16469B905}" type="presParOf" srcId="{A7D4E907-B7D3-4037-97FE-87C1E59AF6A8}" destId="{0BAB54E3-19A0-45BB-909B-A930D701921E}" srcOrd="1" destOrd="0" presId="urn:microsoft.com/office/officeart/2005/8/layout/vList2"/>
    <dgm:cxn modelId="{A8B8EF0D-882E-44F0-86EC-D3E14C4C3DE1}" type="presParOf" srcId="{A7D4E907-B7D3-4037-97FE-87C1E59AF6A8}" destId="{A82DF2EC-0505-423C-B710-812C93BDC9BD}" srcOrd="2" destOrd="0" presId="urn:microsoft.com/office/officeart/2005/8/layout/vList2"/>
    <dgm:cxn modelId="{6D26047B-DE46-4153-91B8-06309ED8C897}" type="presParOf" srcId="{A7D4E907-B7D3-4037-97FE-87C1E59AF6A8}" destId="{95F0117D-16D5-4ABF-8339-C1205F6F0C9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4CA1C-C1D4-45B2-8B44-CAFB185B5149}">
      <dsp:nvSpPr>
        <dsp:cNvPr id="0" name=""/>
        <dsp:cNvSpPr/>
      </dsp:nvSpPr>
      <dsp:spPr>
        <a:xfrm>
          <a:off x="3162055" y="0"/>
          <a:ext cx="4743082" cy="12590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Art 47-2 : «</a:t>
          </a:r>
          <a:r>
            <a:rPr lang="fr-FR" sz="1400" i="1" kern="1200" dirty="0"/>
            <a:t>les comptes des administrations publiques sont réguliers et sincères. Ils donnent une image fidèle du résultat de la gestion, de leur patrimoine et de leur situation financière »</a:t>
          </a:r>
        </a:p>
      </dsp:txBody>
      <dsp:txXfrm>
        <a:off x="3162055" y="157386"/>
        <a:ext cx="4270925" cy="944314"/>
      </dsp:txXfrm>
    </dsp:sp>
    <dsp:sp modelId="{32439DAC-2EE3-495F-8ABD-F4E574CD80B0}">
      <dsp:nvSpPr>
        <dsp:cNvPr id="0" name=""/>
        <dsp:cNvSpPr/>
      </dsp:nvSpPr>
      <dsp:spPr>
        <a:xfrm>
          <a:off x="0" y="0"/>
          <a:ext cx="3162055" cy="12590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Loi constitutionnelle du 23 juillet 2008</a:t>
          </a:r>
        </a:p>
      </dsp:txBody>
      <dsp:txXfrm>
        <a:off x="61464" y="61464"/>
        <a:ext cx="3039127" cy="1136158"/>
      </dsp:txXfrm>
    </dsp:sp>
    <dsp:sp modelId="{7F48E3CD-376A-4529-B7A0-B617A024E240}">
      <dsp:nvSpPr>
        <dsp:cNvPr id="0" name=""/>
        <dsp:cNvSpPr/>
      </dsp:nvSpPr>
      <dsp:spPr>
        <a:xfrm>
          <a:off x="3162055" y="1384994"/>
          <a:ext cx="4743082" cy="12590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Art 1 : </a:t>
          </a:r>
          <a:r>
            <a:rPr lang="fr-FR" sz="1400" i="1" kern="1200" dirty="0"/>
            <a:t>« Dans chaque ministère, un dispositif de contrôle et d'audit internes, adapté aux missions et à la structure des services et visant à assurer la maîtrise des risques liés à la gestion des politiques publiques dont ces services ont la charge, est mis en œuvre. »</a:t>
          </a:r>
        </a:p>
      </dsp:txBody>
      <dsp:txXfrm>
        <a:off x="3162055" y="1542380"/>
        <a:ext cx="4270925" cy="944314"/>
      </dsp:txXfrm>
    </dsp:sp>
    <dsp:sp modelId="{20524DC7-735D-4C09-8D1F-929BC47BFE22}">
      <dsp:nvSpPr>
        <dsp:cNvPr id="0" name=""/>
        <dsp:cNvSpPr/>
      </dsp:nvSpPr>
      <dsp:spPr>
        <a:xfrm>
          <a:off x="0" y="1384994"/>
          <a:ext cx="3162055" cy="1259086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b="0" kern="1200" dirty="0"/>
            <a:t>Décret n° 2011-775 du 28 juin 2011 relatif à l'audit interne dans l'administration</a:t>
          </a:r>
        </a:p>
      </dsp:txBody>
      <dsp:txXfrm>
        <a:off x="61464" y="1446458"/>
        <a:ext cx="3039127" cy="1136158"/>
      </dsp:txXfrm>
    </dsp:sp>
    <dsp:sp modelId="{A843CBBF-A5F6-4686-AB7A-8ED2D6B6E6E8}">
      <dsp:nvSpPr>
        <dsp:cNvPr id="0" name=""/>
        <dsp:cNvSpPr/>
      </dsp:nvSpPr>
      <dsp:spPr>
        <a:xfrm>
          <a:off x="3162055" y="2769989"/>
          <a:ext cx="4743082" cy="12590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Art 53 : « </a:t>
          </a:r>
          <a:r>
            <a:rPr lang="fr-FR" sz="1400" i="1" kern="1200" dirty="0"/>
            <a:t>la comptabilité publique est un système d'organisation de l'information financière permettant [...]de présenter des états financiers reflétant une image fidèle du patrimoine, de la situation financière et du résultat à la date de clôture de l'exercice. </a:t>
          </a:r>
          <a:r>
            <a:rPr lang="fr-FR" sz="1400" kern="1200" dirty="0"/>
            <a:t>»</a:t>
          </a:r>
        </a:p>
      </dsp:txBody>
      <dsp:txXfrm>
        <a:off x="3162055" y="2927375"/>
        <a:ext cx="4270925" cy="944314"/>
      </dsp:txXfrm>
    </dsp:sp>
    <dsp:sp modelId="{A7866DC1-1077-435E-AD03-ECB73F5C29EB}">
      <dsp:nvSpPr>
        <dsp:cNvPr id="0" name=""/>
        <dsp:cNvSpPr/>
      </dsp:nvSpPr>
      <dsp:spPr>
        <a:xfrm>
          <a:off x="0" y="2769989"/>
          <a:ext cx="3162055" cy="1259086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Décret 12-1246 du 7 novembre 2012 (GBCP)</a:t>
          </a:r>
        </a:p>
      </dsp:txBody>
      <dsp:txXfrm>
        <a:off x="61464" y="2831453"/>
        <a:ext cx="3039127" cy="1136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12EDE-0395-4764-AC1B-65427E260D35}">
      <dsp:nvSpPr>
        <dsp:cNvPr id="0" name=""/>
        <dsp:cNvSpPr/>
      </dsp:nvSpPr>
      <dsp:spPr>
        <a:xfrm rot="16200000">
          <a:off x="-1526201" y="1528079"/>
          <a:ext cx="4899025" cy="1842865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0" rIns="31750" bIns="0" numCol="1" spcCol="1270" anchor="ctr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b="1" u="sng" kern="1200" dirty="0"/>
        </a:p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/>
            <a:t>Le chef d’établissement</a:t>
          </a:r>
        </a:p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kern="1200" dirty="0"/>
        </a:p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- </a:t>
          </a:r>
          <a:r>
            <a:rPr lang="fr-FR" sz="1400" kern="1200" dirty="0"/>
            <a:t>En tant que responsable RH de l’EPLE, il a la charge du positionnement de chaque agent dans l’organisation </a:t>
          </a:r>
        </a:p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kern="1200" dirty="0"/>
        </a:p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- </a:t>
          </a:r>
          <a:r>
            <a:rPr lang="fr-FR" sz="1400" kern="1200" dirty="0"/>
            <a:t>En tant qu’ordonnateur, il dirige les services budgétaires et engage sa responsabilité sur les opérations réalisées (civile, pénale…)</a:t>
          </a:r>
        </a:p>
      </dsp:txBody>
      <dsp:txXfrm rot="5400000">
        <a:off x="1879" y="979804"/>
        <a:ext cx="1842865" cy="2939415"/>
      </dsp:txXfrm>
    </dsp:sp>
    <dsp:sp modelId="{9963AE66-1EA7-4A2A-8F86-BC5746EA05FA}">
      <dsp:nvSpPr>
        <dsp:cNvPr id="0" name=""/>
        <dsp:cNvSpPr/>
      </dsp:nvSpPr>
      <dsp:spPr>
        <a:xfrm rot="16200000">
          <a:off x="454878" y="1528079"/>
          <a:ext cx="4899025" cy="1842865"/>
        </a:xfrm>
        <a:prstGeom prst="flowChartManualOperation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0" rIns="44450" bIns="0" numCol="1" spcCol="1270" anchor="ctr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b="1" u="sng" kern="1200" dirty="0"/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/>
            <a:t>L’Agent comptable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u="sng" kern="1200" dirty="0"/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- </a:t>
          </a:r>
          <a:r>
            <a:rPr lang="fr-FR" sz="1400" kern="1200" dirty="0"/>
            <a:t>Les modes d’organisation et de contrôle des services financiers de l’EPLE peuvent engager directement sa responsabilité personnelle et pécuniaire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kern="1200" dirty="0"/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- </a:t>
          </a:r>
          <a:r>
            <a:rPr lang="fr-FR" sz="1400" kern="1200" dirty="0"/>
            <a:t>Il organise le service comptable et conseille l’ordonnateur dans un objectif de qualité comptable</a:t>
          </a:r>
        </a:p>
      </dsp:txBody>
      <dsp:txXfrm rot="5400000">
        <a:off x="1982958" y="979804"/>
        <a:ext cx="1842865" cy="2939415"/>
      </dsp:txXfrm>
    </dsp:sp>
    <dsp:sp modelId="{72042830-2C61-4999-B3D1-503215A77AD8}">
      <dsp:nvSpPr>
        <dsp:cNvPr id="0" name=""/>
        <dsp:cNvSpPr/>
      </dsp:nvSpPr>
      <dsp:spPr>
        <a:xfrm rot="16200000">
          <a:off x="2435959" y="1528079"/>
          <a:ext cx="4899025" cy="1842865"/>
        </a:xfrm>
        <a:prstGeom prst="flowChartManualOperation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/>
            <a:t>L’adjoint gestionnaire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u="sng" kern="120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600" b="0" u="none" kern="1200"/>
            <a:t>- </a:t>
          </a:r>
          <a:r>
            <a:rPr lang="fr-FR" sz="1400" b="0" u="none" kern="1200"/>
            <a:t>Organise et réalise, sous l’autorité du chef d’établissement, les opérations budgétaires</a:t>
          </a:r>
          <a:endParaRPr lang="fr-FR" sz="1600" b="0" u="none" kern="120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u="sng" kern="120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u="none" kern="1200"/>
            <a:t>- </a:t>
          </a:r>
          <a:r>
            <a:rPr lang="fr-FR" sz="1400" b="0" u="none" kern="1200"/>
            <a:t>En tant que régisseur, sa responsabilité peut être engagée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0" u="none" kern="1200" dirty="0"/>
        </a:p>
      </dsp:txBody>
      <dsp:txXfrm rot="5400000">
        <a:off x="3964039" y="979804"/>
        <a:ext cx="1842865" cy="2939415"/>
      </dsp:txXfrm>
    </dsp:sp>
    <dsp:sp modelId="{1B144F8B-CB77-4130-9D20-A56C1139869B}">
      <dsp:nvSpPr>
        <dsp:cNvPr id="0" name=""/>
        <dsp:cNvSpPr/>
      </dsp:nvSpPr>
      <dsp:spPr>
        <a:xfrm rot="16200000">
          <a:off x="4417039" y="1528079"/>
          <a:ext cx="4899025" cy="1842865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/>
            <a:t>Les équipes de gestion et comptabilité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u="sng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u="none" kern="1200"/>
            <a:t>- Chaque acteur financier doit connaître son périmètre d’intervention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0" u="none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u="none" kern="1200"/>
            <a:t>- </a:t>
          </a:r>
          <a:r>
            <a:rPr lang="fr-FR" sz="1400" b="0" u="none" kern="1200"/>
            <a:t>Chaque acteur doit identifier les actions réalisées sous l’autorité de l’ordonnateur et sous l’autorité du comptable</a:t>
          </a:r>
          <a:endParaRPr lang="fr-FR" sz="1400" b="0" u="none" kern="1200" dirty="0"/>
        </a:p>
      </dsp:txBody>
      <dsp:txXfrm rot="5400000">
        <a:off x="5945119" y="979804"/>
        <a:ext cx="1842865" cy="29394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0A5AE-859C-4374-84B8-7B14FAFC0654}">
      <dsp:nvSpPr>
        <dsp:cNvPr id="0" name=""/>
        <dsp:cNvSpPr/>
      </dsp:nvSpPr>
      <dsp:spPr>
        <a:xfrm>
          <a:off x="0" y="3201"/>
          <a:ext cx="7648575" cy="578764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Objectif 1 : sécuriser son organisation</a:t>
          </a:r>
        </a:p>
      </dsp:txBody>
      <dsp:txXfrm>
        <a:off x="28253" y="31454"/>
        <a:ext cx="7592069" cy="522258"/>
      </dsp:txXfrm>
    </dsp:sp>
    <dsp:sp modelId="{0BAB54E3-19A0-45BB-909B-A930D701921E}">
      <dsp:nvSpPr>
        <dsp:cNvPr id="0" name=""/>
        <dsp:cNvSpPr/>
      </dsp:nvSpPr>
      <dsp:spPr>
        <a:xfrm>
          <a:off x="0" y="581966"/>
          <a:ext cx="7648575" cy="1606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842" tIns="13970" rIns="78232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11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Assurer la traçabilité des opérations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Organiser et prioriser les points de contrôle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Justifier le fonctionnement de son organisation (en cas d’audit notamment)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2000" kern="1200" dirty="0"/>
        </a:p>
      </dsp:txBody>
      <dsp:txXfrm>
        <a:off x="0" y="581966"/>
        <a:ext cx="7648575" cy="1606644"/>
      </dsp:txXfrm>
    </dsp:sp>
    <dsp:sp modelId="{A82DF2EC-0505-423C-B710-812C93BDC9BD}">
      <dsp:nvSpPr>
        <dsp:cNvPr id="0" name=""/>
        <dsp:cNvSpPr/>
      </dsp:nvSpPr>
      <dsp:spPr>
        <a:xfrm>
          <a:off x="0" y="2186953"/>
          <a:ext cx="7648575" cy="408483"/>
        </a:xfrm>
        <a:prstGeom prst="round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Objectif 2 : piloter son organisation </a:t>
          </a:r>
        </a:p>
      </dsp:txBody>
      <dsp:txXfrm>
        <a:off x="19940" y="2206893"/>
        <a:ext cx="7608695" cy="368603"/>
      </dsp:txXfrm>
    </dsp:sp>
    <dsp:sp modelId="{95F0117D-16D5-4ABF-8339-C1205F6F0C97}">
      <dsp:nvSpPr>
        <dsp:cNvPr id="0" name=""/>
        <dsp:cNvSpPr/>
      </dsp:nvSpPr>
      <dsp:spPr>
        <a:xfrm>
          <a:off x="0" y="2600296"/>
          <a:ext cx="7648575" cy="1936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842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1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Identifier et partager le positionnement de chaque acteur dans l’organisation et les points d’articulation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Cibler les manques, les failles de l’organisation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000" kern="1200" dirty="0"/>
            <a:t>Modifier et adapter son organisation en fonction des compétences et de la structure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1900" kern="1200" dirty="0"/>
        </a:p>
      </dsp:txBody>
      <dsp:txXfrm>
        <a:off x="0" y="2600296"/>
        <a:ext cx="7648575" cy="1936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jhrtyut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jhrtyut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 support vise le déploiement en EPLE. Il peut être utilisé</a:t>
            </a:r>
            <a:r>
              <a:rPr lang="fr-FR" baseline="0" dirty="0"/>
              <a:t> par exemple par un agent comptable lors d’une réunion de groupement comptable en vue d’initier l’objectif de déploiement généralisé à la méthode de MRCF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60D5F9-2C4A-4C14-AA6E-B96A228E23A3}" type="datetime1">
              <a:rPr lang="fr-FR" smtClean="0"/>
              <a:t>20/05/2019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err="1"/>
              <a:t>jhrtyut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137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Note</a:t>
            </a:r>
            <a:r>
              <a:rPr lang="fr-FR" baseline="0" dirty="0"/>
              <a:t> du MEN adressés à tous les rectorats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5196AFB-2CC4-4E01-A54E-CAD3FEADA0E2}" type="datetime1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jhrtyut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70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 support vise le déploiement en EPLE. Il peut être utilisé</a:t>
            </a:r>
            <a:r>
              <a:rPr lang="fr-FR" baseline="0" dirty="0"/>
              <a:t> par exemple par un agent comptable lors d’une réunion de groupement comptable en vue d’initier l’objectif de déploiement généralisé à la méthode de MRCF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60D5F9-2C4A-4C14-AA6E-B96A228E23A3}" type="datetime1">
              <a:rPr lang="fr-FR" smtClean="0"/>
              <a:t>20/05/2019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err="1"/>
              <a:t>jhrtyut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137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 support vise le déploiement en EPLE. Il peut être utilisé</a:t>
            </a:r>
            <a:r>
              <a:rPr lang="fr-FR" baseline="0" dirty="0"/>
              <a:t> par exemple par un agent comptable lors d’une réunion de groupement comptable en vue d’initier l’objectif de déploiement généralisé à la méthode de MRCF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60D5F9-2C4A-4C14-AA6E-B96A228E23A3}" type="datetime1">
              <a:rPr lang="fr-FR" smtClean="0"/>
              <a:t>20/05/2019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err="1"/>
              <a:t>jhrtyut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137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 support vise le déploiement en EPLE. Il peut être utilisé</a:t>
            </a:r>
            <a:r>
              <a:rPr lang="fr-FR" baseline="0" dirty="0"/>
              <a:t> par exemple par un agent comptable lors d’une réunion de groupement comptable en vue d’initier l’objectif de déploiement généralisé à la méthode de MRCF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60D5F9-2C4A-4C14-AA6E-B96A228E23A3}" type="datetime1">
              <a:rPr lang="fr-FR" smtClean="0"/>
              <a:t>20/05/2019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err="1"/>
              <a:t>jhrtyut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13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B008A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B008A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2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B008A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B008A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82"/>
            <a:ext cx="7881937" cy="4397375"/>
          </a:xfrm>
        </p:spPr>
        <p:txBody>
          <a:bodyPr/>
          <a:lstStyle>
            <a:lvl1pPr>
              <a:buClr>
                <a:srgbClr val="9B008A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039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7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9B008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3283200"/>
            <a:ext cx="5897726" cy="210816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/>
              <a:t>Contacts :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072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2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2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50005" y="6391036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698887" y="1295400"/>
            <a:ext cx="7173849" cy="0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 userDrawn="1"/>
        </p:nvCxnSpPr>
        <p:spPr>
          <a:xfrm flipV="1">
            <a:off x="7872735" y="872641"/>
            <a:ext cx="642246" cy="419889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 flipH="1" flipV="1">
            <a:off x="699227" y="0"/>
            <a:ext cx="1" cy="1286937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/>
          <p:cNvSpPr txBox="1">
            <a:spLocks/>
          </p:cNvSpPr>
          <p:nvPr userDrawn="1"/>
        </p:nvSpPr>
        <p:spPr>
          <a:xfrm>
            <a:off x="2369032" y="6146185"/>
            <a:ext cx="4620586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9B008A"/>
                </a:solidFill>
              </a:rPr>
              <a:t>Déploiement MRCF</a:t>
            </a:r>
            <a:r>
              <a:rPr lang="fr-FR" b="1" baseline="0" dirty="0">
                <a:solidFill>
                  <a:srgbClr val="9B008A"/>
                </a:solidFill>
              </a:rPr>
              <a:t> en EPLE</a:t>
            </a:r>
          </a:p>
          <a:p>
            <a:pPr>
              <a:lnSpc>
                <a:spcPts val="1320"/>
              </a:lnSpc>
            </a:pPr>
            <a:r>
              <a:rPr lang="fr-FR" b="1" baseline="0" dirty="0">
                <a:solidFill>
                  <a:srgbClr val="9B008A"/>
                </a:solidFill>
              </a:rPr>
              <a:t>DAF A3</a:t>
            </a:r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 userDrawn="1"/>
        </p:nvSpPr>
        <p:spPr>
          <a:xfrm>
            <a:off x="6486524" y="6217759"/>
            <a:ext cx="166341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</a:t>
            </a:r>
            <a:r>
              <a:rPr lang="fr-FR" sz="1200" b="1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2017-2020</a:t>
            </a:r>
            <a:endParaRPr lang="fr-FR" sz="1200" b="1" dirty="0"/>
          </a:p>
        </p:txBody>
      </p:sp>
      <p:pic>
        <p:nvPicPr>
          <p:cNvPr id="13" name="Image 12"/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7" y="6302036"/>
            <a:ext cx="169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80" r:id="rId3"/>
    <p:sldLayoutId id="2147483672" r:id="rId4"/>
    <p:sldLayoutId id="2147483692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9B008A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9B008A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9B008A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9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92" y="3464804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3" y="6391036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1FC8907D-B208-DC44-82F5-2940ECA1C9FA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698905" y="5516417"/>
            <a:ext cx="6290733" cy="0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 flipV="1">
            <a:off x="6995213" y="4489206"/>
            <a:ext cx="1519767" cy="1024465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 userDrawn="1"/>
        </p:nvCxnSpPr>
        <p:spPr>
          <a:xfrm flipH="1" flipV="1">
            <a:off x="698889" y="0"/>
            <a:ext cx="295" cy="5507953"/>
          </a:xfrm>
          <a:prstGeom prst="line">
            <a:avLst/>
          </a:prstGeom>
          <a:ln w="57150" cap="rnd" cmpd="sng">
            <a:solidFill>
              <a:srgbClr val="9B008A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7" y="6302036"/>
            <a:ext cx="1692000" cy="432000"/>
          </a:xfrm>
          <a:prstGeom prst="rect">
            <a:avLst/>
          </a:prstGeom>
        </p:spPr>
      </p:pic>
      <p:sp>
        <p:nvSpPr>
          <p:cNvPr id="17" name="Espace réservé du pied de page 4"/>
          <p:cNvSpPr txBox="1">
            <a:spLocks/>
          </p:cNvSpPr>
          <p:nvPr userDrawn="1"/>
        </p:nvSpPr>
        <p:spPr>
          <a:xfrm>
            <a:off x="2369032" y="6146185"/>
            <a:ext cx="4620586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9B008A"/>
                </a:solidFill>
              </a:rPr>
              <a:t>Déploiement MRCF</a:t>
            </a:r>
            <a:r>
              <a:rPr lang="fr-FR" b="1" baseline="0" dirty="0">
                <a:solidFill>
                  <a:srgbClr val="9B008A"/>
                </a:solidFill>
              </a:rPr>
              <a:t> en EPLE</a:t>
            </a:r>
          </a:p>
          <a:p>
            <a:pPr>
              <a:lnSpc>
                <a:spcPts val="1320"/>
              </a:lnSpc>
            </a:pPr>
            <a:r>
              <a:rPr lang="fr-FR" b="1" baseline="0" dirty="0">
                <a:solidFill>
                  <a:srgbClr val="9B008A"/>
                </a:solidFill>
              </a:rPr>
              <a:t>DAF A3</a:t>
            </a:r>
            <a:endParaRPr lang="fr-FR" dirty="0"/>
          </a:p>
        </p:txBody>
      </p:sp>
      <p:sp>
        <p:nvSpPr>
          <p:cNvPr id="18" name="Espace réservé du pied de page 4"/>
          <p:cNvSpPr txBox="1">
            <a:spLocks/>
          </p:cNvSpPr>
          <p:nvPr userDrawn="1"/>
        </p:nvSpPr>
        <p:spPr>
          <a:xfrm>
            <a:off x="6486524" y="6217759"/>
            <a:ext cx="166341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</a:t>
            </a:r>
            <a:r>
              <a:rPr lang="fr-FR" sz="1200" b="1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2017-2020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5" r:id="rId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50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9B008A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eiade.education.fr/StructuresMetiers/GBFC/000018/000014/Pages/default.aspx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eiade.education.fr/StructuresMetiers/GBFC/000018/000000/000004/Pages/La-mallette-de-la-Maitrise-des-Risques-Comptables-et-Financiers-MRCF-en-EPLE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eiade.education.fr/StructuresMetiers/GBFC/000018/000000/000004/Pages/La-mallette-de-la-Maitrise-des-Risques-Comptables-et-Financiers-MRCF-en-EPLE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dirty="0">
                <a:latin typeface="Arial Black" panose="020B0A04020102020204" pitchFamily="34" charset="0"/>
                <a:ea typeface="ＭＳ Ｐゴシック" panose="020B0600070205080204" pitchFamily="34" charset="-128"/>
              </a:rPr>
              <a:t>Plan national 2017-2020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fr-FR" sz="3200" b="1" dirty="0"/>
              <a:t>Mise en œuvre  de la maîtrise des risques comptables et financiers en EPLE (MRCF)</a:t>
            </a: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914" y="6391036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1. réaliser le diagnostic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pic>
        <p:nvPicPr>
          <p:cNvPr id="80" name="Picture 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600200"/>
            <a:ext cx="4481982" cy="438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ZoneTexte 80"/>
          <p:cNvSpPr txBox="1"/>
          <p:nvPr/>
        </p:nvSpPr>
        <p:spPr>
          <a:xfrm>
            <a:off x="4838700" y="1762125"/>
            <a:ext cx="384810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réponses OUI/NON aux questions par thématiques permettent d’établir le niveau d’avancement du diagnostic  </a:t>
            </a:r>
            <a:r>
              <a:rPr lang="fr-FR" u="sng" dirty="0"/>
              <a:t>et</a:t>
            </a:r>
            <a:r>
              <a:rPr lang="fr-FR" dirty="0"/>
              <a:t> le niveau de risque. </a:t>
            </a:r>
          </a:p>
          <a:p>
            <a:endParaRPr lang="fr-FR" dirty="0"/>
          </a:p>
          <a:p>
            <a:endParaRPr lang="fr-FR" dirty="0"/>
          </a:p>
          <a:p>
            <a:r>
              <a:rPr lang="fr-FR" sz="1200" dirty="0">
                <a:solidFill>
                  <a:srgbClr val="0070C0"/>
                </a:solidFill>
              </a:rPr>
              <a:t>Le diagnostic sur le domaine Dépenses est complet = toutes les réponses ont été données. Cet indicateur doit être le plus proche possible de 100% pour que la cotation du risque soit pertinente. </a:t>
            </a:r>
          </a:p>
          <a:p>
            <a:endParaRPr lang="fr-FR" sz="1200" dirty="0"/>
          </a:p>
          <a:p>
            <a:r>
              <a:rPr lang="fr-FR" sz="1200" dirty="0">
                <a:solidFill>
                  <a:srgbClr val="7B00AC"/>
                </a:solidFill>
              </a:rPr>
              <a:t>Le niveau de risque sur ce domaine dépense est élevé (75,51%). </a:t>
            </a:r>
          </a:p>
          <a:p>
            <a:endParaRPr lang="fr-FR" sz="1200" dirty="0"/>
          </a:p>
          <a:p>
            <a:r>
              <a:rPr lang="fr-FR" sz="1200" dirty="0">
                <a:solidFill>
                  <a:srgbClr val="FF0000"/>
                </a:solidFill>
              </a:rPr>
              <a:t>Le domaine Objets confectionnés n’a pas été complété entièrement. Il indique 33,33% de taux de réponse. Le niveau de risque associé est nécessairement peu pertinent.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90" name="Forme libre 89"/>
          <p:cNvSpPr/>
          <p:nvPr/>
        </p:nvSpPr>
        <p:spPr>
          <a:xfrm>
            <a:off x="3073884" y="4117603"/>
            <a:ext cx="486614" cy="230375"/>
          </a:xfrm>
          <a:custGeom>
            <a:avLst/>
            <a:gdLst>
              <a:gd name="connsiteX0" fmla="*/ 440841 w 486614"/>
              <a:gd name="connsiteY0" fmla="*/ 167575 h 230375"/>
              <a:gd name="connsiteX1" fmla="*/ 478941 w 486614"/>
              <a:gd name="connsiteY1" fmla="*/ 24700 h 230375"/>
              <a:gd name="connsiteX2" fmla="*/ 307491 w 486614"/>
              <a:gd name="connsiteY2" fmla="*/ 15175 h 230375"/>
              <a:gd name="connsiteX3" fmla="*/ 40791 w 486614"/>
              <a:gd name="connsiteY3" fmla="*/ 15175 h 230375"/>
              <a:gd name="connsiteX4" fmla="*/ 40791 w 486614"/>
              <a:gd name="connsiteY4" fmla="*/ 215200 h 230375"/>
              <a:gd name="connsiteX5" fmla="*/ 421791 w 486614"/>
              <a:gd name="connsiteY5" fmla="*/ 215200 h 23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6614" h="230375">
                <a:moveTo>
                  <a:pt x="440841" y="167575"/>
                </a:moveTo>
                <a:cubicBezTo>
                  <a:pt x="471003" y="108837"/>
                  <a:pt x="501166" y="50100"/>
                  <a:pt x="478941" y="24700"/>
                </a:cubicBezTo>
                <a:cubicBezTo>
                  <a:pt x="456716" y="-700"/>
                  <a:pt x="380516" y="16762"/>
                  <a:pt x="307491" y="15175"/>
                </a:cubicBezTo>
                <a:cubicBezTo>
                  <a:pt x="234466" y="13588"/>
                  <a:pt x="85241" y="-18162"/>
                  <a:pt x="40791" y="15175"/>
                </a:cubicBezTo>
                <a:cubicBezTo>
                  <a:pt x="-3659" y="48512"/>
                  <a:pt x="-22709" y="181863"/>
                  <a:pt x="40791" y="215200"/>
                </a:cubicBezTo>
                <a:cubicBezTo>
                  <a:pt x="104291" y="248537"/>
                  <a:pt x="353529" y="216787"/>
                  <a:pt x="421791" y="215200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Forme libre 90"/>
          <p:cNvSpPr/>
          <p:nvPr/>
        </p:nvSpPr>
        <p:spPr>
          <a:xfrm>
            <a:off x="3759684" y="4118847"/>
            <a:ext cx="486614" cy="230375"/>
          </a:xfrm>
          <a:custGeom>
            <a:avLst/>
            <a:gdLst>
              <a:gd name="connsiteX0" fmla="*/ 440841 w 486614"/>
              <a:gd name="connsiteY0" fmla="*/ 167575 h 230375"/>
              <a:gd name="connsiteX1" fmla="*/ 478941 w 486614"/>
              <a:gd name="connsiteY1" fmla="*/ 24700 h 230375"/>
              <a:gd name="connsiteX2" fmla="*/ 307491 w 486614"/>
              <a:gd name="connsiteY2" fmla="*/ 15175 h 230375"/>
              <a:gd name="connsiteX3" fmla="*/ 40791 w 486614"/>
              <a:gd name="connsiteY3" fmla="*/ 15175 h 230375"/>
              <a:gd name="connsiteX4" fmla="*/ 40791 w 486614"/>
              <a:gd name="connsiteY4" fmla="*/ 215200 h 230375"/>
              <a:gd name="connsiteX5" fmla="*/ 421791 w 486614"/>
              <a:gd name="connsiteY5" fmla="*/ 215200 h 23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6614" h="230375">
                <a:moveTo>
                  <a:pt x="440841" y="167575"/>
                </a:moveTo>
                <a:cubicBezTo>
                  <a:pt x="471003" y="108837"/>
                  <a:pt x="501166" y="50100"/>
                  <a:pt x="478941" y="24700"/>
                </a:cubicBezTo>
                <a:cubicBezTo>
                  <a:pt x="456716" y="-700"/>
                  <a:pt x="380516" y="16762"/>
                  <a:pt x="307491" y="15175"/>
                </a:cubicBezTo>
                <a:cubicBezTo>
                  <a:pt x="234466" y="13588"/>
                  <a:pt x="85241" y="-18162"/>
                  <a:pt x="40791" y="15175"/>
                </a:cubicBezTo>
                <a:cubicBezTo>
                  <a:pt x="-3659" y="48512"/>
                  <a:pt x="-22709" y="181863"/>
                  <a:pt x="40791" y="215200"/>
                </a:cubicBezTo>
                <a:cubicBezTo>
                  <a:pt x="104291" y="248537"/>
                  <a:pt x="353529" y="216787"/>
                  <a:pt x="421791" y="215200"/>
                </a:cubicBezTo>
              </a:path>
            </a:pathLst>
          </a:custGeom>
          <a:ln>
            <a:solidFill>
              <a:srgbClr val="8800D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" name="Forme libre 91"/>
          <p:cNvSpPr/>
          <p:nvPr/>
        </p:nvSpPr>
        <p:spPr>
          <a:xfrm>
            <a:off x="3073884" y="5042600"/>
            <a:ext cx="486614" cy="230375"/>
          </a:xfrm>
          <a:custGeom>
            <a:avLst/>
            <a:gdLst>
              <a:gd name="connsiteX0" fmla="*/ 440841 w 486614"/>
              <a:gd name="connsiteY0" fmla="*/ 167575 h 230375"/>
              <a:gd name="connsiteX1" fmla="*/ 478941 w 486614"/>
              <a:gd name="connsiteY1" fmla="*/ 24700 h 230375"/>
              <a:gd name="connsiteX2" fmla="*/ 307491 w 486614"/>
              <a:gd name="connsiteY2" fmla="*/ 15175 h 230375"/>
              <a:gd name="connsiteX3" fmla="*/ 40791 w 486614"/>
              <a:gd name="connsiteY3" fmla="*/ 15175 h 230375"/>
              <a:gd name="connsiteX4" fmla="*/ 40791 w 486614"/>
              <a:gd name="connsiteY4" fmla="*/ 215200 h 230375"/>
              <a:gd name="connsiteX5" fmla="*/ 421791 w 486614"/>
              <a:gd name="connsiteY5" fmla="*/ 215200 h 23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6614" h="230375">
                <a:moveTo>
                  <a:pt x="440841" y="167575"/>
                </a:moveTo>
                <a:cubicBezTo>
                  <a:pt x="471003" y="108837"/>
                  <a:pt x="501166" y="50100"/>
                  <a:pt x="478941" y="24700"/>
                </a:cubicBezTo>
                <a:cubicBezTo>
                  <a:pt x="456716" y="-700"/>
                  <a:pt x="380516" y="16762"/>
                  <a:pt x="307491" y="15175"/>
                </a:cubicBezTo>
                <a:cubicBezTo>
                  <a:pt x="234466" y="13588"/>
                  <a:pt x="85241" y="-18162"/>
                  <a:pt x="40791" y="15175"/>
                </a:cubicBezTo>
                <a:cubicBezTo>
                  <a:pt x="-3659" y="48512"/>
                  <a:pt x="-22709" y="181863"/>
                  <a:pt x="40791" y="215200"/>
                </a:cubicBezTo>
                <a:cubicBezTo>
                  <a:pt x="104291" y="248537"/>
                  <a:pt x="353529" y="216787"/>
                  <a:pt x="421791" y="2152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 en arc 92"/>
          <p:cNvCxnSpPr/>
          <p:nvPr/>
        </p:nvCxnSpPr>
        <p:spPr>
          <a:xfrm flipV="1">
            <a:off x="3471862" y="3875445"/>
            <a:ext cx="1419226" cy="421904"/>
          </a:xfrm>
          <a:prstGeom prst="curvedConnector3">
            <a:avLst>
              <a:gd name="adj1" fmla="val 1443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/>
          <p:cNvCxnSpPr/>
          <p:nvPr/>
        </p:nvCxnSpPr>
        <p:spPr>
          <a:xfrm>
            <a:off x="4181475" y="4314997"/>
            <a:ext cx="638175" cy="1903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>
            <a:off x="3503348" y="5243512"/>
            <a:ext cx="1278202" cy="115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52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1. réaliser le diagnostic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pic>
        <p:nvPicPr>
          <p:cNvPr id="15" name="Imag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" y="1763077"/>
            <a:ext cx="1815466" cy="5514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504825" y="1859458"/>
            <a:ext cx="76451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solidFill>
                  <a:srgbClr val="0070C0"/>
                </a:solidFill>
              </a:rPr>
              <a:t>                                    </a:t>
            </a:r>
            <a:r>
              <a:rPr lang="fr-FR" sz="2800" dirty="0">
                <a:solidFill>
                  <a:srgbClr val="0070C0"/>
                </a:solidFill>
              </a:rPr>
              <a:t>est la première étape de la maîtrise des risques comptables et financiers (MRCF). </a:t>
            </a:r>
          </a:p>
          <a:p>
            <a:pPr algn="just"/>
            <a:endParaRPr lang="fr-FR" sz="2800" dirty="0">
              <a:solidFill>
                <a:srgbClr val="0070C0"/>
              </a:solidFill>
            </a:endParaRPr>
          </a:p>
          <a:p>
            <a:pPr algn="just"/>
            <a:r>
              <a:rPr lang="fr-FR" sz="2800" dirty="0">
                <a:solidFill>
                  <a:srgbClr val="0070C0"/>
                </a:solidFill>
              </a:rPr>
              <a:t>Pour toute réponse négative, l’ordonnateur et l’adjoint gestionnaire, pour la partie Ordo, et l’agent comptable, pour la partie comptable, décide la mise en place d’un plan d’action. </a:t>
            </a:r>
          </a:p>
        </p:txBody>
      </p:sp>
    </p:spTree>
    <p:extLst>
      <p:ext uri="{BB962C8B-B14F-4D97-AF65-F5344CB8AC3E}">
        <p14:creationId xmlns:p14="http://schemas.microsoft.com/office/powerpoint/2010/main" val="300270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Ou trouver </a:t>
            </a:r>
            <a:r>
              <a:rPr lang="fr-FR" sz="4800" dirty="0">
                <a:solidFill>
                  <a:schemeClr val="tx2">
                    <a:lumMod val="60000"/>
                    <a:lumOff val="40000"/>
                  </a:schemeClr>
                </a:solidFill>
                <a:latin typeface="Broadway" panose="04040905080B02020502" pitchFamily="82" charset="0"/>
              </a:rPr>
              <a:t>O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  <a:latin typeface="Broadway" panose="04040905080B02020502" pitchFamily="82" charset="0"/>
              </a:rPr>
              <a:t>DICé</a:t>
            </a:r>
            <a:r>
              <a:rPr lang="fr-FR" dirty="0"/>
              <a:t> </a:t>
            </a:r>
            <a:r>
              <a:rPr lang="fr-FR" b="1" dirty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L’outil est disponible sur l’Intranet ministériel </a:t>
            </a:r>
            <a:r>
              <a:rPr lang="fr-FR" dirty="0" err="1"/>
              <a:t>Pléaide</a:t>
            </a:r>
            <a:r>
              <a:rPr lang="fr-FR" dirty="0"/>
              <a:t> / rubrique EPLE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hlinkClick r:id="rId2"/>
              </a:rPr>
              <a:t>https://www.pleiade.education.fr/StructuresMetiers/GBFC/000018/000014/Pages/default.aspx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0319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7162" y="3472208"/>
            <a:ext cx="7596190" cy="1318867"/>
          </a:xfrm>
        </p:spPr>
        <p:txBody>
          <a:bodyPr/>
          <a:lstStyle/>
          <a:p>
            <a:r>
              <a:rPr lang="fr-FR" altLang="fr-FR" dirty="0">
                <a:latin typeface="Arial Black" panose="020B0A04020102020204" pitchFamily="34" charset="0"/>
                <a:ea typeface="ＭＳ Ｐゴシック" panose="020B0600070205080204" pitchFamily="34" charset="-128"/>
              </a:rPr>
              <a:t>Année scolaire  2018-2019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fr-FR" sz="3200" b="1" dirty="0"/>
              <a:t>ETAPE 2 : rédiger l’organigramme fonctionnel nominatif</a:t>
            </a: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914" y="6391036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809987" y="4968359"/>
            <a:ext cx="6038488" cy="369332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contenu de cette partie sera enrichi en septembre 2018</a:t>
            </a:r>
          </a:p>
        </p:txBody>
      </p:sp>
    </p:spTree>
    <p:extLst>
      <p:ext uri="{BB962C8B-B14F-4D97-AF65-F5344CB8AC3E}">
        <p14:creationId xmlns:p14="http://schemas.microsoft.com/office/powerpoint/2010/main" val="2632705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2. l’organigramme fonctionnel nominatif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0676" y="1647586"/>
            <a:ext cx="7849286" cy="112418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2000" b="1" dirty="0">
                <a:solidFill>
                  <a:schemeClr val="bg1"/>
                </a:solidFill>
              </a:rPr>
              <a:t>Définition </a:t>
            </a:r>
            <a:r>
              <a:rPr lang="fr-FR" sz="2000" dirty="0">
                <a:solidFill>
                  <a:schemeClr val="bg1"/>
                </a:solidFill>
              </a:rPr>
              <a:t>: L’organigramme fonctionnel nominatif (OFN) est une représentation schématique des liens fonctionnels au sein d’une structure administrative et financière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676" y="3204091"/>
            <a:ext cx="7849286" cy="22537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L’OFN doit lister l’ensemble des tâches budgétaires et de gestion et identifier par quel acteur de l’organisation ces tâches sont réalisées.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Il doit prévoir les absences dans le traitement des tâches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L’OFN n’est pas réservé aux seules agences comptables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L’OFN est validé par le chef d’établissement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L’OFN est un outil de management et de pilotage </a:t>
            </a:r>
          </a:p>
        </p:txBody>
      </p:sp>
    </p:spTree>
    <p:extLst>
      <p:ext uri="{BB962C8B-B14F-4D97-AF65-F5344CB8AC3E}">
        <p14:creationId xmlns:p14="http://schemas.microsoft.com/office/powerpoint/2010/main" val="180418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2. l’organigramme fonctionnel nominatif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149468565"/>
              </p:ext>
            </p:extLst>
          </p:nvPr>
        </p:nvGraphicFramePr>
        <p:xfrm>
          <a:off x="666749" y="1473199"/>
          <a:ext cx="7648575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620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2. l’organigramme fonctionnel nominatif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91" y="3077637"/>
            <a:ext cx="2586584" cy="2618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66749" y="1771650"/>
            <a:ext cx="748325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 exemple d’organigrammes fonctionnels sont disponibles dans la mallette MRCF à télécharger sur le site de Pléiade / rubrique EPLE:</a:t>
            </a:r>
          </a:p>
          <a:p>
            <a:r>
              <a:rPr lang="fr-FR" sz="1100" dirty="0">
                <a:solidFill>
                  <a:schemeClr val="accent1"/>
                </a:solidFill>
                <a:hlinkClick r:id="rId3"/>
              </a:rPr>
              <a:t>https://www.pleiade.education.fr/StructuresMetiers/GBFC/000018/000000/000004/Pages/La-mallette-de-la-Maitrise-des-Risques-Comptables-et-Financiers-MRCF-en-EPLE.aspx</a:t>
            </a:r>
            <a:endParaRPr lang="fr-FR" sz="1100" dirty="0">
              <a:solidFill>
                <a:schemeClr val="accent1"/>
              </a:solidFill>
            </a:endParaRPr>
          </a:p>
          <a:p>
            <a:endParaRPr lang="fr-FR" sz="1100" dirty="0">
              <a:solidFill>
                <a:schemeClr val="accent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920" y="3205014"/>
            <a:ext cx="3513166" cy="24907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8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dirty="0">
                <a:latin typeface="Arial Black" panose="020B0A04020102020204" pitchFamily="34" charset="0"/>
                <a:ea typeface="ＭＳ Ｐゴシック" panose="020B0600070205080204" pitchFamily="34" charset="-128"/>
              </a:rPr>
              <a:t>Année scolaire  2019-2020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fr-FR" sz="3200" b="1" dirty="0"/>
              <a:t>ETAPE 3 : élaborer le plan d’actions</a:t>
            </a: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914" y="6391036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09987" y="4968359"/>
            <a:ext cx="6038488" cy="369332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contenu de cette partie sera enrichi en septembre 2019</a:t>
            </a:r>
          </a:p>
        </p:txBody>
      </p:sp>
    </p:spTree>
    <p:extLst>
      <p:ext uri="{BB962C8B-B14F-4D97-AF65-F5344CB8AC3E}">
        <p14:creationId xmlns:p14="http://schemas.microsoft.com/office/powerpoint/2010/main" val="2686638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3. LE PLAN D’ACTIONS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1885950" y="1847850"/>
            <a:ext cx="2295525" cy="1295400"/>
          </a:xfrm>
          <a:prstGeom prst="wedgeRoundRectCallout">
            <a:avLst>
              <a:gd name="adj1" fmla="val 31449"/>
              <a:gd name="adj2" fmla="val 109559"/>
              <a:gd name="adj3" fmla="val 16667"/>
            </a:avLst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DIAGNOSTIC ODICE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4929186" y="1847850"/>
            <a:ext cx="2295525" cy="1295400"/>
          </a:xfrm>
          <a:prstGeom prst="wedgeRoundRectCallout">
            <a:avLst>
              <a:gd name="adj1" fmla="val -31206"/>
              <a:gd name="adj2" fmla="val 109559"/>
              <a:gd name="adj3" fmla="val 16667"/>
            </a:avLst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ORGANIGRAMME FONCTIONNEL NOMINATIF 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1885950" y="4048125"/>
            <a:ext cx="5338761" cy="16383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PLANS D’ACTIONS</a:t>
            </a:r>
          </a:p>
        </p:txBody>
      </p:sp>
    </p:spTree>
    <p:extLst>
      <p:ext uri="{BB962C8B-B14F-4D97-AF65-F5344CB8AC3E}">
        <p14:creationId xmlns:p14="http://schemas.microsoft.com/office/powerpoint/2010/main" val="30466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3. LE PLAN D’ACTIONS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0676" y="1647586"/>
            <a:ext cx="7849286" cy="11241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C5104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2000" b="1" dirty="0">
                <a:solidFill>
                  <a:schemeClr val="bg1"/>
                </a:solidFill>
              </a:rPr>
              <a:t>Définition </a:t>
            </a:r>
            <a:r>
              <a:rPr lang="fr-FR" sz="2000" dirty="0">
                <a:solidFill>
                  <a:schemeClr val="bg1"/>
                </a:solidFill>
              </a:rPr>
              <a:t>: A partir d’une approche par les risques mise en évidence par </a:t>
            </a:r>
            <a:r>
              <a:rPr lang="fr-FR" sz="2000" dirty="0" err="1">
                <a:solidFill>
                  <a:schemeClr val="bg1"/>
                </a:solidFill>
              </a:rPr>
              <a:t>Odicé</a:t>
            </a:r>
            <a:r>
              <a:rPr lang="fr-FR" sz="2000" dirty="0">
                <a:solidFill>
                  <a:schemeClr val="bg1"/>
                </a:solidFill>
              </a:rPr>
              <a:t> et l’OFN, le plan d’actions identifie les tâches prioritaires à mener pour maîtriser ces risques.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676" y="3204091"/>
            <a:ext cx="7849286" cy="22537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BB46D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plan d’actions est établi en partenariat entre l’ordonnateur et le comptable à partir d’une cartographie des risques qui doit tenir compte de leur gravité (enjeux financiers, humains, image…) et de leur probabilité ou fréquence.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 plan d’actions est validé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47707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Rappel du plan d’action ministériel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917349" y="4065890"/>
            <a:ext cx="1794662" cy="830997"/>
          </a:xfrm>
          <a:prstGeom prst="rect">
            <a:avLst/>
          </a:prstGeom>
          <a:solidFill>
            <a:srgbClr val="D8D8D8"/>
          </a:solidFill>
        </p:spPr>
        <p:txBody>
          <a:bodyPr wrap="square" rtlCol="0" anchor="ctr">
            <a:noAutofit/>
          </a:bodyPr>
          <a:lstStyle/>
          <a:p>
            <a:pPr marL="3175" indent="6350" algn="ctr" defTabSz="478940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fr-FR" sz="1400" b="1" kern="0" dirty="0">
                <a:solidFill>
                  <a:prstClr val="black"/>
                </a:solidFill>
                <a:cs typeface="Arial" charset="0"/>
              </a:rPr>
              <a:t>2018-19</a:t>
            </a:r>
          </a:p>
        </p:txBody>
      </p:sp>
      <p:sp>
        <p:nvSpPr>
          <p:cNvPr id="2" name="Rectangle 1"/>
          <p:cNvSpPr/>
          <p:nvPr/>
        </p:nvSpPr>
        <p:spPr>
          <a:xfrm>
            <a:off x="2705414" y="3017572"/>
            <a:ext cx="5894990" cy="2850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r>
              <a:rPr lang="fr-FR" sz="1600" dirty="0">
                <a:solidFill>
                  <a:prstClr val="black"/>
                </a:solidFill>
              </a:rPr>
              <a:t>Réalisation </a:t>
            </a:r>
            <a:r>
              <a:rPr lang="fr-FR" sz="1600" b="1" u="sng" dirty="0">
                <a:solidFill>
                  <a:prstClr val="black"/>
                </a:solidFill>
              </a:rPr>
              <a:t>dans tous les EPLE </a:t>
            </a:r>
            <a:r>
              <a:rPr lang="fr-FR" sz="1600" dirty="0">
                <a:solidFill>
                  <a:prstClr val="black"/>
                </a:solidFill>
              </a:rPr>
              <a:t>du diagnostic des risques (outil ODICE)</a:t>
            </a: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r>
              <a:rPr lang="fr-FR" sz="1600" dirty="0">
                <a:solidFill>
                  <a:prstClr val="black"/>
                </a:solidFill>
              </a:rPr>
              <a:t>Rédaction </a:t>
            </a:r>
            <a:r>
              <a:rPr lang="fr-FR" sz="1600" b="1" u="sng" dirty="0">
                <a:solidFill>
                  <a:prstClr val="black"/>
                </a:solidFill>
              </a:rPr>
              <a:t>dans tous les EPLE</a:t>
            </a:r>
            <a:r>
              <a:rPr lang="fr-FR" sz="1600" dirty="0">
                <a:solidFill>
                  <a:prstClr val="black"/>
                </a:solidFill>
              </a:rPr>
              <a:t> des organigrammes fonctionnels nominatifs</a:t>
            </a:r>
            <a:endParaRPr lang="fr-FR" sz="1600" dirty="0">
              <a:solidFill>
                <a:prstClr val="black"/>
              </a:solidFill>
              <a:cs typeface="Arial" charset="0"/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  <a:cs typeface="Arial" charset="0"/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  <a:cs typeface="Arial" charset="0"/>
            </a:endParaRP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r>
              <a:rPr lang="fr-FR" sz="1600" dirty="0">
                <a:solidFill>
                  <a:prstClr val="black"/>
                </a:solidFill>
                <a:cs typeface="Arial" charset="0"/>
              </a:rPr>
              <a:t>Elaboration </a:t>
            </a:r>
            <a:r>
              <a:rPr lang="fr-FR" sz="1600" b="1" u="sng" dirty="0">
                <a:solidFill>
                  <a:prstClr val="black"/>
                </a:solidFill>
                <a:cs typeface="Arial" charset="0"/>
              </a:rPr>
              <a:t>dans tous les EPLE </a:t>
            </a:r>
            <a:r>
              <a:rPr lang="fr-FR" sz="1600" dirty="0">
                <a:solidFill>
                  <a:prstClr val="black"/>
                </a:solidFill>
                <a:cs typeface="Arial" charset="0"/>
              </a:rPr>
              <a:t>du plan d’action</a:t>
            </a:r>
          </a:p>
          <a:p>
            <a:pPr algn="just" defTabSz="914400" fontAlgn="base">
              <a:lnSpc>
                <a:spcPct val="112000"/>
              </a:lnSpc>
              <a:spcBef>
                <a:spcPct val="0"/>
              </a:spcBef>
              <a:buClr>
                <a:srgbClr val="B381D9"/>
              </a:buClr>
            </a:pPr>
            <a:endParaRPr lang="fr-FR" sz="16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90423" y="3101528"/>
            <a:ext cx="1794662" cy="830997"/>
          </a:xfrm>
          <a:prstGeom prst="rect">
            <a:avLst/>
          </a:prstGeom>
          <a:solidFill>
            <a:srgbClr val="D8D8D8"/>
          </a:solidFill>
        </p:spPr>
        <p:txBody>
          <a:bodyPr wrap="square" rtlCol="0" anchor="ctr">
            <a:noAutofit/>
          </a:bodyPr>
          <a:lstStyle/>
          <a:p>
            <a:pPr marL="3175" indent="6350" algn="ctr" defTabSz="478940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fr-FR" sz="1400" b="1" kern="0" dirty="0">
                <a:solidFill>
                  <a:prstClr val="black"/>
                </a:solidFill>
                <a:cs typeface="Arial" charset="0"/>
              </a:rPr>
              <a:t>2017-2018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933436" y="5045759"/>
            <a:ext cx="1794662" cy="830997"/>
          </a:xfrm>
          <a:prstGeom prst="rect">
            <a:avLst/>
          </a:prstGeom>
          <a:solidFill>
            <a:srgbClr val="D8D8D8"/>
          </a:solidFill>
        </p:spPr>
        <p:txBody>
          <a:bodyPr wrap="square" rtlCol="0" anchor="ctr">
            <a:noAutofit/>
          </a:bodyPr>
          <a:lstStyle/>
          <a:p>
            <a:pPr marL="3175" indent="6350" algn="ctr" defTabSz="478940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fr-FR" sz="1400" b="1" kern="0" dirty="0">
                <a:solidFill>
                  <a:prstClr val="black"/>
                </a:solidFill>
                <a:cs typeface="Arial" charset="0"/>
              </a:rPr>
              <a:t>2019-20</a:t>
            </a:r>
          </a:p>
        </p:txBody>
      </p:sp>
      <p:sp>
        <p:nvSpPr>
          <p:cNvPr id="23" name="Triangle isocèle 22"/>
          <p:cNvSpPr/>
          <p:nvPr/>
        </p:nvSpPr>
        <p:spPr>
          <a:xfrm rot="5400000">
            <a:off x="505971" y="4349293"/>
            <a:ext cx="756000" cy="231642"/>
          </a:xfrm>
          <a:prstGeom prst="triangl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 sz="1050">
              <a:solidFill>
                <a:prstClr val="white"/>
              </a:solidFill>
            </a:endParaRPr>
          </a:p>
        </p:txBody>
      </p:sp>
      <p:sp>
        <p:nvSpPr>
          <p:cNvPr id="24" name="Triangle isocèle 23"/>
          <p:cNvSpPr/>
          <p:nvPr/>
        </p:nvSpPr>
        <p:spPr>
          <a:xfrm rot="5400000">
            <a:off x="488997" y="3366538"/>
            <a:ext cx="756000" cy="231642"/>
          </a:xfrm>
          <a:prstGeom prst="triangl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 sz="1050">
              <a:solidFill>
                <a:prstClr val="white"/>
              </a:solidFill>
            </a:endParaRPr>
          </a:p>
        </p:txBody>
      </p:sp>
      <p:sp>
        <p:nvSpPr>
          <p:cNvPr id="25" name="Triangle isocèle 24"/>
          <p:cNvSpPr/>
          <p:nvPr/>
        </p:nvSpPr>
        <p:spPr>
          <a:xfrm rot="5400000">
            <a:off x="508047" y="5333448"/>
            <a:ext cx="756000" cy="231642"/>
          </a:xfrm>
          <a:prstGeom prst="triangl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 sz="105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1176" y="1533525"/>
            <a:ext cx="7849286" cy="126682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bg1"/>
                </a:solidFill>
              </a:rPr>
              <a:t>Le MEN a engagé un plan de déploiement de la démarche de maîtrise des risques comptable et financiers (MRCF) en EPLE sur 3 ans </a:t>
            </a:r>
          </a:p>
        </p:txBody>
      </p:sp>
    </p:spTree>
    <p:extLst>
      <p:ext uri="{BB962C8B-B14F-4D97-AF65-F5344CB8AC3E}">
        <p14:creationId xmlns:p14="http://schemas.microsoft.com/office/powerpoint/2010/main" val="1002896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19149" y="0"/>
            <a:ext cx="8258175" cy="1286937"/>
          </a:xfrm>
        </p:spPr>
        <p:txBody>
          <a:bodyPr>
            <a:normAutofit/>
          </a:bodyPr>
          <a:lstStyle/>
          <a:p>
            <a:r>
              <a:rPr lang="fr-FR" sz="3200" b="1" dirty="0"/>
              <a:t>3. LE PLAN D’ACTIONS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6" y="2841130"/>
            <a:ext cx="4848225" cy="3464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66749" y="1771650"/>
            <a:ext cx="748325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modèle de plan d’actions est disponible dans la mallette MRCF à télécharger sur le site de Pléiade / rubrique EPLE:</a:t>
            </a:r>
          </a:p>
          <a:p>
            <a:r>
              <a:rPr lang="fr-FR" sz="1100" dirty="0">
                <a:solidFill>
                  <a:schemeClr val="accent1"/>
                </a:solidFill>
                <a:hlinkClick r:id="rId3"/>
              </a:rPr>
              <a:t>https://www.pleiade.education.fr/StructuresMetiers/GBFC/000018/000000/000004/Pages/La-mallette-de-la-Maitrise-des-Risques-Comptables-et-Financiers-MRCF-en-EPLE.aspx</a:t>
            </a:r>
            <a:endParaRPr lang="fr-FR" sz="1100" dirty="0">
              <a:solidFill>
                <a:schemeClr val="accent1"/>
              </a:solidFill>
            </a:endParaRPr>
          </a:p>
          <a:p>
            <a:endParaRPr lang="fr-FR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50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Remerciements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89925" y="2356908"/>
            <a:ext cx="7881937" cy="23770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800" dirty="0"/>
              <a:t>Merci aux membres des groupes de travail des académies de Poitiers, Lille et Amiens qui ont activement participé à l’actualisation de l’outil </a:t>
            </a:r>
            <a:r>
              <a:rPr lang="fr-FR" sz="2800" dirty="0" err="1"/>
              <a:t>ODICé</a:t>
            </a:r>
            <a:r>
              <a:rPr lang="fr-FR" sz="2800" dirty="0"/>
              <a:t> et à la production de ce kit de déploiement.</a:t>
            </a:r>
          </a:p>
          <a:p>
            <a:pPr marL="0" indent="0" algn="ctr">
              <a:buNone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59722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Définition de la maîtrise des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60676" y="1990487"/>
            <a:ext cx="7849286" cy="134326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2000" dirty="0">
                <a:solidFill>
                  <a:schemeClr val="bg1"/>
                </a:solidFill>
              </a:rPr>
              <a:t>La maîtrise des risques comptable et financier est une démarche de contrôle interne qui vise à atteindre un objectif de qualité comptable à travers la sécurisation des processus financiers et comptables.  </a:t>
            </a:r>
          </a:p>
          <a:p>
            <a:endParaRPr lang="fr-FR" sz="2000" dirty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0676" y="4295775"/>
            <a:ext cx="7849286" cy="145732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/>
                </a:solidFill>
              </a:rPr>
              <a:t>Cette démarche concerne </a:t>
            </a:r>
            <a:r>
              <a:rPr lang="fr-FR" sz="2000" b="1" u="sng" dirty="0">
                <a:solidFill>
                  <a:schemeClr val="bg1"/>
                </a:solidFill>
              </a:rPr>
              <a:t>tous les acteurs de la chaîne financière et comptable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dirty="0">
                <a:solidFill>
                  <a:schemeClr val="bg1"/>
                </a:solidFill>
              </a:rPr>
              <a:t>et positionne l’agent comptable comme son référent naturel. 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66750" y="1504950"/>
            <a:ext cx="2752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50000"/>
                  </a:schemeClr>
                </a:solidFill>
              </a:rPr>
              <a:t>QUOI?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/>
                </a:solidFill>
              </a:rPr>
              <a:t>QUI? </a:t>
            </a:r>
          </a:p>
        </p:txBody>
      </p:sp>
    </p:spTree>
    <p:extLst>
      <p:ext uri="{BB962C8B-B14F-4D97-AF65-F5344CB8AC3E}">
        <p14:creationId xmlns:p14="http://schemas.microsoft.com/office/powerpoint/2010/main" val="3463663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Le cadre normatif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432584708"/>
              </p:ext>
            </p:extLst>
          </p:nvPr>
        </p:nvGraphicFramePr>
        <p:xfrm>
          <a:off x="695324" y="1800224"/>
          <a:ext cx="7905138" cy="4029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6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LES ACTEURS DE LA DEMARCHE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188" y="1181101"/>
            <a:ext cx="8353425" cy="5487988"/>
          </a:xfrm>
          <a:prstGeom prst="rect">
            <a:avLst/>
          </a:prstGeom>
        </p:spPr>
        <p:txBody>
          <a:bodyPr/>
          <a:lstStyle>
            <a:lvl1pPr marL="177800" indent="-1778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■"/>
              <a:defRPr sz="2000" kern="1200">
                <a:solidFill>
                  <a:srgbClr val="9B008A"/>
                </a:solidFill>
                <a:latin typeface="+mn-lt"/>
                <a:ea typeface="+mn-ea"/>
                <a:cs typeface="+mn-cs"/>
              </a:defRPr>
            </a:lvl1pPr>
            <a:lvl2pPr marL="627063" indent="-169863" algn="l" defTabSz="457200" rtl="0" eaLnBrk="1" latinLnBrk="0" hangingPunct="1">
              <a:spcBef>
                <a:spcPct val="20000"/>
              </a:spcBef>
              <a:buClr>
                <a:srgbClr val="9B008A"/>
              </a:buClr>
              <a:buFont typeface="Arial Italic"/>
              <a:buChar char="■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7063" indent="177800" algn="l" defTabSz="457200" rtl="0" eaLnBrk="1" latinLnBrk="0" hangingPunct="1">
              <a:spcBef>
                <a:spcPct val="20000"/>
              </a:spcBef>
              <a:buClr>
                <a:srgbClr val="9B008A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645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  <a:defRPr/>
            </a:pPr>
            <a:endParaRPr lang="fr-FR" altLang="fr-FR" sz="2400" dirty="0">
              <a:solidFill>
                <a:srgbClr val="002060"/>
              </a:solidFill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fr-FR" altLang="fr-FR" sz="2400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346405319"/>
              </p:ext>
            </p:extLst>
          </p:nvPr>
        </p:nvGraphicFramePr>
        <p:xfrm>
          <a:off x="687387" y="1396999"/>
          <a:ext cx="7789863" cy="489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98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dirty="0">
                <a:latin typeface="Arial Black" panose="020B0A04020102020204" pitchFamily="34" charset="0"/>
                <a:ea typeface="ＭＳ Ｐゴシック" panose="020B0600070205080204" pitchFamily="34" charset="-128"/>
              </a:rPr>
              <a:t>Année scolaire  2017-2018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fr-FR" sz="3200" b="1" dirty="0"/>
              <a:t>ETAPE 1 : établir le diagnostic de risques</a:t>
            </a: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914" y="6391036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843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1. réaliser le diagnostic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60676" y="1466612"/>
            <a:ext cx="7849286" cy="89558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2000" b="1" dirty="0">
                <a:solidFill>
                  <a:schemeClr val="bg1"/>
                </a:solidFill>
              </a:rPr>
              <a:t>Objectif</a:t>
            </a:r>
            <a:r>
              <a:rPr lang="fr-FR" sz="2000" dirty="0">
                <a:solidFill>
                  <a:schemeClr val="bg1"/>
                </a:solidFill>
              </a:rPr>
              <a:t> : établir un diagnostic complet des processus financiers et comptables réalisés dans l’EPLE et évaluer le niveau de risques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60676" y="2590801"/>
            <a:ext cx="7849286" cy="12001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(outil de Diagnostic Interne Comptable en EPLE) est un document sous format tableur qui permet la réalisation de ce diagnostic et la détermination d’un niveau de risques à partir d’un questionnaire pondéré pour un EPLE.</a:t>
            </a: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677" y="4152900"/>
            <a:ext cx="7849286" cy="1904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5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présente deux volets distincts :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 volet ordonnateur et un volet comptable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</a:p>
          <a:p>
            <a:pPr marL="285750" indent="-285750" algn="just">
              <a:buFont typeface="Calibri" panose="020F0502020204030204" pitchFamily="34" charset="0"/>
              <a:buChar char="‐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volet ordonnateur doit être complété par l’équipe en charge de la gestion budgétaire (dont le chef d’établissement et l’adjoint gestionnaire)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fr-FR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Font typeface="Calibri" panose="020F0502020204030204" pitchFamily="34" charset="0"/>
              <a:buChar char="‐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volet comptable doit être complété par l’agent comptable et l’équipe en charge de la comptabilité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pic>
        <p:nvPicPr>
          <p:cNvPr id="10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02" y="2641919"/>
            <a:ext cx="936309" cy="263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01" y="4289943"/>
            <a:ext cx="936309" cy="263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622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1. réaliser le diagnostic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19676" y="1600200"/>
            <a:ext cx="7700423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0"/>
              </a:spcBef>
            </a:pPr>
            <a:r>
              <a:rPr lang="fr-FR" altLang="fr-FR" sz="2800" b="1" u="sng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Le diagnostic doit être fait : </a:t>
            </a:r>
          </a:p>
          <a:p>
            <a:pPr lvl="1">
              <a:spcBef>
                <a:spcPct val="0"/>
              </a:spcBef>
            </a:pPr>
            <a:endParaRPr lang="fr-FR" altLang="fr-FR" sz="9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lvl="1">
              <a:spcBef>
                <a:spcPct val="0"/>
              </a:spcBef>
            </a:pPr>
            <a:endParaRPr lang="fr-FR" alt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914400" lvl="1" indent="-457200" algn="just">
              <a:spcBef>
                <a:spcPct val="0"/>
              </a:spcBef>
              <a:buFont typeface="Wingdings" panose="05000000000000000000" pitchFamily="2" charset="2"/>
              <a:buChar char="I"/>
            </a:pPr>
            <a:r>
              <a:rPr lang="fr-FR" altLang="fr-FR" sz="2400" dirty="0">
                <a:solidFill>
                  <a:srgbClr val="002060"/>
                </a:solidFill>
              </a:rPr>
              <a:t>de   manière   sincère   et   véritable   pour objectiver</a:t>
            </a:r>
          </a:p>
          <a:p>
            <a:pPr lvl="1" algn="just">
              <a:spcBef>
                <a:spcPct val="0"/>
              </a:spcBef>
            </a:pPr>
            <a:r>
              <a:rPr lang="fr-FR" altLang="fr-FR" sz="2400" dirty="0">
                <a:solidFill>
                  <a:srgbClr val="002060"/>
                </a:solidFill>
              </a:rPr>
              <a:t> les risques</a:t>
            </a:r>
          </a:p>
          <a:p>
            <a:pPr lvl="1">
              <a:spcBef>
                <a:spcPct val="0"/>
              </a:spcBef>
            </a:pPr>
            <a:endParaRPr lang="fr-FR" altLang="fr-FR" sz="2400" dirty="0">
              <a:solidFill>
                <a:srgbClr val="002060"/>
              </a:solidFill>
            </a:endParaRPr>
          </a:p>
          <a:p>
            <a:pPr lvl="1" algn="just">
              <a:spcBef>
                <a:spcPct val="0"/>
              </a:spcBef>
            </a:pPr>
            <a:r>
              <a:rPr lang="fr-FR" altLang="fr-FR" sz="2400" dirty="0">
                <a:solidFill>
                  <a:srgbClr val="002060"/>
                </a:solidFill>
                <a:sym typeface="Wingdings" panose="05000000000000000000" pitchFamily="2" charset="2"/>
              </a:rPr>
              <a:t> en concertation avec tous les</a:t>
            </a:r>
            <a:r>
              <a:rPr lang="fr-FR" altLang="fr-FR" sz="2400" dirty="0">
                <a:solidFill>
                  <a:srgbClr val="002060"/>
                </a:solidFill>
              </a:rPr>
              <a:t> acteurs pour les sensibiliser à cette démarche de qualité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400050" y="4705351"/>
            <a:ext cx="8200412" cy="12192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Le diagnostic </a:t>
            </a:r>
            <a:r>
              <a:rPr lang="fr-FR" sz="2400" u="sng" dirty="0"/>
              <a:t>ne qualifie pas le niveau de compétence </a:t>
            </a:r>
            <a:r>
              <a:rPr lang="fr-FR" sz="2400" dirty="0"/>
              <a:t>des acteurs </a:t>
            </a:r>
            <a:r>
              <a:rPr lang="fr-FR" sz="2400" u="sng" dirty="0"/>
              <a:t>mais établit les points de fragilité </a:t>
            </a:r>
            <a:r>
              <a:rPr lang="fr-FR" sz="2400" dirty="0"/>
              <a:t>d’une organisation </a:t>
            </a:r>
          </a:p>
        </p:txBody>
      </p:sp>
    </p:spTree>
    <p:extLst>
      <p:ext uri="{BB962C8B-B14F-4D97-AF65-F5344CB8AC3E}">
        <p14:creationId xmlns:p14="http://schemas.microsoft.com/office/powerpoint/2010/main" val="152490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5" y="1566621"/>
            <a:ext cx="5172072" cy="43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1. réaliser le diagnostic RISQUES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 rot="16200000">
            <a:off x="-678060" y="2297310"/>
            <a:ext cx="4699400" cy="3076578"/>
          </a:xfrm>
          <a:prstGeom prst="wedgeRoundRectCallout">
            <a:avLst>
              <a:gd name="adj1" fmla="val -38651"/>
              <a:gd name="adj2" fmla="val 8850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66749" y="3863459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solidFill>
                <a:srgbClr val="7B00AC"/>
              </a:solidFill>
            </a:endParaRPr>
          </a:p>
        </p:txBody>
      </p:sp>
      <p:sp>
        <p:nvSpPr>
          <p:cNvPr id="12" name="Forme libre 11"/>
          <p:cNvSpPr/>
          <p:nvPr/>
        </p:nvSpPr>
        <p:spPr>
          <a:xfrm>
            <a:off x="4431471" y="5561047"/>
            <a:ext cx="4322006" cy="540122"/>
          </a:xfrm>
          <a:custGeom>
            <a:avLst/>
            <a:gdLst>
              <a:gd name="connsiteX0" fmla="*/ 3987402 w 4322006"/>
              <a:gd name="connsiteY0" fmla="*/ 366679 h 540122"/>
              <a:gd name="connsiteX1" fmla="*/ 4282677 w 4322006"/>
              <a:gd name="connsiteY1" fmla="*/ 128554 h 540122"/>
              <a:gd name="connsiteX2" fmla="*/ 3996927 w 4322006"/>
              <a:gd name="connsiteY2" fmla="*/ 4729 h 540122"/>
              <a:gd name="connsiteX3" fmla="*/ 1406127 w 4322006"/>
              <a:gd name="connsiteY3" fmla="*/ 23779 h 540122"/>
              <a:gd name="connsiteX4" fmla="*/ 110727 w 4322006"/>
              <a:gd name="connsiteY4" fmla="*/ 42829 h 540122"/>
              <a:gd name="connsiteX5" fmla="*/ 520302 w 4322006"/>
              <a:gd name="connsiteY5" fmla="*/ 528604 h 540122"/>
              <a:gd name="connsiteX6" fmla="*/ 4092177 w 4322006"/>
              <a:gd name="connsiteY6" fmla="*/ 423829 h 54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2006" h="540122">
                <a:moveTo>
                  <a:pt x="3987402" y="366679"/>
                </a:moveTo>
                <a:cubicBezTo>
                  <a:pt x="4134246" y="277779"/>
                  <a:pt x="4281090" y="188879"/>
                  <a:pt x="4282677" y="128554"/>
                </a:cubicBezTo>
                <a:cubicBezTo>
                  <a:pt x="4284264" y="68229"/>
                  <a:pt x="4476352" y="22191"/>
                  <a:pt x="3996927" y="4729"/>
                </a:cubicBezTo>
                <a:cubicBezTo>
                  <a:pt x="3517502" y="-12733"/>
                  <a:pt x="1406127" y="23779"/>
                  <a:pt x="1406127" y="23779"/>
                </a:cubicBezTo>
                <a:cubicBezTo>
                  <a:pt x="758427" y="30129"/>
                  <a:pt x="258364" y="-41309"/>
                  <a:pt x="110727" y="42829"/>
                </a:cubicBezTo>
                <a:cubicBezTo>
                  <a:pt x="-36911" y="126966"/>
                  <a:pt x="-143273" y="465104"/>
                  <a:pt x="520302" y="528604"/>
                </a:cubicBezTo>
                <a:cubicBezTo>
                  <a:pt x="1183877" y="592104"/>
                  <a:pt x="3501627" y="369854"/>
                  <a:pt x="4092177" y="423829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47650" y="1633296"/>
            <a:ext cx="296227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Plusieurs domaines sous forme d’onglet doivent être complétés pour le volet ordonnateur : 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Organisation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Budget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Dépenses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Recettes 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Opérations spéciales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Patrimoine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Aides financières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Objets confectionnés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Régie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Voyages scolaires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EPLE employeur</a:t>
            </a:r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8749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864DF189120AE44D9AB6EAF49BC5915A" ma:contentTypeVersion="2" ma:contentTypeDescription="Crée un document." ma:contentTypeScope="" ma:versionID="f8d4b1f56fbc1742f95c7919c5401be1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85D252-78FA-4A01-80DE-06243C8C777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9b8819f-644e-4e2e-bf09-8a76532e681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DDC3232-8703-458D-842B-03BCA274F7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EA3262-C2E5-40ED-91AA-EB7D36082F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5095</TotalTime>
  <Words>1400</Words>
  <Application>Microsoft Office PowerPoint</Application>
  <PresentationFormat>Affichage à l'écran (4:3)</PresentationFormat>
  <Paragraphs>191</Paragraphs>
  <Slides>21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Arial</vt:lpstr>
      <vt:lpstr>Arial Black</vt:lpstr>
      <vt:lpstr>Arial Italic</vt:lpstr>
      <vt:lpstr>Broadway</vt:lpstr>
      <vt:lpstr>Calibri</vt:lpstr>
      <vt:lpstr>Wingdings</vt:lpstr>
      <vt:lpstr>Wingdings 3</vt:lpstr>
      <vt:lpstr>pages de contenus</vt:lpstr>
      <vt:lpstr>page de presentation et de partie</vt:lpstr>
      <vt:lpstr>Mise en œuvre  de la maîtrise des risques comptables et financiers en EPLE (MRCF)</vt:lpstr>
      <vt:lpstr>Rappel du plan d’action ministériel </vt:lpstr>
      <vt:lpstr>Définition de la maîtrise des risques</vt:lpstr>
      <vt:lpstr>Le cadre normatif</vt:lpstr>
      <vt:lpstr>LES ACTEURS DE LA DEMARCHE</vt:lpstr>
      <vt:lpstr>ETAPE 1 : établir le diagnostic de risques</vt:lpstr>
      <vt:lpstr>1. réaliser le diagnostic RISQUES</vt:lpstr>
      <vt:lpstr>1. réaliser le diagnostic RISQUES</vt:lpstr>
      <vt:lpstr>1. réaliser le diagnostic RISQUES</vt:lpstr>
      <vt:lpstr>1. réaliser le diagnostic RISQUES</vt:lpstr>
      <vt:lpstr>1. réaliser le diagnostic RISQUES</vt:lpstr>
      <vt:lpstr>Ou trouver ODICé ?</vt:lpstr>
      <vt:lpstr>ETAPE 2 : rédiger l’organigramme fonctionnel nominatif</vt:lpstr>
      <vt:lpstr>2. l’organigramme fonctionnel nominatif</vt:lpstr>
      <vt:lpstr>2. l’organigramme fonctionnel nominatif</vt:lpstr>
      <vt:lpstr>2. l’organigramme fonctionnel nominatif</vt:lpstr>
      <vt:lpstr>ETAPE 3 : élaborer le plan d’actions</vt:lpstr>
      <vt:lpstr>3. LE PLAN D’ACTIONS</vt:lpstr>
      <vt:lpstr>3. LE PLAN D’ACTIONS</vt:lpstr>
      <vt:lpstr>3. LE PLAN D’ACTIONS</vt:lpstr>
      <vt:lpstr>Remerciements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 MEN</dc:creator>
  <cp:lastModifiedBy> </cp:lastModifiedBy>
  <cp:revision>520</cp:revision>
  <cp:lastPrinted>2017-01-31T13:59:48Z</cp:lastPrinted>
  <dcterms:created xsi:type="dcterms:W3CDTF">2015-02-04T10:43:31Z</dcterms:created>
  <dcterms:modified xsi:type="dcterms:W3CDTF">2019-05-20T06:32:18Z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0x010100873AB55E0CC5DA459F57F5A42893F46A005A087D358B12CA4E82A8A8BA9B8A8CF200D3544DBFAD4F664AA25DF68E6D1F0A9E00689F2856DFEDCE40890FDCED81A7DFC900864DF189120AE44D9AB6EAF49BC5915A</vt:lpwstr>
  </property>
</Properties>
</file>