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08.xml" ContentType="application/vnd.openxmlformats-officedocument.presentationml.notesSlide+xml"/>
  <Override PartName="/ppt/comments/comment3.xml" ContentType="application/vnd.openxmlformats-officedocument.presentationml.comment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0"/>
  </p:notesMasterIdLst>
  <p:handoutMasterIdLst>
    <p:handoutMasterId r:id="rId141"/>
  </p:handoutMasterIdLst>
  <p:sldIdLst>
    <p:sldId id="256" r:id="rId2"/>
    <p:sldId id="356" r:id="rId3"/>
    <p:sldId id="273" r:id="rId4"/>
    <p:sldId id="261" r:id="rId5"/>
    <p:sldId id="286" r:id="rId6"/>
    <p:sldId id="287" r:id="rId7"/>
    <p:sldId id="288" r:id="rId8"/>
    <p:sldId id="289" r:id="rId9"/>
    <p:sldId id="292" r:id="rId10"/>
    <p:sldId id="360" r:id="rId11"/>
    <p:sldId id="362" r:id="rId12"/>
    <p:sldId id="359" r:id="rId13"/>
    <p:sldId id="268" r:id="rId14"/>
    <p:sldId id="361" r:id="rId15"/>
    <p:sldId id="357" r:id="rId16"/>
    <p:sldId id="363" r:id="rId17"/>
    <p:sldId id="358" r:id="rId18"/>
    <p:sldId id="290" r:id="rId19"/>
    <p:sldId id="294" r:id="rId20"/>
    <p:sldId id="298" r:id="rId21"/>
    <p:sldId id="295" r:id="rId22"/>
    <p:sldId id="299" r:id="rId23"/>
    <p:sldId id="366" r:id="rId24"/>
    <p:sldId id="364" r:id="rId25"/>
    <p:sldId id="370" r:id="rId26"/>
    <p:sldId id="371" r:id="rId27"/>
    <p:sldId id="372" r:id="rId28"/>
    <p:sldId id="373" r:id="rId29"/>
    <p:sldId id="367" r:id="rId30"/>
    <p:sldId id="433" r:id="rId31"/>
    <p:sldId id="434" r:id="rId32"/>
    <p:sldId id="435" r:id="rId33"/>
    <p:sldId id="441" r:id="rId34"/>
    <p:sldId id="442" r:id="rId35"/>
    <p:sldId id="436" r:id="rId36"/>
    <p:sldId id="437" r:id="rId37"/>
    <p:sldId id="438" r:id="rId38"/>
    <p:sldId id="440" r:id="rId39"/>
    <p:sldId id="368" r:id="rId40"/>
    <p:sldId id="374"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398" r:id="rId64"/>
    <p:sldId id="399" r:id="rId65"/>
    <p:sldId id="400" r:id="rId66"/>
    <p:sldId id="401" r:id="rId67"/>
    <p:sldId id="402" r:id="rId68"/>
    <p:sldId id="403" r:id="rId69"/>
    <p:sldId id="404" r:id="rId70"/>
    <p:sldId id="405" r:id="rId71"/>
    <p:sldId id="406" r:id="rId72"/>
    <p:sldId id="407" r:id="rId73"/>
    <p:sldId id="408" r:id="rId74"/>
    <p:sldId id="409" r:id="rId75"/>
    <p:sldId id="410" r:id="rId76"/>
    <p:sldId id="411" r:id="rId77"/>
    <p:sldId id="412" r:id="rId78"/>
    <p:sldId id="413" r:id="rId79"/>
    <p:sldId id="414" r:id="rId80"/>
    <p:sldId id="415" r:id="rId81"/>
    <p:sldId id="416" r:id="rId82"/>
    <p:sldId id="417" r:id="rId83"/>
    <p:sldId id="418" r:id="rId84"/>
    <p:sldId id="419" r:id="rId85"/>
    <p:sldId id="420" r:id="rId86"/>
    <p:sldId id="421" r:id="rId87"/>
    <p:sldId id="422" r:id="rId88"/>
    <p:sldId id="423" r:id="rId89"/>
    <p:sldId id="424" r:id="rId90"/>
    <p:sldId id="425" r:id="rId91"/>
    <p:sldId id="426" r:id="rId92"/>
    <p:sldId id="427" r:id="rId93"/>
    <p:sldId id="428" r:id="rId94"/>
    <p:sldId id="429" r:id="rId95"/>
    <p:sldId id="431" r:id="rId96"/>
    <p:sldId id="430" r:id="rId97"/>
    <p:sldId id="432" r:id="rId98"/>
    <p:sldId id="443" r:id="rId99"/>
    <p:sldId id="279" r:id="rId100"/>
    <p:sldId id="308" r:id="rId101"/>
    <p:sldId id="309" r:id="rId102"/>
    <p:sldId id="310" r:id="rId103"/>
    <p:sldId id="311" r:id="rId104"/>
    <p:sldId id="281" r:id="rId105"/>
    <p:sldId id="312" r:id="rId106"/>
    <p:sldId id="313" r:id="rId107"/>
    <p:sldId id="280" r:id="rId108"/>
    <p:sldId id="314" r:id="rId109"/>
    <p:sldId id="315" r:id="rId110"/>
    <p:sldId id="274" r:id="rId111"/>
    <p:sldId id="316" r:id="rId112"/>
    <p:sldId id="317" r:id="rId113"/>
    <p:sldId id="282" r:id="rId114"/>
    <p:sldId id="318" r:id="rId115"/>
    <p:sldId id="320" r:id="rId116"/>
    <p:sldId id="277" r:id="rId117"/>
    <p:sldId id="319" r:id="rId118"/>
    <p:sldId id="276" r:id="rId119"/>
    <p:sldId id="340" r:id="rId120"/>
    <p:sldId id="323" r:id="rId121"/>
    <p:sldId id="324" r:id="rId122"/>
    <p:sldId id="338" r:id="rId123"/>
    <p:sldId id="339" r:id="rId124"/>
    <p:sldId id="325" r:id="rId125"/>
    <p:sldId id="326" r:id="rId126"/>
    <p:sldId id="327" r:id="rId127"/>
    <p:sldId id="328" r:id="rId128"/>
    <p:sldId id="329" r:id="rId129"/>
    <p:sldId id="353" r:id="rId130"/>
    <p:sldId id="354" r:id="rId131"/>
    <p:sldId id="332" r:id="rId132"/>
    <p:sldId id="333" r:id="rId133"/>
    <p:sldId id="269" r:id="rId134"/>
    <p:sldId id="343" r:id="rId135"/>
    <p:sldId id="283" r:id="rId136"/>
    <p:sldId id="341" r:id="rId137"/>
    <p:sldId id="342" r:id="rId138"/>
    <p:sldId id="344" r:id="rId139"/>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initials="B" lastIdx="6" clrIdx="0">
    <p:extLst>
      <p:ext uri="{19B8F6BF-5375-455C-9EA6-DF929625EA0E}">
        <p15:presenceInfo xmlns:p15="http://schemas.microsoft.com/office/powerpoint/2012/main" userId="Bern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showGuides="1">
      <p:cViewPr varScale="1">
        <p:scale>
          <a:sx n="78" d="100"/>
          <a:sy n="78" d="100"/>
        </p:scale>
        <p:origin x="108" y="56"/>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6" d="100"/>
          <a:sy n="86" d="100"/>
        </p:scale>
        <p:origin x="38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2T22:47:22.774" idx="1">
    <p:pos x="10" y="10"/>
    <p:text>Il y a plusieurs types de marchés publics. On les distingue par leur nature, par leur montant qui induit la procédure à suivre, et par leurs caractéristiques.</p:text>
  </p:cm>
  <p:cm authorId="1" dt="2020-09-22T22:47:38.544" idx="2">
    <p:pos x="170" y="146"/>
    <p:text>Il y a plusieurs types de marchés publics. On les distingue par leur nature, par leur montant qui induit la procédure à suivre, et par leurs caractéristiques.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22T22:47:22.774" idx="3">
    <p:pos x="10" y="10"/>
    <p:text>Il y a plusieurs types de marchés publics. On les distingue par leur nature, par leur montant qui induit la procédure à suivre, et par leurs caractéristiques.</p:text>
  </p:cm>
  <p:cm authorId="1" dt="2020-09-22T22:47:38.544" idx="4">
    <p:pos x="170" y="146"/>
    <p:text>Il y a plusieurs types de marchés publics. On les distingue par leur nature, par leur montant qui induit la procédure à suivre, et par leurs caractéristiques.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0-09-22T22:47:22.774" idx="5">
    <p:pos x="10" y="10"/>
    <p:text>Il y a plusieurs types de marchés publics. On les distingue par leur nature, par leur montant qui induit la procédure à suivre, et par leurs caractéristiques.</p:text>
  </p:cm>
  <p:cm authorId="1" dt="2020-09-22T22:47:38.544" idx="6">
    <p:pos x="170" y="146"/>
    <p:text>Il y a plusieurs types de marchés publics. On les distingue par leur nature, par leur montant qui induit la procédure à suivre, et par leurs caractéristiques.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A761C43-90B0-443C-86EC-3C0DD5DA01AA}" type="datetime1">
              <a:rPr lang="fr-FR" smtClean="0"/>
              <a:pPr rtl="0"/>
              <a:t>16/03/2025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fr-FR" smtClean="0"/>
              <a:pPr rtl="0"/>
              <a:t>‹N°›</a:t>
            </a:fld>
            <a:endParaRPr lang="fr-FR"/>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fr-FR" noProof="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F69C82B5-293F-43D8-BDBA-2AB8C5A97E24}" type="datetime1">
              <a:rPr lang="fr-FR" noProof="0" smtClean="0"/>
              <a:pPr rtl="0"/>
              <a:t>16/03/2025</a:t>
            </a:fld>
            <a:endParaRPr lang="fr-FR" noProof="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fr-FR" noProof="0" smtClean="0"/>
              <a:pPr rtl="0"/>
              <a:t>‹N°›</a:t>
            </a:fld>
            <a:endParaRPr lang="fr-FR" noProof="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www.senat.fr/basile/visio.do?id=qSEQ221204275&amp;idtable=q426908|q426958|q427074|q427179|q427315|q427317|q427327|q427154|q427159|q426611&amp;_na=QE&amp;rch=qa&amp;de=20230201&amp;au=20230203&amp;dp=1+an&amp;radio=deau&amp;date=dateJORep&amp;appr=text&amp;aff=ar&amp;tri=dd&amp;off=40&amp;afd=ppr&amp;afd=ppl&amp;afd=pjl&amp;afd=cvn" TargetMode="External"/><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a:t>
            </a:fld>
            <a:endParaRPr lang="fr-FR"/>
          </a:p>
        </p:txBody>
      </p:sp>
    </p:spTree>
    <p:extLst>
      <p:ext uri="{BB962C8B-B14F-4D97-AF65-F5344CB8AC3E}">
        <p14:creationId xmlns:p14="http://schemas.microsoft.com/office/powerpoint/2010/main" val="310636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13</a:t>
            </a:fld>
            <a:endParaRPr lang="fr-FR"/>
          </a:p>
        </p:txBody>
      </p:sp>
    </p:spTree>
    <p:extLst>
      <p:ext uri="{BB962C8B-B14F-4D97-AF65-F5344CB8AC3E}">
        <p14:creationId xmlns:p14="http://schemas.microsoft.com/office/powerpoint/2010/main" val="30414936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114</a:t>
            </a:fld>
            <a:endParaRPr lang="fr-FR"/>
          </a:p>
        </p:txBody>
      </p:sp>
    </p:spTree>
    <p:extLst>
      <p:ext uri="{BB962C8B-B14F-4D97-AF65-F5344CB8AC3E}">
        <p14:creationId xmlns:p14="http://schemas.microsoft.com/office/powerpoint/2010/main" val="382224705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115</a:t>
            </a:fld>
            <a:endParaRPr lang="fr-FR"/>
          </a:p>
        </p:txBody>
      </p:sp>
    </p:spTree>
    <p:extLst>
      <p:ext uri="{BB962C8B-B14F-4D97-AF65-F5344CB8AC3E}">
        <p14:creationId xmlns:p14="http://schemas.microsoft.com/office/powerpoint/2010/main" val="54670754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 est souhaitable de constituer un dossier avec copies des courriels et des lettres avant de procéder à la mise en demeure s’il s’agit de dysfonctionnements, et non d’une absence de prestation. </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116</a:t>
            </a:fld>
            <a:endParaRPr lang="fr-FR"/>
          </a:p>
        </p:txBody>
      </p:sp>
    </p:spTree>
    <p:extLst>
      <p:ext uri="{BB962C8B-B14F-4D97-AF65-F5344CB8AC3E}">
        <p14:creationId xmlns:p14="http://schemas.microsoft.com/office/powerpoint/2010/main" val="17617788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117</a:t>
            </a:fld>
            <a:endParaRPr lang="fr-FR"/>
          </a:p>
        </p:txBody>
      </p:sp>
    </p:spTree>
    <p:extLst>
      <p:ext uri="{BB962C8B-B14F-4D97-AF65-F5344CB8AC3E}">
        <p14:creationId xmlns:p14="http://schemas.microsoft.com/office/powerpoint/2010/main" val="21231909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118</a:t>
            </a:fld>
            <a:endParaRPr lang="fr-FR"/>
          </a:p>
        </p:txBody>
      </p:sp>
    </p:spTree>
    <p:extLst>
      <p:ext uri="{BB962C8B-B14F-4D97-AF65-F5344CB8AC3E}">
        <p14:creationId xmlns:p14="http://schemas.microsoft.com/office/powerpoint/2010/main" val="15190660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120</a:t>
            </a:fld>
            <a:endParaRPr lang="fr-FR"/>
          </a:p>
        </p:txBody>
      </p:sp>
    </p:spTree>
    <p:extLst>
      <p:ext uri="{BB962C8B-B14F-4D97-AF65-F5344CB8AC3E}">
        <p14:creationId xmlns:p14="http://schemas.microsoft.com/office/powerpoint/2010/main" val="38308350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Donc tout contrat, convention ou marché doit être au préalable autorisé par le conseil d’administration de l’établissement. Comme tout bon de commande est un contrat et un marché dès le premier euro, c’est pourquoi il est prévu que le CA peut donner délégation à l’ordonnateur pour la signature des marchés à incidence annuelle. </a:t>
            </a:r>
          </a:p>
          <a:p>
            <a:r>
              <a:rPr lang="fr-FR" sz="1200" kern="1200" dirty="0" smtClean="0">
                <a:solidFill>
                  <a:schemeClr val="tx2"/>
                </a:solidFill>
                <a:effectLst/>
                <a:latin typeface="+mn-lt"/>
                <a:ea typeface="+mn-ea"/>
                <a:cs typeface="+mn-cs"/>
              </a:rPr>
              <a:t>On notera que la dérogation ne concerne que les marchés. Les contrats ou conventions qui ne seraient pas des marchés publics doivent donc être obligatoirement présentés au CA, de même pour les marchés pluriannuels.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2"/>
                </a:solidFill>
                <a:effectLst/>
                <a:latin typeface="+mn-lt"/>
                <a:ea typeface="+mn-ea"/>
                <a:cs typeface="+mn-cs"/>
              </a:rPr>
              <a:t>Question tacite reconduction,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2"/>
                </a:solidFill>
                <a:effectLst/>
                <a:latin typeface="+mn-lt"/>
                <a:ea typeface="+mn-ea"/>
                <a:cs typeface="+mn-cs"/>
              </a:rPr>
              <a:t>La DAF considère toutefois, « </a:t>
            </a:r>
            <a:r>
              <a:rPr lang="fr-FR" sz="1200" i="1" kern="1200" dirty="0" smtClean="0">
                <a:solidFill>
                  <a:schemeClr val="tx2"/>
                </a:solidFill>
                <a:effectLst/>
                <a:latin typeface="+mn-lt"/>
                <a:ea typeface="+mn-ea"/>
                <a:cs typeface="+mn-cs"/>
              </a:rPr>
              <a:t>qu’un marché qui s'exécute sur deux exercices, mais qui est payé dans sa totalité avant service fait conformément à la réglementation en vigueur, et dont la reconduction est expresse pourra être considéré comme annuel, afin de faciliter la gestion des abonnements par exemple</a:t>
            </a:r>
            <a:r>
              <a:rPr lang="fr-FR" sz="1200" kern="1200" dirty="0" smtClean="0">
                <a:solidFill>
                  <a:schemeClr val="tx2"/>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121</a:t>
            </a:fld>
            <a:endParaRPr lang="fr-FR" noProof="0"/>
          </a:p>
        </p:txBody>
      </p:sp>
    </p:spTree>
    <p:extLst>
      <p:ext uri="{BB962C8B-B14F-4D97-AF65-F5344CB8AC3E}">
        <p14:creationId xmlns:p14="http://schemas.microsoft.com/office/powerpoint/2010/main" val="12051334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FR" sz="1200" b="1" kern="1200" dirty="0" smtClean="0">
                <a:solidFill>
                  <a:schemeClr val="tx2"/>
                </a:solidFill>
                <a:latin typeface="+mn-lt"/>
                <a:ea typeface="+mn-ea"/>
                <a:cs typeface="+mn-cs"/>
              </a:rPr>
              <a:t>Contrats et code de la commande publique. </a:t>
            </a:r>
            <a:endParaRPr lang="fr-FR" sz="1200" kern="1200" dirty="0" smtClean="0">
              <a:solidFill>
                <a:schemeClr val="tx2"/>
              </a:solidFill>
              <a:latin typeface="+mn-lt"/>
              <a:ea typeface="+mn-ea"/>
              <a:cs typeface="+mn-cs"/>
            </a:endParaRPr>
          </a:p>
          <a:p>
            <a:pPr rtl="0"/>
            <a:r>
              <a:rPr lang="fr-FR" sz="1200" u="sng" kern="1200" dirty="0" smtClean="0">
                <a:solidFill>
                  <a:schemeClr val="tx2"/>
                </a:solidFill>
                <a:latin typeface="+mn-lt"/>
                <a:ea typeface="+mn-ea"/>
                <a:cs typeface="+mn-cs"/>
                <a:hlinkClick r:id="rId3"/>
              </a:rPr>
              <a:t>Question</a:t>
            </a:r>
            <a:r>
              <a:rPr lang="fr-FR" sz="1200" kern="1200" dirty="0" smtClean="0">
                <a:solidFill>
                  <a:schemeClr val="tx2"/>
                </a:solidFill>
                <a:latin typeface="+mn-lt"/>
                <a:ea typeface="+mn-ea"/>
                <a:cs typeface="+mn-cs"/>
              </a:rPr>
              <a:t> </a:t>
            </a:r>
            <a:r>
              <a:rPr lang="fr-FR" sz="1200" u="sng" kern="1200" dirty="0" smtClean="0">
                <a:solidFill>
                  <a:schemeClr val="tx2"/>
                </a:solidFill>
                <a:latin typeface="+mn-lt"/>
                <a:ea typeface="+mn-ea"/>
                <a:cs typeface="+mn-cs"/>
                <a:hlinkClick r:id="rId3"/>
              </a:rPr>
              <a:t>écrite</a:t>
            </a:r>
            <a:r>
              <a:rPr lang="fr-FR" sz="1200" kern="1200" dirty="0" smtClean="0">
                <a:solidFill>
                  <a:schemeClr val="tx2"/>
                </a:solidFill>
                <a:latin typeface="+mn-lt"/>
                <a:ea typeface="+mn-ea"/>
                <a:cs typeface="+mn-cs"/>
              </a:rPr>
              <a:t> au Sénat concernant les contrats pré-rédigés et adaptés aux entreprises privées avec notamment mention, au titre de la compétence juridictionnelle, des seules juridictions consulaires. Il ressort de ces dispositions que les marchés publics de fourniture conclus par les collectivités territoriales sont des contrats administratifs par détermination de la loi relevant de la compétence du juge administratif. En conséquence, les collectivités territoriales ne peuvent passer directement avec des entreprises des contrats d'achat ou de location de matériel informatique ou de reprographie et les soumettre aux règles du droit privé, mais doivent respecter les procédures de publicité et de mise en concurrence préalables ainsi que les règles d'exécution des marchés publics prévues par le code de la commande publique. A cet égard, le juge administratif a eu l'occasion de rappeler que même si des clauses particulières d'un marché public donnent compétence au tribunal judiciaire, un litige relatif à son exécution relève toujours de la compétence de la juridiction administrative (CAA de Nancy, 22 décembre 2020, n° 18NC03008). Bien entendu cela s’applique également aux EPLE.</a:t>
            </a:r>
          </a:p>
          <a:p>
            <a:pPr rtl="0"/>
            <a:r>
              <a:rPr lang="fr-FR" sz="1200" kern="1200" dirty="0" smtClean="0">
                <a:solidFill>
                  <a:schemeClr val="tx2"/>
                </a:solidFill>
                <a:latin typeface="+mn-lt"/>
                <a:ea typeface="+mn-ea"/>
                <a:cs typeface="+mn-cs"/>
              </a:rPr>
              <a:t>http://www.senat.fr/questions/base/2022/qSEQ221204275.html</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122</a:t>
            </a:fld>
            <a:endParaRPr lang="fr-FR" noProof="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2"/>
                </a:solidFill>
                <a:effectLst/>
                <a:latin typeface="+mn-lt"/>
                <a:ea typeface="+mn-ea"/>
                <a:cs typeface="+mn-cs"/>
              </a:rPr>
              <a:t>L’accord cadre</a:t>
            </a:r>
            <a:r>
              <a:rPr lang="fr-FR" sz="1200" kern="1200" dirty="0" smtClean="0">
                <a:solidFill>
                  <a:schemeClr val="tx2"/>
                </a:solidFill>
                <a:effectLst/>
                <a:latin typeface="+mn-lt"/>
                <a:ea typeface="+mn-ea"/>
                <a:cs typeface="+mn-cs"/>
              </a:rPr>
              <a:t>.</a:t>
            </a:r>
          </a:p>
          <a:p>
            <a:r>
              <a:rPr lang="fr-FR" sz="1200" kern="1200" dirty="0" smtClean="0">
                <a:solidFill>
                  <a:schemeClr val="tx2"/>
                </a:solidFill>
                <a:effectLst/>
                <a:latin typeface="+mn-lt"/>
                <a:ea typeface="+mn-ea"/>
                <a:cs typeface="+mn-cs"/>
              </a:rPr>
              <a:t>C’est une techniques d'achat qui se définit comme un contrat conclu à titre onéreux entre une personne publique et des opérateurs économiques publics ou privés, ayant pour objet d’établir les termes régissant les marchés (dits subséquents) à passer au cours d’une période donnée, en particulier en ce qui concerne les prix et, s’il y a lieu, les quantités envisagées.</a:t>
            </a:r>
          </a:p>
          <a:p>
            <a:r>
              <a:rPr lang="fr-FR" sz="1200" kern="1200" dirty="0" smtClean="0">
                <a:solidFill>
                  <a:schemeClr val="tx2"/>
                </a:solidFill>
                <a:effectLst/>
                <a:latin typeface="+mn-lt"/>
                <a:ea typeface="+mn-ea"/>
                <a:cs typeface="+mn-cs"/>
              </a:rPr>
              <a:t>Il a pour caractéristique essentielle de séparer la procédure de choix du ou des titulaires de l’attribution des marchés. Il permet de sélectionner plusieurs prestataires, qui seront remis en concurrence lors de la survenance du besoin. En définitive, c’est un contrat conclu entre une ou plusieurs personnes publiques avec un ou plusieurs opérateurs économiques qui leur accorde une exclusivité unique ou partagée pour une durée déterminée (au maximum quatre ans) et sur le fondement duquel des marchés sont ultérieurement passés. Ce sont des avant-contrats accessoires aux marchés publics ultérieurs. </a:t>
            </a:r>
          </a:p>
          <a:p>
            <a:r>
              <a:rPr lang="fr-FR" sz="1200" kern="1200" dirty="0" smtClean="0">
                <a:solidFill>
                  <a:schemeClr val="tx2"/>
                </a:solidFill>
                <a:effectLst/>
                <a:latin typeface="+mn-lt"/>
                <a:ea typeface="+mn-ea"/>
                <a:cs typeface="+mn-cs"/>
              </a:rPr>
              <a:t>Ce type de marché est particulièrement adapté pour les transports pour les sorties scolaires par exemple.</a:t>
            </a:r>
          </a:p>
          <a:p>
            <a:r>
              <a:rPr lang="fr-FR" sz="1200" kern="1200" dirty="0" smtClean="0">
                <a:solidFill>
                  <a:schemeClr val="tx2"/>
                </a:solidFill>
                <a:effectLst/>
                <a:latin typeface="+mn-lt"/>
                <a:ea typeface="+mn-ea"/>
                <a:cs typeface="+mn-cs"/>
              </a:rPr>
              <a:t> </a:t>
            </a:r>
            <a:r>
              <a:rPr lang="fr-FR" sz="1200" b="1" kern="1200" dirty="0" smtClean="0">
                <a:solidFill>
                  <a:schemeClr val="tx2"/>
                </a:solidFill>
                <a:effectLst/>
                <a:latin typeface="+mn-lt"/>
                <a:ea typeface="+mn-ea"/>
                <a:cs typeface="+mn-cs"/>
              </a:rPr>
              <a:t>Le marché à bons de commande</a:t>
            </a:r>
            <a:r>
              <a:rPr lang="fr-FR" sz="1200" kern="1200" dirty="0" smtClean="0">
                <a:solidFill>
                  <a:schemeClr val="tx2"/>
                </a:solidFill>
                <a:effectLst/>
                <a:latin typeface="+mn-lt"/>
                <a:ea typeface="+mn-ea"/>
                <a:cs typeface="+mn-cs"/>
              </a:rPr>
              <a:t>.</a:t>
            </a:r>
          </a:p>
          <a:p>
            <a:r>
              <a:rPr lang="fr-FR" sz="1200" kern="1200" dirty="0" smtClean="0">
                <a:solidFill>
                  <a:schemeClr val="tx2"/>
                </a:solidFill>
                <a:effectLst/>
                <a:latin typeface="+mn-lt"/>
                <a:ea typeface="+mn-ea"/>
                <a:cs typeface="+mn-cs"/>
              </a:rPr>
              <a:t>Le marché à bons de commande est un marché public où l’étendue du besoin de l’établissement n’est pas totalement définie, en raison d’une incertitude sur les quantités notamment. L’exécution des prestations s’effectue à la suite de l’émission de différents bons de commande pour des achats échelonnés tel que des biens consommables, fournitures courantes (denrées alimentaires, boissons, etc.) pour lesquelles la personne publique ne peut déterminer avec précision les quantités nécessaires.</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126</a:t>
            </a:fld>
            <a:endParaRPr lang="fr-FR" noProof="0"/>
          </a:p>
        </p:txBody>
      </p:sp>
    </p:spTree>
    <p:extLst>
      <p:ext uri="{BB962C8B-B14F-4D97-AF65-F5344CB8AC3E}">
        <p14:creationId xmlns:p14="http://schemas.microsoft.com/office/powerpoint/2010/main" val="65056212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133</a:t>
            </a:fld>
            <a:endParaRPr lang="fr-FR"/>
          </a:p>
        </p:txBody>
      </p:sp>
    </p:spTree>
    <p:extLst>
      <p:ext uri="{BB962C8B-B14F-4D97-AF65-F5344CB8AC3E}">
        <p14:creationId xmlns:p14="http://schemas.microsoft.com/office/powerpoint/2010/main" val="233046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14</a:t>
            </a:fld>
            <a:endParaRPr lang="fr-FR"/>
          </a:p>
        </p:txBody>
      </p:sp>
    </p:spTree>
    <p:extLst>
      <p:ext uri="{BB962C8B-B14F-4D97-AF65-F5344CB8AC3E}">
        <p14:creationId xmlns:p14="http://schemas.microsoft.com/office/powerpoint/2010/main" val="23327735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135</a:t>
            </a:fld>
            <a:endParaRPr lang="fr-FR"/>
          </a:p>
        </p:txBody>
      </p:sp>
    </p:spTree>
    <p:extLst>
      <p:ext uri="{BB962C8B-B14F-4D97-AF65-F5344CB8AC3E}">
        <p14:creationId xmlns:p14="http://schemas.microsoft.com/office/powerpoint/2010/main" val="64238094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Diverses discriminations sont susceptibles d’entrer dans les prévisions de l’article 432-14 du code pénal, à tous les stades de la procédure d’attribution du marché :</a:t>
            </a:r>
          </a:p>
          <a:p>
            <a:r>
              <a:rPr lang="fr-FR" sz="1200" kern="1200" dirty="0" smtClean="0">
                <a:solidFill>
                  <a:schemeClr val="tx2"/>
                </a:solidFill>
                <a:effectLst/>
                <a:latin typeface="+mn-lt"/>
                <a:ea typeface="+mn-ea"/>
                <a:cs typeface="+mn-cs"/>
              </a:rPr>
              <a:t>-	Mauvaise définition des besoins. Notamment le fait d’établir un cahier des charges « sur mesure » pour favoriser une entreprise, définir des prestations de telle manière que seul un candidat peut les réaliser (programme strict de voyage scolaire par exemple),</a:t>
            </a:r>
          </a:p>
          <a:p>
            <a:r>
              <a:rPr lang="fr-FR" sz="1200" kern="1200" dirty="0" smtClean="0">
                <a:solidFill>
                  <a:schemeClr val="tx2"/>
                </a:solidFill>
                <a:effectLst/>
                <a:latin typeface="+mn-lt"/>
                <a:ea typeface="+mn-ea"/>
                <a:cs typeface="+mn-cs"/>
              </a:rPr>
              <a:t>-	Reprise in extenso de devis d’un fournisseur dans un cahier des charges,</a:t>
            </a:r>
          </a:p>
          <a:p>
            <a:r>
              <a:rPr lang="fr-FR" sz="1200" kern="1200" dirty="0" smtClean="0">
                <a:solidFill>
                  <a:schemeClr val="tx2"/>
                </a:solidFill>
                <a:effectLst/>
                <a:latin typeface="+mn-lt"/>
                <a:ea typeface="+mn-ea"/>
                <a:cs typeface="+mn-cs"/>
              </a:rPr>
              <a:t>-	Communication d’éléments privilégiés à certains candidats (points importants, sous critères, souhaits précis de l’acheteur, éléments financiers, techniques particuliers, etc….</a:t>
            </a:r>
          </a:p>
          <a:p>
            <a:r>
              <a:rPr lang="fr-FR" sz="1200" kern="1200" dirty="0" smtClean="0">
                <a:solidFill>
                  <a:schemeClr val="tx2"/>
                </a:solidFill>
                <a:effectLst/>
                <a:latin typeface="+mn-lt"/>
                <a:ea typeface="+mn-ea"/>
                <a:cs typeface="+mn-cs"/>
              </a:rPr>
              <a:t>-	Fractionnement artificiel du marché pour éviter certains seuils de publicité. C’est un risque important pour les EPLE qui confondent souvent besoin ponctuel et bon de commande sans définition des besoins sur la durée nécessaire (annuelle, voir pluriannuelle),</a:t>
            </a:r>
          </a:p>
          <a:p>
            <a:r>
              <a:rPr lang="fr-FR" sz="1200" kern="1200" dirty="0" smtClean="0">
                <a:solidFill>
                  <a:schemeClr val="tx2"/>
                </a:solidFill>
                <a:effectLst/>
                <a:latin typeface="+mn-lt"/>
                <a:ea typeface="+mn-ea"/>
                <a:cs typeface="+mn-cs"/>
              </a:rPr>
              <a:t>-	Non allotissement non justifié,</a:t>
            </a:r>
          </a:p>
          <a:p>
            <a:r>
              <a:rPr lang="fr-FR" sz="1200" kern="1200" dirty="0" smtClean="0">
                <a:solidFill>
                  <a:schemeClr val="tx2"/>
                </a:solidFill>
                <a:effectLst/>
                <a:latin typeface="+mn-lt"/>
                <a:ea typeface="+mn-ea"/>
                <a:cs typeface="+mn-cs"/>
              </a:rPr>
              <a:t>-	Non-respect de délai suffisant de procédure,</a:t>
            </a:r>
          </a:p>
          <a:p>
            <a:r>
              <a:rPr lang="fr-FR" sz="1200" kern="1200" dirty="0" smtClean="0">
                <a:solidFill>
                  <a:schemeClr val="tx2"/>
                </a:solidFill>
                <a:effectLst/>
                <a:latin typeface="+mn-lt"/>
                <a:ea typeface="+mn-ea"/>
                <a:cs typeface="+mn-cs"/>
              </a:rPr>
              <a:t>-	Déclaration sans suite pour éviter de retenir un candidat non désiré,</a:t>
            </a:r>
          </a:p>
          <a:p>
            <a:r>
              <a:rPr lang="fr-FR" sz="1200" kern="1200" dirty="0" smtClean="0">
                <a:solidFill>
                  <a:schemeClr val="tx2"/>
                </a:solidFill>
                <a:effectLst/>
                <a:latin typeface="+mn-lt"/>
                <a:ea typeface="+mn-ea"/>
                <a:cs typeface="+mn-cs"/>
              </a:rPr>
              <a:t>-	Acceptation d’une offre inacceptable,</a:t>
            </a:r>
          </a:p>
          <a:p>
            <a:r>
              <a:rPr lang="fr-FR" sz="1200" kern="1200" dirty="0" smtClean="0">
                <a:solidFill>
                  <a:schemeClr val="tx2"/>
                </a:solidFill>
                <a:effectLst/>
                <a:latin typeface="+mn-lt"/>
                <a:ea typeface="+mn-ea"/>
                <a:cs typeface="+mn-cs"/>
              </a:rPr>
              <a:t>-	Manipulation des critères pour favoriser une entreprise,</a:t>
            </a:r>
          </a:p>
          <a:p>
            <a:r>
              <a:rPr lang="fr-FR" sz="1200" kern="1200" dirty="0" smtClean="0">
                <a:solidFill>
                  <a:schemeClr val="tx2"/>
                </a:solidFill>
                <a:effectLst/>
                <a:latin typeface="+mn-lt"/>
                <a:ea typeface="+mn-ea"/>
                <a:cs typeface="+mn-cs"/>
              </a:rPr>
              <a:t>-	Choix du fournisseur basé sur des considérations extérieures : liens avec le fournisseur, un tiers, relations privilégiées, souhait de garder un même fournisseur, etc…</a:t>
            </a:r>
          </a:p>
          <a:p>
            <a:r>
              <a:rPr lang="fr-FR" sz="1200" kern="1200" dirty="0" smtClean="0">
                <a:solidFill>
                  <a:schemeClr val="tx2"/>
                </a:solidFill>
                <a:effectLst/>
                <a:latin typeface="+mn-lt"/>
                <a:ea typeface="+mn-ea"/>
                <a:cs typeface="+mn-cs"/>
              </a:rPr>
              <a:t>-	Non remise en concurrence (marchés à tacite reconduction d’une durée anormale…),</a:t>
            </a:r>
          </a:p>
          <a:p>
            <a:r>
              <a:rPr lang="fr-FR" sz="1200" kern="1200" dirty="0" smtClean="0">
                <a:solidFill>
                  <a:schemeClr val="tx2"/>
                </a:solidFill>
                <a:effectLst/>
                <a:latin typeface="+mn-lt"/>
                <a:ea typeface="+mn-ea"/>
                <a:cs typeface="+mn-cs"/>
              </a:rPr>
              <a:t>-	Avenants ultérieurs bouleversant l’économie du marché</a:t>
            </a:r>
          </a:p>
          <a:p>
            <a:r>
              <a:rPr lang="fr-FR" sz="1200" kern="1200" dirty="0" smtClean="0">
                <a:solidFill>
                  <a:schemeClr val="tx2"/>
                </a:solidFill>
                <a:effectLst/>
                <a:latin typeface="+mn-lt"/>
                <a:ea typeface="+mn-ea"/>
                <a:cs typeface="+mn-cs"/>
              </a:rPr>
              <a:t>-	Etc…</a:t>
            </a: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136</a:t>
            </a:fld>
            <a:endParaRPr lang="fr-FR" noProof="0"/>
          </a:p>
        </p:txBody>
      </p:sp>
    </p:spTree>
    <p:extLst>
      <p:ext uri="{BB962C8B-B14F-4D97-AF65-F5344CB8AC3E}">
        <p14:creationId xmlns:p14="http://schemas.microsoft.com/office/powerpoint/2010/main" val="381316317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2"/>
                </a:solidFill>
                <a:effectLst/>
                <a:latin typeface="+mn-lt"/>
                <a:ea typeface="+mn-ea"/>
                <a:cs typeface="+mn-cs"/>
              </a:rPr>
              <a:t>Le tribunal correctionnel de Montbéliard, dans un jugement du 7 janvier 2016, « commune de Béthoncourt » a condamné l’ancien maire de Béthoncourt (ville de 6 000 habitants) et l’ex-directrice générale des services à une amende de 5000 euros, dont la moitié avec sursis, pour atteinte à la liberté d’accès et à l’égalité de traitement dans le cadre de la commande publique.</a:t>
            </a:r>
          </a:p>
          <a:p>
            <a:r>
              <a:rPr lang="fr-FR" sz="1200" kern="1200" dirty="0" smtClean="0">
                <a:solidFill>
                  <a:schemeClr val="tx2"/>
                </a:solidFill>
                <a:effectLst/>
                <a:latin typeface="+mn-lt"/>
                <a:ea typeface="+mn-ea"/>
                <a:cs typeface="+mn-cs"/>
              </a:rPr>
              <a:t>Le juge du tribunal correctionnel relève que la pose d'un portail pour 12 000 € s'inscrivait en réalité dans une opération plus vaste d'une valeur de 65 000 € (« saucissonnage » d’un marché pour éviter l’effet de seuil et donc les contraintes liées aux procédures) ; et qu'aucune « mise en concurrence n'a été effectuée alors que d'autres entreprises auraient pu être contactée afin de proposer une offre moins couteuse et répondant au besoin de la commune ». Cette pose avait par ailleurs été au final facturée 13 000 € sans qu'un avenant ne vienne modifier le montant du marché. Des travaux de voirie pour 42 000 € n'avaient fait l'objet que d'un bon de commande établit « postérieurement à la facture, pour pallier la carence d'écrit et permettre le paiement de cette facture ». Enfin un marché de travaux d'un montant supérieur à 90 000 €, n'avait pas fait l'objet d'un avis de publicité au BOAMP ou dans un JAL</a:t>
            </a:r>
          </a:p>
          <a:p>
            <a:endParaRPr lang="fr-FR" sz="1200" kern="1200" dirty="0" smtClean="0">
              <a:solidFill>
                <a:schemeClr val="tx2"/>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noProof="0" smtClean="0"/>
              <a:pPr rtl="0"/>
              <a:t>137</a:t>
            </a:fld>
            <a:endParaRPr lang="fr-FR" noProof="0"/>
          </a:p>
        </p:txBody>
      </p:sp>
    </p:spTree>
    <p:extLst>
      <p:ext uri="{BB962C8B-B14F-4D97-AF65-F5344CB8AC3E}">
        <p14:creationId xmlns:p14="http://schemas.microsoft.com/office/powerpoint/2010/main" val="497574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15</a:t>
            </a:fld>
            <a:endParaRPr lang="fr-FR"/>
          </a:p>
        </p:txBody>
      </p:sp>
    </p:spTree>
    <p:extLst>
      <p:ext uri="{BB962C8B-B14F-4D97-AF65-F5344CB8AC3E}">
        <p14:creationId xmlns:p14="http://schemas.microsoft.com/office/powerpoint/2010/main" val="1838319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16</a:t>
            </a:fld>
            <a:endParaRPr lang="fr-FR"/>
          </a:p>
        </p:txBody>
      </p:sp>
    </p:spTree>
    <p:extLst>
      <p:ext uri="{BB962C8B-B14F-4D97-AF65-F5344CB8AC3E}">
        <p14:creationId xmlns:p14="http://schemas.microsoft.com/office/powerpoint/2010/main" val="1977182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17</a:t>
            </a:fld>
            <a:endParaRPr lang="fr-FR"/>
          </a:p>
        </p:txBody>
      </p:sp>
    </p:spTree>
    <p:extLst>
      <p:ext uri="{BB962C8B-B14F-4D97-AF65-F5344CB8AC3E}">
        <p14:creationId xmlns:p14="http://schemas.microsoft.com/office/powerpoint/2010/main" val="255223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18</a:t>
            </a:fld>
            <a:endParaRPr lang="fr-FR"/>
          </a:p>
        </p:txBody>
      </p:sp>
    </p:spTree>
    <p:extLst>
      <p:ext uri="{BB962C8B-B14F-4D97-AF65-F5344CB8AC3E}">
        <p14:creationId xmlns:p14="http://schemas.microsoft.com/office/powerpoint/2010/main" val="1697122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20</a:t>
            </a:fld>
            <a:endParaRPr lang="fr-FR"/>
          </a:p>
        </p:txBody>
      </p:sp>
    </p:spTree>
    <p:extLst>
      <p:ext uri="{BB962C8B-B14F-4D97-AF65-F5344CB8AC3E}">
        <p14:creationId xmlns:p14="http://schemas.microsoft.com/office/powerpoint/2010/main" val="1962412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23</a:t>
            </a:fld>
            <a:endParaRPr lang="fr-FR"/>
          </a:p>
        </p:txBody>
      </p:sp>
    </p:spTree>
    <p:extLst>
      <p:ext uri="{BB962C8B-B14F-4D97-AF65-F5344CB8AC3E}">
        <p14:creationId xmlns:p14="http://schemas.microsoft.com/office/powerpoint/2010/main" val="294042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29</a:t>
            </a:fld>
            <a:endParaRPr lang="fr-FR"/>
          </a:p>
        </p:txBody>
      </p:sp>
    </p:spTree>
    <p:extLst>
      <p:ext uri="{BB962C8B-B14F-4D97-AF65-F5344CB8AC3E}">
        <p14:creationId xmlns:p14="http://schemas.microsoft.com/office/powerpoint/2010/main" val="2117046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l’obligation de signature par l’ordonnateur des pièces justificatives</a:t>
            </a:r>
            <a:r>
              <a:rPr lang="fr-FR" baseline="0" dirty="0" smtClean="0"/>
              <a:t> </a:t>
            </a:r>
            <a:r>
              <a:rPr lang="fr-FR" dirty="0" smtClean="0"/>
              <a:t>au titre de la justification du service fait a été supprimée par le décret n° 2003-301 du 2 avril 2003 </a:t>
            </a:r>
            <a:r>
              <a:rPr lang="fr-FR" dirty="0" err="1" smtClean="0"/>
              <a:t>modifiantle</a:t>
            </a:r>
            <a:r>
              <a:rPr lang="fr-FR" dirty="0" smtClean="0"/>
              <a:t> code général des collectivités territoriales.</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30</a:t>
            </a:fld>
            <a:endParaRPr lang="fr-FR"/>
          </a:p>
        </p:txBody>
      </p:sp>
    </p:spTree>
    <p:extLst>
      <p:ext uri="{BB962C8B-B14F-4D97-AF65-F5344CB8AC3E}">
        <p14:creationId xmlns:p14="http://schemas.microsoft.com/office/powerpoint/2010/main" val="236293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a:t>
            </a:fld>
            <a:endParaRPr lang="fr-FR"/>
          </a:p>
        </p:txBody>
      </p:sp>
    </p:spTree>
    <p:extLst>
      <p:ext uri="{BB962C8B-B14F-4D97-AF65-F5344CB8AC3E}">
        <p14:creationId xmlns:p14="http://schemas.microsoft.com/office/powerpoint/2010/main" val="2865284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l’obligation de signature par l’ordonnateur des pièces justificatives</a:t>
            </a:r>
            <a:r>
              <a:rPr lang="fr-FR" baseline="0" dirty="0" smtClean="0"/>
              <a:t> </a:t>
            </a:r>
            <a:r>
              <a:rPr lang="fr-FR" dirty="0" smtClean="0"/>
              <a:t>au titre de la justification du service fait a été supprimée par le décret n° 2003-301 du 2 avril 2003 </a:t>
            </a:r>
            <a:r>
              <a:rPr lang="fr-FR" dirty="0" err="1" smtClean="0"/>
              <a:t>modifiantle</a:t>
            </a:r>
            <a:r>
              <a:rPr lang="fr-FR" dirty="0" smtClean="0"/>
              <a:t> code général des collectivités territoriales.</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31</a:t>
            </a:fld>
            <a:endParaRPr lang="fr-FR"/>
          </a:p>
        </p:txBody>
      </p:sp>
    </p:spTree>
    <p:extLst>
      <p:ext uri="{BB962C8B-B14F-4D97-AF65-F5344CB8AC3E}">
        <p14:creationId xmlns:p14="http://schemas.microsoft.com/office/powerpoint/2010/main" val="2324990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32</a:t>
            </a:fld>
            <a:endParaRPr lang="fr-FR"/>
          </a:p>
        </p:txBody>
      </p:sp>
    </p:spTree>
    <p:extLst>
      <p:ext uri="{BB962C8B-B14F-4D97-AF65-F5344CB8AC3E}">
        <p14:creationId xmlns:p14="http://schemas.microsoft.com/office/powerpoint/2010/main" val="3592498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l’obligation de signature par l’ordonnateur des pièces justificatives</a:t>
            </a:r>
            <a:r>
              <a:rPr lang="fr-FR" baseline="0" dirty="0" smtClean="0"/>
              <a:t> </a:t>
            </a:r>
            <a:r>
              <a:rPr lang="fr-FR" dirty="0" smtClean="0"/>
              <a:t>au titre de la justification du service fait a été supprimée par le décret n° 2003-301 du 2 avril 2003 </a:t>
            </a:r>
            <a:r>
              <a:rPr lang="fr-FR" dirty="0" err="1" smtClean="0"/>
              <a:t>modifiantle</a:t>
            </a:r>
            <a:r>
              <a:rPr lang="fr-FR" dirty="0" smtClean="0"/>
              <a:t> code général des collectivités territoriales.</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33</a:t>
            </a:fld>
            <a:endParaRPr lang="fr-FR"/>
          </a:p>
        </p:txBody>
      </p:sp>
    </p:spTree>
    <p:extLst>
      <p:ext uri="{BB962C8B-B14F-4D97-AF65-F5344CB8AC3E}">
        <p14:creationId xmlns:p14="http://schemas.microsoft.com/office/powerpoint/2010/main" val="2847266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 modification est substantielle lorsqu’au moins une des conditions suivantes est remplie :</a:t>
            </a:r>
          </a:p>
          <a:p>
            <a:r>
              <a:rPr lang="fr-FR" dirty="0" smtClean="0"/>
              <a:t>a) Elle introduit des conditions qui, si elles avaient été incluses dans la procédure initiale, auraient attiré davantage d’opérateurs économiques, ou permis l’admission d’autres opérateurs économiques, ou permis le choix d’une offre autre que celle retenue ;</a:t>
            </a:r>
          </a:p>
          <a:p>
            <a:r>
              <a:rPr lang="fr-FR" dirty="0" smtClean="0"/>
              <a:t>b) Elle modifie l’équilibre économique du marché public en faveur du titulaire d’une manière qui n’était pas prévue dans le marché public initial ;</a:t>
            </a:r>
          </a:p>
          <a:p>
            <a:r>
              <a:rPr lang="fr-FR" dirty="0" smtClean="0"/>
              <a:t>c) Elle modifie considérablement l’objet du marché public ;</a:t>
            </a:r>
          </a:p>
          <a:p>
            <a:r>
              <a:rPr lang="fr-FR" dirty="0" smtClean="0"/>
              <a:t>d) Elle a pour effet de remplacer le titulaire initial par un nouveau titulaire en dehors des hypothèses prévues par l’article R.2194-6.</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34</a:t>
            </a:fld>
            <a:endParaRPr lang="fr-FR"/>
          </a:p>
        </p:txBody>
      </p:sp>
    </p:spTree>
    <p:extLst>
      <p:ext uri="{BB962C8B-B14F-4D97-AF65-F5344CB8AC3E}">
        <p14:creationId xmlns:p14="http://schemas.microsoft.com/office/powerpoint/2010/main" val="420978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l’obligation de signature par l’ordonnateur des pièces justificatives</a:t>
            </a:r>
            <a:r>
              <a:rPr lang="fr-FR" baseline="0" dirty="0" smtClean="0"/>
              <a:t> </a:t>
            </a:r>
            <a:r>
              <a:rPr lang="fr-FR" dirty="0" smtClean="0"/>
              <a:t>au titre de la justification du service fait a été supprimée par le décret n° 2003-301 du 2 avril 2003 </a:t>
            </a:r>
            <a:r>
              <a:rPr lang="fr-FR" dirty="0" err="1" smtClean="0"/>
              <a:t>modifiantle</a:t>
            </a:r>
            <a:r>
              <a:rPr lang="fr-FR" dirty="0" smtClean="0"/>
              <a:t> code général des collectivités territoriales.</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35</a:t>
            </a:fld>
            <a:endParaRPr lang="fr-FR"/>
          </a:p>
        </p:txBody>
      </p:sp>
    </p:spTree>
    <p:extLst>
      <p:ext uri="{BB962C8B-B14F-4D97-AF65-F5344CB8AC3E}">
        <p14:creationId xmlns:p14="http://schemas.microsoft.com/office/powerpoint/2010/main" val="2684932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l’obligation de signature par l’ordonnateur des pièces justificatives</a:t>
            </a:r>
            <a:r>
              <a:rPr lang="fr-FR" baseline="0" dirty="0" smtClean="0"/>
              <a:t> </a:t>
            </a:r>
            <a:r>
              <a:rPr lang="fr-FR" dirty="0" smtClean="0"/>
              <a:t>au titre de la justification du service fait a été supprimée par le décret n° 2003-301 du 2 avril 2003 </a:t>
            </a:r>
            <a:r>
              <a:rPr lang="fr-FR" dirty="0" err="1" smtClean="0"/>
              <a:t>modifiantle</a:t>
            </a:r>
            <a:r>
              <a:rPr lang="fr-FR" dirty="0" smtClean="0"/>
              <a:t> code général des collectivités territoriales.</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36</a:t>
            </a:fld>
            <a:endParaRPr lang="fr-FR"/>
          </a:p>
        </p:txBody>
      </p:sp>
    </p:spTree>
    <p:extLst>
      <p:ext uri="{BB962C8B-B14F-4D97-AF65-F5344CB8AC3E}">
        <p14:creationId xmlns:p14="http://schemas.microsoft.com/office/powerpoint/2010/main" val="2154434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37</a:t>
            </a:fld>
            <a:endParaRPr lang="fr-FR"/>
          </a:p>
        </p:txBody>
      </p:sp>
    </p:spTree>
    <p:extLst>
      <p:ext uri="{BB962C8B-B14F-4D97-AF65-F5344CB8AC3E}">
        <p14:creationId xmlns:p14="http://schemas.microsoft.com/office/powerpoint/2010/main" val="4291776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l’obligation de signature par l’ordonnateur des pièces justificatives</a:t>
            </a:r>
            <a:r>
              <a:rPr lang="fr-FR" baseline="0" dirty="0" smtClean="0"/>
              <a:t> </a:t>
            </a:r>
            <a:r>
              <a:rPr lang="fr-FR" dirty="0" smtClean="0"/>
              <a:t>au titre de la justification du service fait a été supprimée par le décret n° 2003-301 du 2 avril 2003 </a:t>
            </a:r>
            <a:r>
              <a:rPr lang="fr-FR" dirty="0" err="1" smtClean="0"/>
              <a:t>modifiantle</a:t>
            </a:r>
            <a:r>
              <a:rPr lang="fr-FR" dirty="0" smtClean="0"/>
              <a:t> code général des collectivités territoriales.</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38</a:t>
            </a:fld>
            <a:endParaRPr lang="fr-FR"/>
          </a:p>
        </p:txBody>
      </p:sp>
    </p:spTree>
    <p:extLst>
      <p:ext uri="{BB962C8B-B14F-4D97-AF65-F5344CB8AC3E}">
        <p14:creationId xmlns:p14="http://schemas.microsoft.com/office/powerpoint/2010/main" val="463793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39</a:t>
            </a:fld>
            <a:endParaRPr lang="fr-FR"/>
          </a:p>
        </p:txBody>
      </p:sp>
    </p:spTree>
    <p:extLst>
      <p:ext uri="{BB962C8B-B14F-4D97-AF65-F5344CB8AC3E}">
        <p14:creationId xmlns:p14="http://schemas.microsoft.com/office/powerpoint/2010/main" val="1551052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l’obligation de signature par l’ordonnateur des pièces justificatives</a:t>
            </a:r>
            <a:r>
              <a:rPr lang="fr-FR" baseline="0" dirty="0" smtClean="0"/>
              <a:t> </a:t>
            </a:r>
            <a:r>
              <a:rPr lang="fr-FR" dirty="0" smtClean="0"/>
              <a:t>au titre de la justification du service fait a été supprimée par le décret n° 2003-301 du 2 avril 2003 </a:t>
            </a:r>
            <a:r>
              <a:rPr lang="fr-FR" dirty="0" err="1" smtClean="0"/>
              <a:t>modifiantle</a:t>
            </a:r>
            <a:r>
              <a:rPr lang="fr-FR" dirty="0" smtClean="0"/>
              <a:t> code général des collectivités territoriales.</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40</a:t>
            </a:fld>
            <a:endParaRPr lang="fr-FR"/>
          </a:p>
        </p:txBody>
      </p:sp>
    </p:spTree>
    <p:extLst>
      <p:ext uri="{BB962C8B-B14F-4D97-AF65-F5344CB8AC3E}">
        <p14:creationId xmlns:p14="http://schemas.microsoft.com/office/powerpoint/2010/main" val="415341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4</a:t>
            </a:fld>
            <a:endParaRPr lang="fr-FR"/>
          </a:p>
        </p:txBody>
      </p:sp>
    </p:spTree>
    <p:extLst>
      <p:ext uri="{BB962C8B-B14F-4D97-AF65-F5344CB8AC3E}">
        <p14:creationId xmlns:p14="http://schemas.microsoft.com/office/powerpoint/2010/main" val="1353943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l’obligation de signature par l’ordonnateur des pièces justificatives</a:t>
            </a:r>
            <a:r>
              <a:rPr lang="fr-FR" baseline="0" dirty="0" smtClean="0"/>
              <a:t> </a:t>
            </a:r>
            <a:r>
              <a:rPr lang="fr-FR" dirty="0" smtClean="0"/>
              <a:t>au titre de la justification du service fait a été supprimée par le décret n° 2003-301 du 2 avril 2003 </a:t>
            </a:r>
            <a:r>
              <a:rPr lang="fr-FR" dirty="0" err="1" smtClean="0"/>
              <a:t>modifiantle</a:t>
            </a:r>
            <a:r>
              <a:rPr lang="fr-FR" dirty="0" smtClean="0"/>
              <a:t> code général des collectivités territoriales.</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41</a:t>
            </a:fld>
            <a:endParaRPr lang="fr-FR"/>
          </a:p>
        </p:txBody>
      </p:sp>
    </p:spTree>
    <p:extLst>
      <p:ext uri="{BB962C8B-B14F-4D97-AF65-F5344CB8AC3E}">
        <p14:creationId xmlns:p14="http://schemas.microsoft.com/office/powerpoint/2010/main" val="2718999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le contrôle de la validité de la créance par les comptables, (…) doit s’effectuer au regard de l’ensemble des éléments de droit ou de fait dont ils disposent, sans qu’il y ait lieu de distinguer selon que ces éléments leur aient été communiqués par les ordonnateurs à titre obligatoire ou facultatif » (Conseil d'État, 28 juillet 2004, ministre de l’Économie contre M. DAVIAU)</a:t>
            </a:r>
          </a:p>
          <a:p>
            <a:endParaRPr lang="fr-FR" dirty="0" smtClean="0"/>
          </a:p>
          <a:p>
            <a:r>
              <a:rPr lang="fr-FR" dirty="0" smtClean="0"/>
              <a:t>Arrêt Conseil d’Etat du 8 février 2012, n° 342825, « Ministre du Budget c/ M. A » (7) :« Considérant qu'il résulte de ces dispositions que, pour apprécier la validité des créances, les comptables doivent notamment exercer leur contrôle sur la production des justifications ; qu'à ce titre, il leur revient d'apprécier si les pièces fournies présentent un caractère suffisant pour justifier la dépense engagée ; que pour établir ce caractère suffisant, il leur appartient de vérifier, en premier lieu, si l'ensemble des pièces requises au titre de la nomenclature comptable applicable leur ont été fournies et, en deuxième lieu, si ces pièces sont, d'une part, complètes et précises, d'autre part, cohérentes au regard de la catégorie de la dépense définie dans la nomenclature applicable et de la nature et de l'objet de la dépense telle qu'elle a été ordonnancée ; que si ce contrôle peut conduire les comptables à porter une appréciation juridique sur les actes administratifs à l'origine de la créance et s'il leur appartient alors d'en donner une interprétation conforme à la réglementation en vigueur, ils n'ont pas le pouvoir de se faire juges de leur légalité ; qu'enfin, lorsque les pièces justificatives fournies sont insuffisantes pour établir la validité de la créance, il appartient aux comptables de suspendre le paiement jusqu'à ce que l'ordonnateur leur ait produit les justifications nécessaires ».</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42</a:t>
            </a:fld>
            <a:endParaRPr lang="fr-FR"/>
          </a:p>
        </p:txBody>
      </p:sp>
    </p:spTree>
    <p:extLst>
      <p:ext uri="{BB962C8B-B14F-4D97-AF65-F5344CB8AC3E}">
        <p14:creationId xmlns:p14="http://schemas.microsoft.com/office/powerpoint/2010/main" val="1279849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43</a:t>
            </a:fld>
            <a:endParaRPr lang="fr-FR"/>
          </a:p>
        </p:txBody>
      </p:sp>
    </p:spTree>
    <p:extLst>
      <p:ext uri="{BB962C8B-B14F-4D97-AF65-F5344CB8AC3E}">
        <p14:creationId xmlns:p14="http://schemas.microsoft.com/office/powerpoint/2010/main" val="1199828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Art.421-13-III. ― « Le chef d'établissement peut déléguer sa signature à chacun de ses adjoints. En cas d'absence ou d'empêchement, le chef d'établissement est suppléé par le chef d'établissement adjoint, notamment pour la présidence des instances de l'établissement. En cas d'absence ou d'empêchement du chef d'établissement, lorsque celui-ci n'a donné aucune délégation à cet effet, l'autorité académique nomme un ordonnateur suppléant qui peut être le chef d'établissement adjoint ou l'adjoint gestionnaire, sous réserve que celui-ci ne soit pas l'agent comptable de l'établissement, ou le chef d'un autre établissement.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44</a:t>
            </a:fld>
            <a:endParaRPr lang="fr-FR"/>
          </a:p>
        </p:txBody>
      </p:sp>
    </p:spTree>
    <p:extLst>
      <p:ext uri="{BB962C8B-B14F-4D97-AF65-F5344CB8AC3E}">
        <p14:creationId xmlns:p14="http://schemas.microsoft.com/office/powerpoint/2010/main" val="2408448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Avant les décisions de 2018 et 2019 du conseil d'Etat le comptable aurait été mis en débet pour défaut de PJ (l'acte du CA) et non contrôle du caractère exécutoire du contrat.</a:t>
            </a:r>
          </a:p>
          <a:p>
            <a:r>
              <a:rPr lang="fr-FR" dirty="0" smtClean="0"/>
              <a:t>D’ailleurs l'instruction du 28/04/2016 qui explicitait le décret sur les PJ mentionnait dans les contrôles du comptable le contrôle de la compétence de l'auteur de l'acte servant de pièce justificative :</a:t>
            </a:r>
          </a:p>
          <a:p>
            <a:r>
              <a:rPr lang="fr-FR" dirty="0" smtClean="0"/>
              <a:t>"Les pièces justificatives sont régulières en la forme lorsqu’elles émanent de l’organe compétent. Le comptable doit, avant de procéder au paiement, contrôler la compétence de l’auteur de la décision administrative remise en justification du paiement (Cour des comptes, 5 juillet 1967, Intendants du lycée d'État Jacques-</a:t>
            </a:r>
            <a:r>
              <a:rPr lang="fr-FR" dirty="0" err="1" smtClean="0"/>
              <a:t>Decour</a:t>
            </a:r>
            <a:r>
              <a:rPr lang="fr-FR" dirty="0" smtClean="0"/>
              <a:t> à Paris; Conseil d'État, 20 mars 1970, </a:t>
            </a:r>
            <a:r>
              <a:rPr lang="fr-FR" dirty="0" err="1" smtClean="0"/>
              <a:t>Boissenin</a:t>
            </a:r>
            <a:r>
              <a:rPr lang="fr-FR" dirty="0" smtClean="0"/>
              <a:t>, </a:t>
            </a:r>
            <a:r>
              <a:rPr lang="fr-FR" dirty="0" err="1" smtClean="0"/>
              <a:t>req</a:t>
            </a:r>
            <a:r>
              <a:rPr lang="fr-FR" dirty="0" smtClean="0"/>
              <a:t>. N° 74664). La compétence de l’auteur d’une décision administrative s’apprécie au regard des textes fixant le statut des personnes morales de droit public concernées."</a:t>
            </a:r>
          </a:p>
          <a:p>
            <a:r>
              <a:rPr lang="fr-FR" smtClean="0"/>
              <a:t>Mais ça c'était avant...</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45</a:t>
            </a:fld>
            <a:endParaRPr lang="fr-FR"/>
          </a:p>
        </p:txBody>
      </p:sp>
    </p:spTree>
    <p:extLst>
      <p:ext uri="{BB962C8B-B14F-4D97-AF65-F5344CB8AC3E}">
        <p14:creationId xmlns:p14="http://schemas.microsoft.com/office/powerpoint/2010/main" val="1047993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Arrêt d’appel du Conseil d’Etat n° 68700 « commune de Bulgneville » du 23/12/2015 (14) qui a vu la mise en débet de comptables pour de simples factures de restaurant au nom d’une commune imputées au compte 6232 « fêtes et cérémonies » alors qu’elles ne permettaient pas de déterminer la nature et l’objet des dépenses en cause qui, faute de précisions, pouvaient également relever le cas échéant des frais de représentation (c/6536) ou des frais de missions (c/6532) qui eux nécessitaient une délibération du conseil municipal. Le Conseil d’Etat a jugé « qu’il incombait aux comptables, d'une part, de vérifier la nature des dépenses en cause, laquelle conditionnait en l'espèce à la fois le contrôle de leur exacte imputation comptable et celui de la production des justifications prévues par la réglementation, et, d'autre part, de surseoir au paiement des mandats au vu du caractère insuffisant des pièces justificatives fournies par l'ordonnateur ; que la circonstance qu'aucune anomalie manifeste du mandatement ne pouvait être relevée est sans incidence sur le contrôle ainsi exercé ».</a:t>
            </a:r>
          </a:p>
          <a:p>
            <a:r>
              <a:rPr lang="fr-FR" dirty="0" smtClean="0"/>
              <a:t>On retrouve des jugements similaires dans le domaine des cadeaux et autre libéralités, et le comptable d’EPLE devra être particulièrement attentif aux dépenses imputées au compte 6257 « réceptions ». En effet s’il s’agit d’un cadeau fait à un tiers une simple facture ne sera pas une PJ suffisante puisque le décret des PJ exige un acte du CA. A ce sujet on peut citer un jugement de la CRC d’Auvergne concernant un comptable d’EPLEFPA est exemplaire tant la situation aurait pu être celle d’un EPLE :</a:t>
            </a:r>
          </a:p>
          <a:p>
            <a:r>
              <a:rPr lang="fr-FR" dirty="0" smtClean="0"/>
              <a:t>« Mme Odette X... a réglé deux factures par mandats n° 2238 et 2653 les 19 juin et 13 juillet 2007, la première relative à deux «formules cadeaux » au restaurant MARCON d’un montant de 710,00 € et la seconde à l’achat d’un vélo et d’un accessoire pour un montant de 324,00 € et ce, à titre de cadeau à des membres du personnel lors de leur départ en retraite ; que ces mandats ont été imputés au compte 6238 « Divers, pourboires, dons courants» ;</a:t>
            </a:r>
          </a:p>
          <a:p>
            <a:r>
              <a:rPr lang="fr-FR" dirty="0" smtClean="0"/>
              <a:t>Attendu que, pour le procureur financier, dès lors que les bénéficiaires des cadeaux étaient des salariés de l’établissement public, cette libéralité devait être considérée comme une prestation d’action sociale ; que l’annexe I de l’article D 1617-19 du code général des collectivités territoriales, dans sa rubrique 6 « interventions sociales et diverses », alinéa 63 «remise de prix, prestations diverses, gratifications », prescrit au comptable public d’exiger, avant de procéder au paiement d’une telle dépense, une décision de l’assemblée délibérante fixant les modalités d’attribution de la prestation ;</a:t>
            </a:r>
          </a:p>
          <a:p>
            <a:r>
              <a:rPr lang="fr-FR" dirty="0" smtClean="0"/>
              <a:t>Attendu que, selon le réquisitoire, seules les factures étaient jointes aux mandats sans qu'il soit fait référence à une quelconque décision de l'assemblée délibérante ; que, par suite, en procédant au paiement de factures sans avoir exigé l'ensemble des justifications prévues par la réglementation, Mme Odette X... a manqué à ses obligations de contrôle des justifications, telles que définies par les articles 12 et 13 du décret du 29 décembre 1962 portant règlement général sur la comptabilité publique ;</a:t>
            </a:r>
          </a:p>
          <a:p>
            <a:r>
              <a:rPr lang="fr-FR" dirty="0" smtClean="0"/>
              <a:t>Mme Odette X... est constituée débitrice de l’établissement public local d’enseignement et de formation professionnelle agricole (EPLEFPA) de B... pour la somme de 1 034 €, augmentée des intérêts de droit…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46</a:t>
            </a:fld>
            <a:endParaRPr lang="fr-FR"/>
          </a:p>
        </p:txBody>
      </p:sp>
    </p:spTree>
    <p:extLst>
      <p:ext uri="{BB962C8B-B14F-4D97-AF65-F5344CB8AC3E}">
        <p14:creationId xmlns:p14="http://schemas.microsoft.com/office/powerpoint/2010/main" val="3386468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47</a:t>
            </a:fld>
            <a:endParaRPr lang="fr-FR"/>
          </a:p>
        </p:txBody>
      </p:sp>
    </p:spTree>
    <p:extLst>
      <p:ext uri="{BB962C8B-B14F-4D97-AF65-F5344CB8AC3E}">
        <p14:creationId xmlns:p14="http://schemas.microsoft.com/office/powerpoint/2010/main" val="1609416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Cependant si le comptable dispose d’éléments induisant un doute sérieux sur la réalité du service fait, il doit suspendre le paiement de la dépense correspondante. Dans ce cas, il revient alors à l’ordonnateur soit d’apporter tout élément de nature à dissiper ce doute, soit de certifier sous sa responsabilité la réalité du service fait. A noter que, conformément à l'article D.1617-20 du CGCT, dans le cas où le comptable est </a:t>
            </a:r>
            <a:r>
              <a:rPr lang="fr-FR" dirty="0" err="1" smtClean="0"/>
              <a:t>réquisi-tionné</a:t>
            </a:r>
            <a:r>
              <a:rPr lang="fr-FR" dirty="0" smtClean="0"/>
              <a:t> par l'ordonnateur « il n'y a pas absence totale de justification du service fait au sens des articles ci-dessus lorsque l'ordonnateur établit, sous sa responsabilité, une attestation certifiant que le service a été fait et justifiant le droit au paiement correspondant ». A noter que même si l’ordonnateur a certifié sous sa responsabilité le service fait, le comptable doit encore suspendre la dépense lorsqu’il a pu établir au travers d’éléments matériels et formels en sa possession que cette certification était inexacte. </a:t>
            </a:r>
          </a:p>
          <a:p>
            <a:r>
              <a:rPr lang="fr-FR" dirty="0" smtClean="0"/>
              <a:t>À contrario si l’ordonnateur refuse de certifier le service fait le comptable doit alors considérer qu’il y a </a:t>
            </a:r>
            <a:r>
              <a:rPr lang="fr-FR" dirty="0" err="1" smtClean="0"/>
              <a:t>ab-sence</a:t>
            </a:r>
            <a:r>
              <a:rPr lang="fr-FR" dirty="0" smtClean="0"/>
              <a:t> totale de justification du service fait, et donc refuser de déférer à l’ordre de réquisition.</a:t>
            </a:r>
          </a:p>
          <a:p>
            <a:endParaRPr lang="fr-FR" dirty="0" smtClean="0"/>
          </a:p>
          <a:p>
            <a:endParaRPr lang="fr-FR" dirty="0" smtClean="0"/>
          </a:p>
          <a:p>
            <a:r>
              <a:rPr lang="fr-FR" dirty="0" smtClean="0"/>
              <a:t>Ainsi, le comptable qui pourrait établir que la certification du caractère exécutoire d'une pièce est inexacte, doit   suspendre   le   paiement   de   la   dépense   correspondante sur le fondement de l’article 38 du décret du 7 novembre 2012.</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48</a:t>
            </a:fld>
            <a:endParaRPr lang="fr-FR"/>
          </a:p>
        </p:txBody>
      </p:sp>
    </p:spTree>
    <p:extLst>
      <p:ext uri="{BB962C8B-B14F-4D97-AF65-F5344CB8AC3E}">
        <p14:creationId xmlns:p14="http://schemas.microsoft.com/office/powerpoint/2010/main" val="1802795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Cependant si le comptable dispose d’éléments induisant un doute sérieux sur la réalité du service fait, il doit suspendre le paiement de la dépense correspondante. Dans ce cas, il revient alors à l’ordonnateur soit d’apporter tout élément de nature à dissiper ce doute, soit de certifier sous sa responsabilité la réalité du service fait. A noter que, conformément à l'article D.1617-20 du CGCT, dans le cas où le comptable est réquisitionné par l'ordonnateur « il n'y a pas absence totale de justification du service fait au sens des articles ci-dessus lorsque l'ordonnateur établit, sous sa responsabilité, une attestation certifiant que le service a été fait et justifiant le droit au paiement correspondant ». A noter que même si l’ordonnateur a certifié sous sa responsabilité le service fait, le comptable doit encore suspendre la dépense lorsqu’il a pu établir au travers d’éléments matériels et formels en sa possession que cette certification était inexacte. </a:t>
            </a:r>
          </a:p>
          <a:p>
            <a:r>
              <a:rPr lang="fr-FR" dirty="0" smtClean="0"/>
              <a:t>À contrario si l’ordonnateur refuse de certifier le service fait le comptable doit alors considérer qu’il y a absence totale de justification du service fait, et donc refuser de déférer à l’ordre de réquisition.</a:t>
            </a:r>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49</a:t>
            </a:fld>
            <a:endParaRPr lang="fr-FR"/>
          </a:p>
        </p:txBody>
      </p:sp>
    </p:spTree>
    <p:extLst>
      <p:ext uri="{BB962C8B-B14F-4D97-AF65-F5344CB8AC3E}">
        <p14:creationId xmlns:p14="http://schemas.microsoft.com/office/powerpoint/2010/main" val="1478125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50</a:t>
            </a:fld>
            <a:endParaRPr lang="fr-FR"/>
          </a:p>
        </p:txBody>
      </p:sp>
    </p:spTree>
    <p:extLst>
      <p:ext uri="{BB962C8B-B14F-4D97-AF65-F5344CB8AC3E}">
        <p14:creationId xmlns:p14="http://schemas.microsoft.com/office/powerpoint/2010/main" val="192361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a:t>
            </a:fld>
            <a:endParaRPr lang="fr-FR"/>
          </a:p>
        </p:txBody>
      </p:sp>
    </p:spTree>
    <p:extLst>
      <p:ext uri="{BB962C8B-B14F-4D97-AF65-F5344CB8AC3E}">
        <p14:creationId xmlns:p14="http://schemas.microsoft.com/office/powerpoint/2010/main" val="1482769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51</a:t>
            </a:fld>
            <a:endParaRPr lang="fr-FR"/>
          </a:p>
        </p:txBody>
      </p:sp>
    </p:spTree>
    <p:extLst>
      <p:ext uri="{BB962C8B-B14F-4D97-AF65-F5344CB8AC3E}">
        <p14:creationId xmlns:p14="http://schemas.microsoft.com/office/powerpoint/2010/main" val="340770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52</a:t>
            </a:fld>
            <a:endParaRPr lang="fr-FR"/>
          </a:p>
        </p:txBody>
      </p:sp>
    </p:spTree>
    <p:extLst>
      <p:ext uri="{BB962C8B-B14F-4D97-AF65-F5344CB8AC3E}">
        <p14:creationId xmlns:p14="http://schemas.microsoft.com/office/powerpoint/2010/main" val="1058114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53</a:t>
            </a:fld>
            <a:endParaRPr lang="fr-FR"/>
          </a:p>
        </p:txBody>
      </p:sp>
    </p:spTree>
    <p:extLst>
      <p:ext uri="{BB962C8B-B14F-4D97-AF65-F5344CB8AC3E}">
        <p14:creationId xmlns:p14="http://schemas.microsoft.com/office/powerpoint/2010/main" val="551270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54</a:t>
            </a:fld>
            <a:endParaRPr lang="fr-FR"/>
          </a:p>
        </p:txBody>
      </p:sp>
    </p:spTree>
    <p:extLst>
      <p:ext uri="{BB962C8B-B14F-4D97-AF65-F5344CB8AC3E}">
        <p14:creationId xmlns:p14="http://schemas.microsoft.com/office/powerpoint/2010/main" val="28845006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55</a:t>
            </a:fld>
            <a:endParaRPr lang="fr-FR"/>
          </a:p>
        </p:txBody>
      </p:sp>
    </p:spTree>
    <p:extLst>
      <p:ext uri="{BB962C8B-B14F-4D97-AF65-F5344CB8AC3E}">
        <p14:creationId xmlns:p14="http://schemas.microsoft.com/office/powerpoint/2010/main" val="8371336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56</a:t>
            </a:fld>
            <a:endParaRPr lang="fr-FR"/>
          </a:p>
        </p:txBody>
      </p:sp>
    </p:spTree>
    <p:extLst>
      <p:ext uri="{BB962C8B-B14F-4D97-AF65-F5344CB8AC3E}">
        <p14:creationId xmlns:p14="http://schemas.microsoft.com/office/powerpoint/2010/main" val="2734882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57</a:t>
            </a:fld>
            <a:endParaRPr lang="fr-FR"/>
          </a:p>
        </p:txBody>
      </p:sp>
    </p:spTree>
    <p:extLst>
      <p:ext uri="{BB962C8B-B14F-4D97-AF65-F5344CB8AC3E}">
        <p14:creationId xmlns:p14="http://schemas.microsoft.com/office/powerpoint/2010/main" val="18252990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58</a:t>
            </a:fld>
            <a:endParaRPr lang="fr-FR"/>
          </a:p>
        </p:txBody>
      </p:sp>
    </p:spTree>
    <p:extLst>
      <p:ext uri="{BB962C8B-B14F-4D97-AF65-F5344CB8AC3E}">
        <p14:creationId xmlns:p14="http://schemas.microsoft.com/office/powerpoint/2010/main" val="30102119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59</a:t>
            </a:fld>
            <a:endParaRPr lang="fr-FR"/>
          </a:p>
        </p:txBody>
      </p:sp>
    </p:spTree>
    <p:extLst>
      <p:ext uri="{BB962C8B-B14F-4D97-AF65-F5344CB8AC3E}">
        <p14:creationId xmlns:p14="http://schemas.microsoft.com/office/powerpoint/2010/main" val="3799142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Prenons par exemple le cas d’un bon de livraison joint inutilement au mandat. Le juge pourra relever que la facture ne correspond pas au bon de livraison joint, et reprocher au comptable de ne pas avoir suspendu le paiement en attendant que l’ordonnateur justifie l’incohérence des pièces justificatives produites. Pourquoi, selon la formule consacrée, vouloir « tendre le bâton pour se faire battre ? ».  De plus demander des pièces inutiles c’est alourdir le travail de l’ordonnateur – et donc du gestionnaire – et créer une source de conflit </a:t>
            </a:r>
            <a:r>
              <a:rPr lang="fr-FR" dirty="0" err="1" smtClean="0"/>
              <a:t>sur-tout</a:t>
            </a:r>
            <a:r>
              <a:rPr lang="fr-FR" dirty="0" smtClean="0"/>
              <a:t> lorsque le mandat est rejeté faute de la présence de pièces qui ne sont pas exigibles par le comptable ! Il est indispensable que le comptable soit toujours en mesure de justifier ses demandes auprès de son </a:t>
            </a:r>
            <a:r>
              <a:rPr lang="fr-FR" dirty="0" err="1" smtClean="0"/>
              <a:t>col-lègue</a:t>
            </a:r>
            <a:r>
              <a:rPr lang="fr-FR" dirty="0" smtClean="0"/>
              <a:t> gestionnaire par une argumentation basée sur un texte ou une jurisprudence ; cela est gage de </a:t>
            </a:r>
            <a:r>
              <a:rPr lang="fr-FR" dirty="0" err="1" smtClean="0"/>
              <a:t>compé-tence</a:t>
            </a:r>
            <a:r>
              <a:rPr lang="fr-FR" dirty="0" smtClean="0"/>
              <a:t> et de compréhension mutuelle.</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60</a:t>
            </a:fld>
            <a:endParaRPr lang="fr-FR"/>
          </a:p>
        </p:txBody>
      </p:sp>
    </p:spTree>
    <p:extLst>
      <p:ext uri="{BB962C8B-B14F-4D97-AF65-F5344CB8AC3E}">
        <p14:creationId xmlns:p14="http://schemas.microsoft.com/office/powerpoint/2010/main" val="69164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Plus encore que par le passé il sera donc indispensable pour le gestionnaire confronté à une demande irrégulière de son chef d’établissement de se couvrir par un document indiquant qu’il ne fait que se conformer à un ordre hiérarchique. Ce peut être le cas par exemple lorsque le chef d’établissement souhaitera attribuer un marché public en ne respectant pas la procédure de publicité ou de mise en concurrence prévue par le Code de la commande publique. La même attention devra être apporté aux décisions qui pourraient revêtir la qualification de gestion de fait (gestion d’opérations par un tiers ou une association à la place de l’EPLE). A minima le gestionnaire devra conserver les échanges de courriels par lesquels il aura informé l’ordonnateur de l’irrégularité de la décision qu’on lui demande d’appliquer ou de mettre en </a:t>
            </a:r>
            <a:r>
              <a:rPr lang="fr-FR" dirty="0" err="1" smtClean="0"/>
              <a:t>oeuvre</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a:t>
            </a:fld>
            <a:endParaRPr lang="fr-FR"/>
          </a:p>
        </p:txBody>
      </p:sp>
    </p:spTree>
    <p:extLst>
      <p:ext uri="{BB962C8B-B14F-4D97-AF65-F5344CB8AC3E}">
        <p14:creationId xmlns:p14="http://schemas.microsoft.com/office/powerpoint/2010/main" val="32201831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61</a:t>
            </a:fld>
            <a:endParaRPr lang="fr-FR"/>
          </a:p>
        </p:txBody>
      </p:sp>
    </p:spTree>
    <p:extLst>
      <p:ext uri="{BB962C8B-B14F-4D97-AF65-F5344CB8AC3E}">
        <p14:creationId xmlns:p14="http://schemas.microsoft.com/office/powerpoint/2010/main" val="3966488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62</a:t>
            </a:fld>
            <a:endParaRPr lang="fr-FR"/>
          </a:p>
        </p:txBody>
      </p:sp>
    </p:spTree>
    <p:extLst>
      <p:ext uri="{BB962C8B-B14F-4D97-AF65-F5344CB8AC3E}">
        <p14:creationId xmlns:p14="http://schemas.microsoft.com/office/powerpoint/2010/main" val="4086284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Sauf dans le cas de l’exigence de la production d'un exemplaire unique pour le paiement suite à une cession ou à un nantissement de créances afférent à un marché public, des copies, duplicatas ou photocopies peuvent être produits au comptable sans qu’il soit besoin de les certifier conformes. Le fait que l’ordonnateur atteste du service fait et du caractère exécutoire des pièces justificatives produites justifie également qu’il puisse s’agir de copies. De même, la multiplication des envois par courriel fait que la distinction entre original et copie a évolué. Il n’en reste pas moins souhaitable que pour les mandatements le gestionnaire identifie clairement les « copies » des « originaux » afin éviter les doubles paiements.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63</a:t>
            </a:fld>
            <a:endParaRPr lang="fr-FR"/>
          </a:p>
        </p:txBody>
      </p:sp>
    </p:spTree>
    <p:extLst>
      <p:ext uri="{BB962C8B-B14F-4D97-AF65-F5344CB8AC3E}">
        <p14:creationId xmlns:p14="http://schemas.microsoft.com/office/powerpoint/2010/main" val="4096977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64</a:t>
            </a:fld>
            <a:endParaRPr lang="fr-FR"/>
          </a:p>
        </p:txBody>
      </p:sp>
    </p:spTree>
    <p:extLst>
      <p:ext uri="{BB962C8B-B14F-4D97-AF65-F5344CB8AC3E}">
        <p14:creationId xmlns:p14="http://schemas.microsoft.com/office/powerpoint/2010/main" val="2350196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65</a:t>
            </a:fld>
            <a:endParaRPr lang="fr-FR"/>
          </a:p>
        </p:txBody>
      </p:sp>
    </p:spTree>
    <p:extLst>
      <p:ext uri="{BB962C8B-B14F-4D97-AF65-F5344CB8AC3E}">
        <p14:creationId xmlns:p14="http://schemas.microsoft.com/office/powerpoint/2010/main" val="29353932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66</a:t>
            </a:fld>
            <a:endParaRPr lang="fr-FR"/>
          </a:p>
        </p:txBody>
      </p:sp>
    </p:spTree>
    <p:extLst>
      <p:ext uri="{BB962C8B-B14F-4D97-AF65-F5344CB8AC3E}">
        <p14:creationId xmlns:p14="http://schemas.microsoft.com/office/powerpoint/2010/main" val="27828468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67</a:t>
            </a:fld>
            <a:endParaRPr lang="fr-FR"/>
          </a:p>
        </p:txBody>
      </p:sp>
    </p:spTree>
    <p:extLst>
      <p:ext uri="{BB962C8B-B14F-4D97-AF65-F5344CB8AC3E}">
        <p14:creationId xmlns:p14="http://schemas.microsoft.com/office/powerpoint/2010/main" val="2944491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68</a:t>
            </a:fld>
            <a:endParaRPr lang="fr-FR"/>
          </a:p>
        </p:txBody>
      </p:sp>
    </p:spTree>
    <p:extLst>
      <p:ext uri="{BB962C8B-B14F-4D97-AF65-F5344CB8AC3E}">
        <p14:creationId xmlns:p14="http://schemas.microsoft.com/office/powerpoint/2010/main" val="14323871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69</a:t>
            </a:fld>
            <a:endParaRPr lang="fr-FR"/>
          </a:p>
        </p:txBody>
      </p:sp>
    </p:spTree>
    <p:extLst>
      <p:ext uri="{BB962C8B-B14F-4D97-AF65-F5344CB8AC3E}">
        <p14:creationId xmlns:p14="http://schemas.microsoft.com/office/powerpoint/2010/main" val="21393837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70</a:t>
            </a:fld>
            <a:endParaRPr lang="fr-FR"/>
          </a:p>
        </p:txBody>
      </p:sp>
    </p:spTree>
    <p:extLst>
      <p:ext uri="{BB962C8B-B14F-4D97-AF65-F5344CB8AC3E}">
        <p14:creationId xmlns:p14="http://schemas.microsoft.com/office/powerpoint/2010/main" val="100627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a:t>
            </a:fld>
            <a:endParaRPr lang="fr-FR"/>
          </a:p>
        </p:txBody>
      </p:sp>
    </p:spTree>
    <p:extLst>
      <p:ext uri="{BB962C8B-B14F-4D97-AF65-F5344CB8AC3E}">
        <p14:creationId xmlns:p14="http://schemas.microsoft.com/office/powerpoint/2010/main" val="5053776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71</a:t>
            </a:fld>
            <a:endParaRPr lang="fr-FR"/>
          </a:p>
        </p:txBody>
      </p:sp>
    </p:spTree>
    <p:extLst>
      <p:ext uri="{BB962C8B-B14F-4D97-AF65-F5344CB8AC3E}">
        <p14:creationId xmlns:p14="http://schemas.microsoft.com/office/powerpoint/2010/main" val="890488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 délibération du CA de l’EPLE est nécessaire pour valider les états de non-valeurs présentés par l’agent comptable à concurrence des sommes effacées.</a:t>
            </a:r>
          </a:p>
          <a:p>
            <a:r>
              <a:rPr lang="fr-FR" dirty="0" smtClean="0"/>
              <a:t>L’instruction codificatrice M9-6 (version 2015 comme Opale) précise au point 2.2.4.8.2.1 que le comptable public doit justifier au juge des comptes de l'</a:t>
            </a:r>
            <a:r>
              <a:rPr lang="fr-FR" dirty="0" err="1" smtClean="0"/>
              <a:t>irrécouvrabilité</a:t>
            </a:r>
            <a:r>
              <a:rPr lang="fr-FR" dirty="0" smtClean="0"/>
              <a:t> des créances mais que les justificatifs produits au juge des comptes seront identiques à ceux présentés au conseil d'administration de l'EPLE. La M9-6 indiquant à ce sujet qu’à défaut de seuils fixés par le CA, pour les créances d'un montant unitaire inférieur à 40 € le motif de l'</a:t>
            </a:r>
            <a:r>
              <a:rPr lang="fr-FR" dirty="0" err="1" smtClean="0"/>
              <a:t>irrécouvrabilité</a:t>
            </a:r>
            <a:r>
              <a:rPr lang="fr-FR" dirty="0" smtClean="0"/>
              <a:t> n'a pas à être annoté sur l'état des créances présentées en non-valeur. Cependant les pièces justifiant de l’impossibilité de recouvrer la créance qui ne sont pas jointes au compte financier, sont tenues à la disposition du juge des comptes qui peut ultérieurement en demander communication.</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221E5-7225-48EB-A4EE-420E7BFCF705}" type="slidenum">
              <a:rPr kumimoji="0" lang="fr-FR" sz="1200" b="0" i="0" u="none" strike="noStrike" kern="1200" cap="none" spc="0" normalizeH="0" baseline="0" noProof="0" smtClean="0">
                <a:ln>
                  <a:noFill/>
                </a:ln>
                <a:solidFill>
                  <a:srgbClr val="465562"/>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srgbClr val="465562"/>
              </a:solidFill>
              <a:effectLst/>
              <a:uLnTx/>
              <a:uFillTx/>
              <a:latin typeface="Euphemia"/>
              <a:ea typeface="+mn-ea"/>
              <a:cs typeface="+mn-cs"/>
            </a:endParaRPr>
          </a:p>
        </p:txBody>
      </p:sp>
    </p:spTree>
    <p:extLst>
      <p:ext uri="{BB962C8B-B14F-4D97-AF65-F5344CB8AC3E}">
        <p14:creationId xmlns:p14="http://schemas.microsoft.com/office/powerpoint/2010/main" val="20987162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73</a:t>
            </a:fld>
            <a:endParaRPr lang="fr-FR"/>
          </a:p>
        </p:txBody>
      </p:sp>
    </p:spTree>
    <p:extLst>
      <p:ext uri="{BB962C8B-B14F-4D97-AF65-F5344CB8AC3E}">
        <p14:creationId xmlns:p14="http://schemas.microsoft.com/office/powerpoint/2010/main" val="16595440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74</a:t>
            </a:fld>
            <a:endParaRPr lang="fr-FR"/>
          </a:p>
        </p:txBody>
      </p:sp>
    </p:spTree>
    <p:extLst>
      <p:ext uri="{BB962C8B-B14F-4D97-AF65-F5344CB8AC3E}">
        <p14:creationId xmlns:p14="http://schemas.microsoft.com/office/powerpoint/2010/main" val="35095424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75</a:t>
            </a:fld>
            <a:endParaRPr lang="fr-FR"/>
          </a:p>
        </p:txBody>
      </p:sp>
    </p:spTree>
    <p:extLst>
      <p:ext uri="{BB962C8B-B14F-4D97-AF65-F5344CB8AC3E}">
        <p14:creationId xmlns:p14="http://schemas.microsoft.com/office/powerpoint/2010/main" val="30822536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76</a:t>
            </a:fld>
            <a:endParaRPr lang="fr-FR"/>
          </a:p>
        </p:txBody>
      </p:sp>
    </p:spTree>
    <p:extLst>
      <p:ext uri="{BB962C8B-B14F-4D97-AF65-F5344CB8AC3E}">
        <p14:creationId xmlns:p14="http://schemas.microsoft.com/office/powerpoint/2010/main" val="24329871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77</a:t>
            </a:fld>
            <a:endParaRPr lang="fr-FR"/>
          </a:p>
        </p:txBody>
      </p:sp>
    </p:spTree>
    <p:extLst>
      <p:ext uri="{BB962C8B-B14F-4D97-AF65-F5344CB8AC3E}">
        <p14:creationId xmlns:p14="http://schemas.microsoft.com/office/powerpoint/2010/main" val="105032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L’instruction codificatrice M9-6 indique par ailleurs que, « conformément aux termes de l’article R531-35 du code de l’éducation, la bourse peut être payée au boursier majeur ou émancipé qui n’est à la charge d’aucune personne. Les autres prestations et notamment les remboursements des frais de stage s’effectuent dans les mêmes conditions. Par ailleurs, cette possibilité est étendue aux élèves de plus de seize ans à condition que leurs parents aient manifesté par écrit leur accord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78</a:t>
            </a:fld>
            <a:endParaRPr lang="fr-FR"/>
          </a:p>
        </p:txBody>
      </p:sp>
    </p:spTree>
    <p:extLst>
      <p:ext uri="{BB962C8B-B14F-4D97-AF65-F5344CB8AC3E}">
        <p14:creationId xmlns:p14="http://schemas.microsoft.com/office/powerpoint/2010/main" val="24624716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79</a:t>
            </a:fld>
            <a:endParaRPr lang="fr-FR"/>
          </a:p>
        </p:txBody>
      </p:sp>
    </p:spTree>
    <p:extLst>
      <p:ext uri="{BB962C8B-B14F-4D97-AF65-F5344CB8AC3E}">
        <p14:creationId xmlns:p14="http://schemas.microsoft.com/office/powerpoint/2010/main" val="32305244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 part des rémunérations et quelques conventions spécifiques, tous nos achats sont des marchés publics, qu’ils soient réalisés à l’aide de bons de commande, devis, contrats, conventions ou marché rédigé. </a:t>
            </a:r>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80</a:t>
            </a:fld>
            <a:endParaRPr lang="fr-FR"/>
          </a:p>
        </p:txBody>
      </p:sp>
    </p:spTree>
    <p:extLst>
      <p:ext uri="{BB962C8B-B14F-4D97-AF65-F5344CB8AC3E}">
        <p14:creationId xmlns:p14="http://schemas.microsoft.com/office/powerpoint/2010/main" val="52084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10</a:t>
            </a:fld>
            <a:endParaRPr lang="fr-FR"/>
          </a:p>
        </p:txBody>
      </p:sp>
    </p:spTree>
    <p:extLst>
      <p:ext uri="{BB962C8B-B14F-4D97-AF65-F5344CB8AC3E}">
        <p14:creationId xmlns:p14="http://schemas.microsoft.com/office/powerpoint/2010/main" val="21656865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Arrêt </a:t>
            </a:r>
            <a:r>
              <a:rPr lang="fr-FR" dirty="0" err="1" smtClean="0"/>
              <a:t>Polaincourt</a:t>
            </a:r>
            <a:r>
              <a:rPr lang="fr-FR" dirty="0" smtClean="0"/>
              <a:t> : « dès lors que l’ordonnateur a produit, en réponse à cette demande, un certificat </a:t>
            </a:r>
            <a:r>
              <a:rPr lang="fr-FR" dirty="0" err="1" smtClean="0"/>
              <a:t>adminis-tratif</a:t>
            </a:r>
            <a:r>
              <a:rPr lang="fr-FR" dirty="0" smtClean="0"/>
              <a:t> par lequel il déclare avoir passé un contrat oral et prend la responsabilité de l’absence de contrat écrit, il appartient au comptable, qui n’a pas à se faire juge de la légalité de la passation du marché en cause, de payer la dépense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81</a:t>
            </a:fld>
            <a:endParaRPr lang="fr-FR"/>
          </a:p>
        </p:txBody>
      </p:sp>
    </p:spTree>
    <p:extLst>
      <p:ext uri="{BB962C8B-B14F-4D97-AF65-F5344CB8AC3E}">
        <p14:creationId xmlns:p14="http://schemas.microsoft.com/office/powerpoint/2010/main" val="22945485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82</a:t>
            </a:fld>
            <a:endParaRPr lang="fr-FR"/>
          </a:p>
        </p:txBody>
      </p:sp>
    </p:spTree>
    <p:extLst>
      <p:ext uri="{BB962C8B-B14F-4D97-AF65-F5344CB8AC3E}">
        <p14:creationId xmlns:p14="http://schemas.microsoft.com/office/powerpoint/2010/main" val="26468875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 remplaçant le terme trop restrictif de « contrat » du décret de 2016 par celui « d’écrit », le nouveau décret ne fait que confirmer l’évolution de la jurisprudence en la matière depuis des années. Pour ne citer qu’un exemple, la Cour de comptes dans l’arrêt « Receveur régional des douanes d’Ile de France » du 23 novembre 2018 la Cour a jugé que «… si le montant de la prestation facturée était inférieur au seuil prévu… du code des marchés, il n’était pas juridiquement nécessaire qu’un contrat écrit soit établit et produit à l’appui du paiement, dès lors qu’il résultait des mentions inscrites sur la facture que la prestation facturée avait été exécuté en application d’un devis et d’un bon de commande, ces pièces auraient dû être produites à l’appui du paiement dans la mesure où elles avaient, par leur réunion, la valeur juridique d’un contrat ; qu’en procédant au paiement sans disposer des pièces valant contrat, le comptable a manqué à ses obligations en matière de contrôle de la validité de la créance…».</a:t>
            </a:r>
          </a:p>
          <a:p>
            <a:endParaRPr lang="fr-FR" dirty="0" smtClean="0"/>
          </a:p>
          <a:p>
            <a:r>
              <a:rPr lang="fr-FR" dirty="0" smtClean="0"/>
              <a:t>Il apparait donc bien que lorsqu’une facture fait référence non seulement à un contrat mais aussi à un devis ou à un bon de commande, ces écrits doivent accompagner la facture présentée dans le mandatement quel que soit son montant. On note qu’en l’état actuel de la jurisprudence, les bons de livraison mentionnés sur une facture ne sont pas des pièces justificatives à joindre car ils ne sont que des documents d’exécution du marché.</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83</a:t>
            </a:fld>
            <a:endParaRPr lang="fr-FR"/>
          </a:p>
        </p:txBody>
      </p:sp>
    </p:spTree>
    <p:extLst>
      <p:ext uri="{BB962C8B-B14F-4D97-AF65-F5344CB8AC3E}">
        <p14:creationId xmlns:p14="http://schemas.microsoft.com/office/powerpoint/2010/main" val="4841883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84</a:t>
            </a:fld>
            <a:endParaRPr lang="fr-FR"/>
          </a:p>
        </p:txBody>
      </p:sp>
    </p:spTree>
    <p:extLst>
      <p:ext uri="{BB962C8B-B14F-4D97-AF65-F5344CB8AC3E}">
        <p14:creationId xmlns:p14="http://schemas.microsoft.com/office/powerpoint/2010/main" val="28304732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85</a:t>
            </a:fld>
            <a:endParaRPr lang="fr-FR"/>
          </a:p>
        </p:txBody>
      </p:sp>
    </p:spTree>
    <p:extLst>
      <p:ext uri="{BB962C8B-B14F-4D97-AF65-F5344CB8AC3E}">
        <p14:creationId xmlns:p14="http://schemas.microsoft.com/office/powerpoint/2010/main" val="35534386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86</a:t>
            </a:fld>
            <a:endParaRPr lang="fr-FR"/>
          </a:p>
        </p:txBody>
      </p:sp>
    </p:spTree>
    <p:extLst>
      <p:ext uri="{BB962C8B-B14F-4D97-AF65-F5344CB8AC3E}">
        <p14:creationId xmlns:p14="http://schemas.microsoft.com/office/powerpoint/2010/main" val="32505729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 votre marché ne fait pas référence à un CCAG il faudra joindre, selon la rubrique 4121, « toutes pièces du marché </a:t>
            </a:r>
            <a:r>
              <a:rPr lang="fr-FR" dirty="0" err="1" smtClean="0"/>
              <a:t>ren-dues</a:t>
            </a:r>
            <a:r>
              <a:rPr lang="fr-FR" dirty="0" smtClean="0"/>
              <a:t> nécessaires pour l'exécution financière du contrat ». ; c’est-à-dire principalement la facture et l’écrit qui formalise votre marché. Bien entendu il faudra que cet écrit, quelle que soit sa forme (vos documents du marché, cahier des charges avec acte d’engagement, contrat, bon de commande, devis accepté, etc…) permettent au comptable d’exercer son contrôle sur la conformité du paiement avec les clauses écrites : reconduction, prix, revalorisation, pénalités éventuelles, etc... Il </a:t>
            </a:r>
            <a:r>
              <a:rPr lang="fr-FR" dirty="0" err="1" smtClean="0"/>
              <a:t>appartien-dra</a:t>
            </a:r>
            <a:r>
              <a:rPr lang="fr-FR" dirty="0" smtClean="0"/>
              <a:t> également au comptable de vérifier si cet écrit mentionne ou pas la référence à un CCAG et d’en tirer les conséquences en termes de PJ produites.</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87</a:t>
            </a:fld>
            <a:endParaRPr lang="fr-FR"/>
          </a:p>
        </p:txBody>
      </p:sp>
    </p:spTree>
    <p:extLst>
      <p:ext uri="{BB962C8B-B14F-4D97-AF65-F5344CB8AC3E}">
        <p14:creationId xmlns:p14="http://schemas.microsoft.com/office/powerpoint/2010/main" val="29502221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88</a:t>
            </a:fld>
            <a:endParaRPr lang="fr-FR"/>
          </a:p>
        </p:txBody>
      </p:sp>
    </p:spTree>
    <p:extLst>
      <p:ext uri="{BB962C8B-B14F-4D97-AF65-F5344CB8AC3E}">
        <p14:creationId xmlns:p14="http://schemas.microsoft.com/office/powerpoint/2010/main" val="40278166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89</a:t>
            </a:fld>
            <a:endParaRPr lang="fr-FR"/>
          </a:p>
        </p:txBody>
      </p:sp>
    </p:spTree>
    <p:extLst>
      <p:ext uri="{BB962C8B-B14F-4D97-AF65-F5344CB8AC3E}">
        <p14:creationId xmlns:p14="http://schemas.microsoft.com/office/powerpoint/2010/main" val="15377482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90</a:t>
            </a:fld>
            <a:endParaRPr lang="fr-FR"/>
          </a:p>
        </p:txBody>
      </p:sp>
    </p:spTree>
    <p:extLst>
      <p:ext uri="{BB962C8B-B14F-4D97-AF65-F5344CB8AC3E}">
        <p14:creationId xmlns:p14="http://schemas.microsoft.com/office/powerpoint/2010/main" val="55192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a:t>
            </a:fld>
            <a:endParaRPr lang="fr-FR"/>
          </a:p>
        </p:txBody>
      </p:sp>
    </p:spTree>
    <p:extLst>
      <p:ext uri="{BB962C8B-B14F-4D97-AF65-F5344CB8AC3E}">
        <p14:creationId xmlns:p14="http://schemas.microsoft.com/office/powerpoint/2010/main" val="2351630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91</a:t>
            </a:fld>
            <a:endParaRPr lang="fr-FR"/>
          </a:p>
        </p:txBody>
      </p:sp>
    </p:spTree>
    <p:extLst>
      <p:ext uri="{BB962C8B-B14F-4D97-AF65-F5344CB8AC3E}">
        <p14:creationId xmlns:p14="http://schemas.microsoft.com/office/powerpoint/2010/main" val="23217136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92</a:t>
            </a:fld>
            <a:endParaRPr lang="fr-FR"/>
          </a:p>
        </p:txBody>
      </p:sp>
    </p:spTree>
    <p:extLst>
      <p:ext uri="{BB962C8B-B14F-4D97-AF65-F5344CB8AC3E}">
        <p14:creationId xmlns:p14="http://schemas.microsoft.com/office/powerpoint/2010/main" val="17407848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93</a:t>
            </a:fld>
            <a:endParaRPr lang="fr-FR"/>
          </a:p>
        </p:txBody>
      </p:sp>
    </p:spTree>
    <p:extLst>
      <p:ext uri="{BB962C8B-B14F-4D97-AF65-F5344CB8AC3E}">
        <p14:creationId xmlns:p14="http://schemas.microsoft.com/office/powerpoint/2010/main" val="13638911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 centrale d'achat est nécessairement un acheteur soumis au code de la commande publique, c'est-à-dire un pouvoir adjudicateur ou une entité adjudicatrice, tels qu'ils sont définis aux articles L.1211-1 et L.1212-1 du code de la commande publique. C’est un acheteur qui a pour objet d'exercer de façon permanente, au bénéfice des acheteurs, l'une au moins des activités d'achat centralisées suivantes :</a:t>
            </a:r>
          </a:p>
          <a:p>
            <a:r>
              <a:rPr lang="fr-FR" dirty="0" smtClean="0"/>
              <a:t>1° L'acquisition de fournitures ou de services ;</a:t>
            </a:r>
          </a:p>
          <a:p>
            <a:r>
              <a:rPr lang="fr-FR" dirty="0" smtClean="0"/>
              <a:t>2° La passation des marchés de travaux, de fournitures ou de services.</a:t>
            </a:r>
          </a:p>
          <a:p>
            <a:r>
              <a:rPr lang="fr-FR" dirty="0" smtClean="0"/>
              <a:t>Ainsi l’UGAP est une centrale d’achat.</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94</a:t>
            </a:fld>
            <a:endParaRPr lang="fr-FR"/>
          </a:p>
        </p:txBody>
      </p:sp>
    </p:spTree>
    <p:extLst>
      <p:ext uri="{BB962C8B-B14F-4D97-AF65-F5344CB8AC3E}">
        <p14:creationId xmlns:p14="http://schemas.microsoft.com/office/powerpoint/2010/main" val="39316558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95</a:t>
            </a:fld>
            <a:endParaRPr lang="fr-FR"/>
          </a:p>
        </p:txBody>
      </p:sp>
    </p:spTree>
    <p:extLst>
      <p:ext uri="{BB962C8B-B14F-4D97-AF65-F5344CB8AC3E}">
        <p14:creationId xmlns:p14="http://schemas.microsoft.com/office/powerpoint/2010/main" val="28386325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96</a:t>
            </a:fld>
            <a:endParaRPr lang="fr-FR"/>
          </a:p>
        </p:txBody>
      </p:sp>
    </p:spTree>
    <p:extLst>
      <p:ext uri="{BB962C8B-B14F-4D97-AF65-F5344CB8AC3E}">
        <p14:creationId xmlns:p14="http://schemas.microsoft.com/office/powerpoint/2010/main" val="27387878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97</a:t>
            </a:fld>
            <a:endParaRPr lang="fr-FR"/>
          </a:p>
        </p:txBody>
      </p:sp>
    </p:spTree>
    <p:extLst>
      <p:ext uri="{BB962C8B-B14F-4D97-AF65-F5344CB8AC3E}">
        <p14:creationId xmlns:p14="http://schemas.microsoft.com/office/powerpoint/2010/main" val="7162020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98</a:t>
            </a:fld>
            <a:endParaRPr lang="fr-FR"/>
          </a:p>
        </p:txBody>
      </p:sp>
    </p:spTree>
    <p:extLst>
      <p:ext uri="{BB962C8B-B14F-4D97-AF65-F5344CB8AC3E}">
        <p14:creationId xmlns:p14="http://schemas.microsoft.com/office/powerpoint/2010/main" val="22189494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20 : logiciels</a:t>
            </a:r>
          </a:p>
          <a:p>
            <a:r>
              <a:rPr lang="fr-FR" dirty="0" smtClean="0"/>
              <a:t>21 : mobilier travaux</a:t>
            </a:r>
          </a:p>
          <a:p>
            <a:r>
              <a:rPr lang="fr-FR" dirty="0" smtClean="0"/>
              <a:t>27 : dépôts et cautionnement</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99</a:t>
            </a:fld>
            <a:endParaRPr lang="fr-FR"/>
          </a:p>
        </p:txBody>
      </p:sp>
    </p:spTree>
    <p:extLst>
      <p:ext uri="{BB962C8B-B14F-4D97-AF65-F5344CB8AC3E}">
        <p14:creationId xmlns:p14="http://schemas.microsoft.com/office/powerpoint/2010/main" val="28308077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100</a:t>
            </a:fld>
            <a:endParaRPr lang="fr-FR"/>
          </a:p>
        </p:txBody>
      </p:sp>
    </p:spTree>
    <p:extLst>
      <p:ext uri="{BB962C8B-B14F-4D97-AF65-F5344CB8AC3E}">
        <p14:creationId xmlns:p14="http://schemas.microsoft.com/office/powerpoint/2010/main" val="211822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12</a:t>
            </a:fld>
            <a:endParaRPr lang="fr-FR"/>
          </a:p>
        </p:txBody>
      </p:sp>
    </p:spTree>
    <p:extLst>
      <p:ext uri="{BB962C8B-B14F-4D97-AF65-F5344CB8AC3E}">
        <p14:creationId xmlns:p14="http://schemas.microsoft.com/office/powerpoint/2010/main" val="15976153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104</a:t>
            </a:fld>
            <a:endParaRPr lang="fr-FR"/>
          </a:p>
        </p:txBody>
      </p:sp>
    </p:spTree>
    <p:extLst>
      <p:ext uri="{BB962C8B-B14F-4D97-AF65-F5344CB8AC3E}">
        <p14:creationId xmlns:p14="http://schemas.microsoft.com/office/powerpoint/2010/main" val="31730582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105</a:t>
            </a:fld>
            <a:endParaRPr lang="fr-FR"/>
          </a:p>
        </p:txBody>
      </p:sp>
    </p:spTree>
    <p:extLst>
      <p:ext uri="{BB962C8B-B14F-4D97-AF65-F5344CB8AC3E}">
        <p14:creationId xmlns:p14="http://schemas.microsoft.com/office/powerpoint/2010/main" val="27220547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106</a:t>
            </a:fld>
            <a:endParaRPr lang="fr-FR"/>
          </a:p>
        </p:txBody>
      </p:sp>
    </p:spTree>
    <p:extLst>
      <p:ext uri="{BB962C8B-B14F-4D97-AF65-F5344CB8AC3E}">
        <p14:creationId xmlns:p14="http://schemas.microsoft.com/office/powerpoint/2010/main" val="8523759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107</a:t>
            </a:fld>
            <a:endParaRPr lang="fr-FR"/>
          </a:p>
        </p:txBody>
      </p:sp>
    </p:spTree>
    <p:extLst>
      <p:ext uri="{BB962C8B-B14F-4D97-AF65-F5344CB8AC3E}">
        <p14:creationId xmlns:p14="http://schemas.microsoft.com/office/powerpoint/2010/main" val="30806626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108</a:t>
            </a:fld>
            <a:endParaRPr lang="fr-FR"/>
          </a:p>
        </p:txBody>
      </p:sp>
    </p:spTree>
    <p:extLst>
      <p:ext uri="{BB962C8B-B14F-4D97-AF65-F5344CB8AC3E}">
        <p14:creationId xmlns:p14="http://schemas.microsoft.com/office/powerpoint/2010/main" val="20045438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109</a:t>
            </a:fld>
            <a:endParaRPr lang="fr-FR"/>
          </a:p>
        </p:txBody>
      </p:sp>
    </p:spTree>
    <p:extLst>
      <p:ext uri="{BB962C8B-B14F-4D97-AF65-F5344CB8AC3E}">
        <p14:creationId xmlns:p14="http://schemas.microsoft.com/office/powerpoint/2010/main" val="3320990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110</a:t>
            </a:fld>
            <a:endParaRPr lang="fr-FR"/>
          </a:p>
        </p:txBody>
      </p:sp>
    </p:spTree>
    <p:extLst>
      <p:ext uri="{BB962C8B-B14F-4D97-AF65-F5344CB8AC3E}">
        <p14:creationId xmlns:p14="http://schemas.microsoft.com/office/powerpoint/2010/main" val="21045784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111</a:t>
            </a:fld>
            <a:endParaRPr lang="fr-FR"/>
          </a:p>
        </p:txBody>
      </p:sp>
    </p:spTree>
    <p:extLst>
      <p:ext uri="{BB962C8B-B14F-4D97-AF65-F5344CB8AC3E}">
        <p14:creationId xmlns:p14="http://schemas.microsoft.com/office/powerpoint/2010/main" val="12650844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Au sein des actes juridiques on a les conventions ; et au sein des conventions on a les contrats. Le contrat est entendu plus strictement que la convention car il est la source d’un nouveau droit personnel qui est «l’obligation».</a:t>
            </a:r>
          </a:p>
          <a:p>
            <a:r>
              <a:rPr lang="fr-FR" dirty="0" smtClean="0"/>
              <a:t>En droit français, un contrat administratif est un contrat conclu par au moins une personne publique et dont la connaissance appartient au juge administratif. Il existe une grande variété de contrats administratifs dont la majorité relève de la Commande publique. </a:t>
            </a:r>
            <a:endParaRPr lang="fr-FR" dirty="0"/>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112</a:t>
            </a:fld>
            <a:endParaRPr lang="fr-FR"/>
          </a:p>
        </p:txBody>
      </p:sp>
    </p:spTree>
    <p:extLst>
      <p:ext uri="{BB962C8B-B14F-4D97-AF65-F5344CB8AC3E}">
        <p14:creationId xmlns:p14="http://schemas.microsoft.com/office/powerpoint/2010/main" val="23335053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113</a:t>
            </a:fld>
            <a:endParaRPr lang="fr-FR"/>
          </a:p>
        </p:txBody>
      </p:sp>
    </p:spTree>
    <p:extLst>
      <p:ext uri="{BB962C8B-B14F-4D97-AF65-F5344CB8AC3E}">
        <p14:creationId xmlns:p14="http://schemas.microsoft.com/office/powerpoint/2010/main" val="99032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13" name="Connecteur droit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15" name="Connecteur droit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rtlCol="0" anchor="t" anchorCtr="0" compatLnSpc="1">
            <a:prstTxWarp prst="textNoShape">
              <a:avLst/>
            </a:prstTxWarp>
          </a:bodyPr>
          <a:lstStyle/>
          <a:p>
            <a:pPr rtl="0"/>
            <a:endParaRPr lang="fr-FR" noProof="0"/>
          </a:p>
        </p:txBody>
      </p:sp>
      <p:sp>
        <p:nvSpPr>
          <p:cNvPr id="2" name="Titre 1"/>
          <p:cNvSpPr>
            <a:spLocks noGrp="1"/>
          </p:cNvSpPr>
          <p:nvPr>
            <p:ph type="ctrTitle" hasCustomPrompt="1"/>
          </p:nvPr>
        </p:nvSpPr>
        <p:spPr>
          <a:xfrm>
            <a:off x="2428669" y="1600200"/>
            <a:ext cx="8329031" cy="2680127"/>
          </a:xfrm>
        </p:spPr>
        <p:txBody>
          <a:bodyPr rtlCol="0">
            <a:noAutofit/>
          </a:bodyPr>
          <a:lstStyle>
            <a:lvl1pPr rtl="0">
              <a:defRPr sz="5400"/>
            </a:lvl1pPr>
          </a:lstStyle>
          <a:p>
            <a:pPr rtl="0"/>
            <a:r>
              <a:rPr lang="fr-FR" noProof="0" dirty="0" smtClean="0"/>
              <a:t>Cliquez pour modifier le style du titre</a:t>
            </a:r>
            <a:endParaRPr lang="fr-FR" noProof="0" dirty="0"/>
          </a:p>
        </p:txBody>
      </p:sp>
      <p:sp>
        <p:nvSpPr>
          <p:cNvPr id="3" name="Sous-titre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smtClean="0"/>
              <a:t>Modifier le style des sous-titres du masque</a:t>
            </a:r>
            <a:endParaRPr lang="fr-FR" noProof="0"/>
          </a:p>
        </p:txBody>
      </p:sp>
      <p:sp>
        <p:nvSpPr>
          <p:cNvPr id="4" name="Espace réservé de la date 3"/>
          <p:cNvSpPr>
            <a:spLocks noGrp="1"/>
          </p:cNvSpPr>
          <p:nvPr>
            <p:ph type="dt" sz="half" idx="10"/>
          </p:nvPr>
        </p:nvSpPr>
        <p:spPr/>
        <p:txBody>
          <a:bodyPr rtlCol="0"/>
          <a:lstStyle>
            <a:lvl1pPr>
              <a:defRPr baseline="0">
                <a:solidFill>
                  <a:schemeClr val="tx2"/>
                </a:solidFill>
              </a:defRPr>
            </a:lvl1pPr>
          </a:lstStyle>
          <a:p>
            <a:pPr rtl="0"/>
            <a:fld id="{8CB63F34-E62A-42EB-8BBE-5D97981BDF99}" type="datetime1">
              <a:rPr lang="fr-FR" noProof="0" smtClean="0"/>
              <a:pPr rtl="0"/>
              <a:t>16/03/2025</a:t>
            </a:fld>
            <a:endParaRPr lang="fr-FR" noProof="0"/>
          </a:p>
        </p:txBody>
      </p:sp>
      <p:sp>
        <p:nvSpPr>
          <p:cNvPr id="5" name="Espace réservé du pied de page 4"/>
          <p:cNvSpPr>
            <a:spLocks noGrp="1"/>
          </p:cNvSpPr>
          <p:nvPr>
            <p:ph type="ftr" sz="quarter" idx="11"/>
          </p:nvPr>
        </p:nvSpPr>
        <p:spPr/>
        <p:txBody>
          <a:bodyPr rtlCol="0"/>
          <a:lstStyle>
            <a:lvl1pPr>
              <a:defRPr baseline="0">
                <a:solidFill>
                  <a:schemeClr val="tx2"/>
                </a:solidFill>
              </a:defRPr>
            </a:lvl1pPr>
          </a:lstStyle>
          <a:p>
            <a:pPr rtl="0"/>
            <a:r>
              <a:rPr lang="fr-FR" noProof="0"/>
              <a:t>Ajouter un pied de page</a:t>
            </a:r>
          </a:p>
        </p:txBody>
      </p:sp>
      <p:sp>
        <p:nvSpPr>
          <p:cNvPr id="6" name="Espace réservé du numéro de diapositive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fr-FR" noProof="0" smtClean="0"/>
              <a:pPr rtl="0"/>
              <a:t>‹N°›</a:t>
            </a:fld>
            <a:endParaRPr lang="fr-FR" noProof="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smtClean="0"/>
              <a:t>Cliquez pour modifier le style du titre</a:t>
            </a:r>
            <a:endParaRPr lang="fr-FR" noProof="0" dirty="0"/>
          </a:p>
        </p:txBody>
      </p:sp>
      <p:sp>
        <p:nvSpPr>
          <p:cNvPr id="3" name="Espace réservé du texte vertical 2"/>
          <p:cNvSpPr>
            <a:spLocks noGrp="1"/>
          </p:cNvSpPr>
          <p:nvPr>
            <p:ph type="body" orient="vert" idx="1"/>
          </p:nvPr>
        </p:nvSpPr>
        <p:spPr/>
        <p:txBody>
          <a:bodyPr vert="eaVert" rtlCol="0"/>
          <a:lstStyle>
            <a:lvl1pPr>
              <a:defRPr/>
            </a:lvl1pPr>
            <a:lvl5pPr>
              <a:defRPr/>
            </a:lvl5pPr>
            <a:lvl6pPr>
              <a:defRPr/>
            </a:lvl6pPr>
            <a:lvl7pPr>
              <a:defRPr/>
            </a:lvl7pPr>
            <a:lvl8pPr>
              <a:defRPr/>
            </a:lvl8pPr>
            <a:lvl9pPr>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4" name="Espace réservé de la date 3"/>
          <p:cNvSpPr>
            <a:spLocks noGrp="1"/>
          </p:cNvSpPr>
          <p:nvPr>
            <p:ph type="dt" sz="half" idx="10"/>
          </p:nvPr>
        </p:nvSpPr>
        <p:spPr/>
        <p:txBody>
          <a:bodyPr rtlCol="0"/>
          <a:lstStyle/>
          <a:p>
            <a:pPr rtl="0"/>
            <a:fld id="{F628D6F8-A827-43B4-8C73-878D7AB60B7E}" type="datetime1">
              <a:rPr lang="fr-FR" noProof="0" smtClean="0"/>
              <a:pPr rtl="0"/>
              <a:t>16/03/2025</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1" name="Connecteur droit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fr-FR" noProof="0"/>
          </a:p>
        </p:txBody>
      </p:sp>
      <p:cxnSp>
        <p:nvCxnSpPr>
          <p:cNvPr id="14" name="Connecteur droit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vertical 1"/>
          <p:cNvSpPr>
            <a:spLocks noGrp="1"/>
          </p:cNvSpPr>
          <p:nvPr>
            <p:ph type="title" orient="vert" hasCustomPrompt="1"/>
          </p:nvPr>
        </p:nvSpPr>
        <p:spPr>
          <a:xfrm>
            <a:off x="9599612" y="685800"/>
            <a:ext cx="1787526" cy="5486400"/>
          </a:xfrm>
        </p:spPr>
        <p:txBody>
          <a:bodyPr vert="eaVert" rtlCol="0"/>
          <a:lstStyle>
            <a:lvl1pPr rtl="0">
              <a:defRPr/>
            </a:lvl1pPr>
          </a:lstStyle>
          <a:p>
            <a:pPr rtl="0"/>
            <a:r>
              <a:rPr lang="fr-FR" noProof="0" dirty="0" smtClean="0"/>
              <a:t>Cliquez pour modifier le style du titre</a:t>
            </a:r>
            <a:endParaRPr lang="fr-FR" noProof="0" dirty="0"/>
          </a:p>
        </p:txBody>
      </p:sp>
      <p:sp>
        <p:nvSpPr>
          <p:cNvPr id="3" name="Espace réservé du texte vertical 2"/>
          <p:cNvSpPr>
            <a:spLocks noGrp="1"/>
          </p:cNvSpPr>
          <p:nvPr>
            <p:ph type="body" orient="vert" idx="1"/>
          </p:nvPr>
        </p:nvSpPr>
        <p:spPr>
          <a:xfrm>
            <a:off x="1598613" y="685800"/>
            <a:ext cx="7848599" cy="5486400"/>
          </a:xfrm>
        </p:spPr>
        <p:txBody>
          <a:bodyPr vert="eaVert" rtlCol="0"/>
          <a:lstStyle>
            <a:lvl1pPr>
              <a:defRPr/>
            </a:lvl1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4" name="Espace réservé de la date 3"/>
          <p:cNvSpPr>
            <a:spLocks noGrp="1"/>
          </p:cNvSpPr>
          <p:nvPr>
            <p:ph type="dt" sz="half" idx="10"/>
          </p:nvPr>
        </p:nvSpPr>
        <p:spPr/>
        <p:txBody>
          <a:bodyPr rtlCol="0"/>
          <a:lstStyle/>
          <a:p>
            <a:pPr rtl="0"/>
            <a:fld id="{84EE86DE-C0F5-4589-B42C-0AB3ABDBEEBE}" type="datetime1">
              <a:rPr lang="fr-FR" noProof="0" smtClean="0"/>
              <a:pPr rtl="0"/>
              <a:t>16/03/2025</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smtClean="0"/>
              <a:t>Cliquez pour modifier le style du titre</a:t>
            </a:r>
            <a:endParaRPr lang="fr-FR" noProof="0" dirty="0"/>
          </a:p>
        </p:txBody>
      </p:sp>
      <p:sp>
        <p:nvSpPr>
          <p:cNvPr id="3" name="Espace réservé du contenu 2"/>
          <p:cNvSpPr>
            <a:spLocks noGrp="1"/>
          </p:cNvSpPr>
          <p:nvPr>
            <p:ph idx="1"/>
          </p:nvPr>
        </p:nvSpPr>
        <p:spPr/>
        <p:txBody>
          <a:bodyPr rtlCol="0"/>
          <a:lstStyle>
            <a:lvl1pPr>
              <a:defRPr/>
            </a:lvl1pPr>
            <a:lvl5pPr>
              <a:defRPr/>
            </a:lvl5pPr>
            <a:lvl6pPr>
              <a:defRPr/>
            </a:lvl6pPr>
            <a:lvl7pPr>
              <a:defRPr/>
            </a:lvl7pPr>
            <a:lvl8pPr>
              <a:defRPr/>
            </a:lvl8pPr>
            <a:lvl9pPr>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4" name="Espace réservé de la date 3"/>
          <p:cNvSpPr>
            <a:spLocks noGrp="1"/>
          </p:cNvSpPr>
          <p:nvPr>
            <p:ph type="dt" sz="half" idx="10"/>
          </p:nvPr>
        </p:nvSpPr>
        <p:spPr/>
        <p:txBody>
          <a:bodyPr rtlCol="0"/>
          <a:lstStyle/>
          <a:p>
            <a:pPr rtl="0"/>
            <a:fld id="{7BD930E9-522E-4B98-907D-6FC3AD7E907B}" type="datetime1">
              <a:rPr lang="fr-FR" noProof="0" smtClean="0"/>
              <a:pPr rtl="0"/>
              <a:t>16/03/2025</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22" name="Connecteur droit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rtlCol="0" anchor="t" anchorCtr="0" compatLnSpc="1">
            <a:prstTxWarp prst="textNoShape">
              <a:avLst/>
            </a:prstTxWarp>
          </a:bodyPr>
          <a:lstStyle/>
          <a:p>
            <a:pPr rtl="0"/>
            <a:endParaRPr lang="fr-FR" noProof="0"/>
          </a:p>
        </p:txBody>
      </p:sp>
      <p:cxnSp>
        <p:nvCxnSpPr>
          <p:cNvPr id="23" name="Connecteur droit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31" name="Connecteur droit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33" name="Connecteur droit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hasCustomPrompt="1"/>
          </p:nvPr>
        </p:nvSpPr>
        <p:spPr>
          <a:xfrm>
            <a:off x="1598613" y="1600201"/>
            <a:ext cx="8283272" cy="2654064"/>
          </a:xfrm>
        </p:spPr>
        <p:txBody>
          <a:bodyPr rtlCol="0" anchor="b">
            <a:normAutofit/>
          </a:bodyPr>
          <a:lstStyle>
            <a:lvl1pPr algn="l" rtl="0">
              <a:defRPr sz="5400" b="0" cap="none" baseline="0"/>
            </a:lvl1pPr>
          </a:lstStyle>
          <a:p>
            <a:pPr rtl="0"/>
            <a:r>
              <a:rPr lang="fr-FR" noProof="0" dirty="0" smtClean="0"/>
              <a:t>Cliquez pour modifier le style du titre</a:t>
            </a:r>
            <a:endParaRPr lang="fr-FR" noProof="0" dirty="0"/>
          </a:p>
        </p:txBody>
      </p:sp>
      <p:sp>
        <p:nvSpPr>
          <p:cNvPr id="3" name="Espace réservé du texte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rtlCol="0"/>
          <a:lstStyle>
            <a:lvl1pPr>
              <a:defRPr baseline="0">
                <a:solidFill>
                  <a:schemeClr val="tx2"/>
                </a:solidFill>
              </a:defRPr>
            </a:lvl1pPr>
          </a:lstStyle>
          <a:p>
            <a:pPr rtl="0"/>
            <a:fld id="{1081AF74-AAE7-463E-86C0-EE02064F8F51}" type="datetime1">
              <a:rPr lang="fr-FR" noProof="0" smtClean="0"/>
              <a:pPr rtl="0"/>
              <a:t>16/03/2025</a:t>
            </a:fld>
            <a:endParaRPr lang="fr-FR" noProof="0"/>
          </a:p>
        </p:txBody>
      </p:sp>
      <p:sp>
        <p:nvSpPr>
          <p:cNvPr id="5" name="Espace réservé du pied de page 4"/>
          <p:cNvSpPr>
            <a:spLocks noGrp="1"/>
          </p:cNvSpPr>
          <p:nvPr>
            <p:ph type="ftr" sz="quarter" idx="11"/>
          </p:nvPr>
        </p:nvSpPr>
        <p:spPr/>
        <p:txBody>
          <a:bodyPr rtlCol="0"/>
          <a:lstStyle>
            <a:lvl1pPr>
              <a:defRPr baseline="0">
                <a:solidFill>
                  <a:schemeClr val="tx2"/>
                </a:solidFill>
              </a:defRPr>
            </a:lvl1pPr>
          </a:lstStyle>
          <a:p>
            <a:pPr rtl="0"/>
            <a:r>
              <a:rPr lang="fr-FR" noProof="0"/>
              <a:t>Ajouter un pied de page</a:t>
            </a:r>
          </a:p>
        </p:txBody>
      </p:sp>
      <p:sp>
        <p:nvSpPr>
          <p:cNvPr id="6" name="Espace réservé du numéro de diapositive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fr-FR" noProof="0" smtClean="0"/>
              <a:pPr rtl="0"/>
              <a:t>‹N°›</a:t>
            </a:fld>
            <a:endParaRPr lang="fr-FR" noProof="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smtClean="0"/>
              <a:t>Cliquez pour modifier le style du titre</a:t>
            </a:r>
            <a:endParaRPr lang="fr-FR" noProof="0" dirty="0"/>
          </a:p>
        </p:txBody>
      </p:sp>
      <p:sp>
        <p:nvSpPr>
          <p:cNvPr id="3" name="Espace réservé du contenu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4" name="Espace réservé du contenu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5" name="Espace réservé de la date 4"/>
          <p:cNvSpPr>
            <a:spLocks noGrp="1"/>
          </p:cNvSpPr>
          <p:nvPr>
            <p:ph type="dt" sz="half" idx="10"/>
          </p:nvPr>
        </p:nvSpPr>
        <p:spPr/>
        <p:txBody>
          <a:bodyPr rtlCol="0"/>
          <a:lstStyle/>
          <a:p>
            <a:pPr rtl="0"/>
            <a:fld id="{F3F495EE-B4EF-444D-88BC-CEAB1749D92D}" type="datetime1">
              <a:rPr lang="fr-FR" noProof="0" smtClean="0"/>
              <a:pPr rtl="0"/>
              <a:t>16/03/2025</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smtClean="0"/>
              <a:t>Cliquez pour modifier le style du titre</a:t>
            </a:r>
            <a:endParaRPr lang="fr-FR" noProof="0" dirty="0"/>
          </a:p>
        </p:txBody>
      </p:sp>
      <p:sp>
        <p:nvSpPr>
          <p:cNvPr id="3" name="Espace réservé du texte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5" name="Espace réservé du texte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7" name="Espace réservé de la date 6"/>
          <p:cNvSpPr>
            <a:spLocks noGrp="1"/>
          </p:cNvSpPr>
          <p:nvPr>
            <p:ph type="dt" sz="half" idx="10"/>
          </p:nvPr>
        </p:nvSpPr>
        <p:spPr/>
        <p:txBody>
          <a:bodyPr rtlCol="0"/>
          <a:lstStyle/>
          <a:p>
            <a:pPr rtl="0"/>
            <a:fld id="{035F29F0-A14F-4F4F-8A89-9D96995D09F4}" type="datetime1">
              <a:rPr lang="fr-FR" noProof="0" smtClean="0"/>
              <a:pPr rtl="0"/>
              <a:t>16/03/2025</a:t>
            </a:fld>
            <a:endParaRPr lang="fr-FR" noProof="0"/>
          </a:p>
        </p:txBody>
      </p:sp>
      <p:sp>
        <p:nvSpPr>
          <p:cNvPr id="8" name="Espace réservé du pied de page 7"/>
          <p:cNvSpPr>
            <a:spLocks noGrp="1"/>
          </p:cNvSpPr>
          <p:nvPr>
            <p:ph type="ftr" sz="quarter" idx="11"/>
          </p:nvPr>
        </p:nvSpPr>
        <p:spPr/>
        <p:txBody>
          <a:bodyPr rtlCol="0"/>
          <a:lstStyle/>
          <a:p>
            <a:pPr rtl="0"/>
            <a:r>
              <a:rPr lang="fr-FR" noProof="0"/>
              <a:t>Ajouter un pied de page</a:t>
            </a:r>
          </a:p>
        </p:txBody>
      </p:sp>
      <p:sp>
        <p:nvSpPr>
          <p:cNvPr id="9" name="Espace réservé du numéro de diapositive 8"/>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vl1pPr>
          </a:lstStyle>
          <a:p>
            <a:pPr rtl="0"/>
            <a:r>
              <a:rPr lang="fr-FR" noProof="0" dirty="0" smtClean="0"/>
              <a:t>Cliquez pour modifier le style du titre</a:t>
            </a:r>
            <a:endParaRPr lang="fr-FR" noProof="0" dirty="0"/>
          </a:p>
        </p:txBody>
      </p:sp>
      <p:sp>
        <p:nvSpPr>
          <p:cNvPr id="3" name="Espace réservé de la date 2"/>
          <p:cNvSpPr>
            <a:spLocks noGrp="1"/>
          </p:cNvSpPr>
          <p:nvPr>
            <p:ph type="dt" sz="half" idx="10"/>
          </p:nvPr>
        </p:nvSpPr>
        <p:spPr/>
        <p:txBody>
          <a:bodyPr rtlCol="0"/>
          <a:lstStyle/>
          <a:p>
            <a:pPr rtl="0"/>
            <a:fld id="{375A8DC8-1EBC-45BD-B5DA-23DB3A320D95}" type="datetime1">
              <a:rPr lang="fr-FR" noProof="0" smtClean="0"/>
              <a:pPr rtl="0"/>
              <a:t>16/03/2025</a:t>
            </a:fld>
            <a:endParaRPr lang="fr-FR" noProof="0"/>
          </a:p>
        </p:txBody>
      </p:sp>
      <p:sp>
        <p:nvSpPr>
          <p:cNvPr id="4" name="Espace réservé du pied de page 3"/>
          <p:cNvSpPr>
            <a:spLocks noGrp="1"/>
          </p:cNvSpPr>
          <p:nvPr>
            <p:ph type="ftr" sz="quarter" idx="11"/>
          </p:nvPr>
        </p:nvSpPr>
        <p:spPr/>
        <p:txBody>
          <a:bodyPr rtlCol="0"/>
          <a:lstStyle/>
          <a:p>
            <a:pPr rtl="0"/>
            <a:r>
              <a:rPr lang="fr-FR" noProof="0"/>
              <a:t>Ajouter un pied de page</a:t>
            </a:r>
          </a:p>
        </p:txBody>
      </p:sp>
      <p:sp>
        <p:nvSpPr>
          <p:cNvPr id="5" name="Espace réservé du numéro de diapositive 4"/>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cxnSp>
        <p:nvCxnSpPr>
          <p:cNvPr id="7" name="Connecteur droit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2" name="Espace réservé de la date 1"/>
          <p:cNvSpPr>
            <a:spLocks noGrp="1"/>
          </p:cNvSpPr>
          <p:nvPr>
            <p:ph type="dt" sz="half" idx="10"/>
          </p:nvPr>
        </p:nvSpPr>
        <p:spPr/>
        <p:txBody>
          <a:bodyPr rtlCol="0"/>
          <a:lstStyle/>
          <a:p>
            <a:pPr rtl="0"/>
            <a:fld id="{299DDFE8-5D0F-4294-BF0D-BCBA491BB07D}" type="datetime1">
              <a:rPr lang="fr-FR" noProof="0" smtClean="0"/>
              <a:pPr rtl="0"/>
              <a:t>16/03/2025</a:t>
            </a:fld>
            <a:endParaRPr lang="fr-FR" noProof="0"/>
          </a:p>
        </p:txBody>
      </p:sp>
      <p:sp>
        <p:nvSpPr>
          <p:cNvPr id="3" name="Espace réservé du pied de page 2"/>
          <p:cNvSpPr>
            <a:spLocks noGrp="1"/>
          </p:cNvSpPr>
          <p:nvPr>
            <p:ph type="ftr" sz="quarter" idx="11"/>
          </p:nvPr>
        </p:nvSpPr>
        <p:spPr/>
        <p:txBody>
          <a:bodyPr rtlCol="0"/>
          <a:lstStyle/>
          <a:p>
            <a:pPr rtl="0"/>
            <a:r>
              <a:rPr lang="fr-FR" noProof="0"/>
              <a:t>Ajouter un pied de page</a:t>
            </a:r>
          </a:p>
        </p:txBody>
      </p:sp>
      <p:sp>
        <p:nvSpPr>
          <p:cNvPr id="4" name="Espace réservé du numéro de diapositive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cxnSp>
        <p:nvCxnSpPr>
          <p:cNvPr id="10" name="Connecteur droit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2" name="Titre 1"/>
          <p:cNvSpPr>
            <a:spLocks noGrp="1"/>
          </p:cNvSpPr>
          <p:nvPr>
            <p:ph type="title" hasCustomPrompt="1"/>
          </p:nvPr>
        </p:nvSpPr>
        <p:spPr bwMode="white">
          <a:xfrm>
            <a:off x="1074240" y="381000"/>
            <a:ext cx="3293422" cy="1371600"/>
          </a:xfrm>
        </p:spPr>
        <p:txBody>
          <a:bodyPr rtlCol="0" anchor="b">
            <a:normAutofit/>
          </a:bodyPr>
          <a:lstStyle>
            <a:lvl1pPr algn="l" rtl="0">
              <a:defRPr sz="2800" b="0" cap="all" baseline="0">
                <a:solidFill>
                  <a:schemeClr val="bg1"/>
                </a:solidFill>
              </a:defRPr>
            </a:lvl1pPr>
          </a:lstStyle>
          <a:p>
            <a:pPr rtl="0"/>
            <a:r>
              <a:rPr lang="fr-FR" noProof="0" dirty="0" smtClean="0"/>
              <a:t>Cliquez pour modifier le style du titre</a:t>
            </a:r>
            <a:endParaRPr lang="fr-FR" noProof="0" dirty="0"/>
          </a:p>
        </p:txBody>
      </p:sp>
      <p:sp>
        <p:nvSpPr>
          <p:cNvPr id="3" name="Espace réservé du contenu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noProof="0" dirty="0"/>
          </a:p>
        </p:txBody>
      </p:sp>
      <p:sp>
        <p:nvSpPr>
          <p:cNvPr id="4" name="Espace réservé du texte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rtlCol="0"/>
          <a:lstStyle/>
          <a:p>
            <a:pPr rtl="0"/>
            <a:fld id="{511C5F71-8AAC-4C18-9BBC-93A1054C5EED}" type="datetime1">
              <a:rPr lang="fr-FR" noProof="0" smtClean="0"/>
              <a:pPr rtl="0"/>
              <a:t>16/03/2025</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2" name="Titre 1"/>
          <p:cNvSpPr>
            <a:spLocks noGrp="1"/>
          </p:cNvSpPr>
          <p:nvPr>
            <p:ph type="title" hasCustomPrompt="1"/>
          </p:nvPr>
        </p:nvSpPr>
        <p:spPr>
          <a:xfrm>
            <a:off x="1074240" y="381000"/>
            <a:ext cx="3293422" cy="1371600"/>
          </a:xfrm>
        </p:spPr>
        <p:txBody>
          <a:bodyPr rtlCol="0" anchor="b">
            <a:normAutofit/>
          </a:bodyPr>
          <a:lstStyle>
            <a:lvl1pPr algn="l" rtl="0">
              <a:defRPr sz="2800" b="0" cap="all" baseline="0">
                <a:solidFill>
                  <a:schemeClr val="tx1">
                    <a:lumMod val="75000"/>
                  </a:schemeClr>
                </a:solidFill>
              </a:defRPr>
            </a:lvl1pPr>
          </a:lstStyle>
          <a:p>
            <a:pPr rtl="0"/>
            <a:r>
              <a:rPr lang="fr-FR" noProof="0" dirty="0" smtClean="0"/>
              <a:t>Cliquez pour modifier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hasCustomPrompt="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rtlCol="0"/>
          <a:lstStyle>
            <a:lvl1pPr>
              <a:defRPr baseline="0">
                <a:solidFill>
                  <a:schemeClr val="tx2"/>
                </a:solidFill>
              </a:defRPr>
            </a:lvl1pPr>
          </a:lstStyle>
          <a:p>
            <a:pPr rtl="0"/>
            <a:fld id="{1828A8D0-70DF-4270-BFE1-B980037453FE}" type="datetime1">
              <a:rPr lang="fr-FR" noProof="0" smtClean="0"/>
              <a:pPr rtl="0"/>
              <a:t>16/03/2025</a:t>
            </a:fld>
            <a:endParaRPr lang="fr-FR" noProof="0"/>
          </a:p>
        </p:txBody>
      </p:sp>
      <p:sp>
        <p:nvSpPr>
          <p:cNvPr id="6" name="Espace réservé du pied de page 5"/>
          <p:cNvSpPr>
            <a:spLocks noGrp="1"/>
          </p:cNvSpPr>
          <p:nvPr>
            <p:ph type="ftr" sz="quarter" idx="11"/>
          </p:nvPr>
        </p:nvSpPr>
        <p:spPr/>
        <p:txBody>
          <a:bodyPr rtlCol="0"/>
          <a:lstStyle>
            <a:lvl1pPr>
              <a:defRPr baseline="0">
                <a:solidFill>
                  <a:schemeClr val="tx2"/>
                </a:solidFill>
              </a:defRPr>
            </a:lvl1pPr>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fr-FR" noProof="0" smtClean="0"/>
              <a:pPr rtl="0"/>
              <a:t>‹N°›</a:t>
            </a:fld>
            <a:endParaRPr lang="fr-FR" noProof="0"/>
          </a:p>
        </p:txBody>
      </p:sp>
      <p:cxnSp>
        <p:nvCxnSpPr>
          <p:cNvPr id="10" name="Connecteur droit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4" name="Connecteur droit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fr-FR" noProof="0"/>
          </a:p>
        </p:txBody>
      </p:sp>
      <p:cxnSp>
        <p:nvCxnSpPr>
          <p:cNvPr id="16" name="Connecteur droit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fr-FR" noProof="0" dirty="0" smtClean="0"/>
              <a:t>Cliquez pour modifier le style du titre</a:t>
            </a:r>
            <a:endParaRPr lang="fr-FR" noProof="0" dirty="0"/>
          </a:p>
        </p:txBody>
      </p:sp>
      <p:sp>
        <p:nvSpPr>
          <p:cNvPr id="3" name="Espace réservé du texte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CC995AA8-4435-43C9-8D68-A9F4972684AF}" type="datetime1">
              <a:rPr lang="fr-FR" noProof="0" smtClean="0"/>
              <a:pPr rtl="0"/>
              <a:t>16/03/2025</a:t>
            </a:fld>
            <a:endParaRPr lang="fr-FR" noProof="0"/>
          </a:p>
        </p:txBody>
      </p:sp>
      <p:sp>
        <p:nvSpPr>
          <p:cNvPr id="5" name="Espace réservé du pied de page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fr-FR" noProof="0"/>
              <a:t>Ajouter un pied de page</a:t>
            </a:r>
          </a:p>
        </p:txBody>
      </p:sp>
      <p:sp>
        <p:nvSpPr>
          <p:cNvPr id="6" name="Espace réservé du numéro de diapositive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fr-FR" noProof="0" smtClean="0"/>
              <a:pPr rtl="0"/>
              <a:t>‹N°›</a:t>
            </a:fld>
            <a:endParaRPr lang="fr-FR" noProof="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hyperlink" Target="https://www.ccomptes.fr/system/files/2023-03/ARA202304.pdf" TargetMode="External"/><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28669" y="332657"/>
            <a:ext cx="9498391" cy="2088232"/>
          </a:xfrm>
        </p:spPr>
        <p:txBody>
          <a:bodyPr rtlCol="0"/>
          <a:lstStyle/>
          <a:p>
            <a:pPr algn="ctr"/>
            <a:r>
              <a:rPr lang="fr-FR" sz="4600" b="1" dirty="0">
                <a:solidFill>
                  <a:srgbClr val="FFFFFF">
                    <a:lumMod val="50000"/>
                  </a:srgbClr>
                </a:solidFill>
              </a:rPr>
              <a:t>Actualisation </a:t>
            </a:r>
            <a:r>
              <a:rPr lang="fr-FR" sz="4600" b="1" dirty="0" smtClean="0">
                <a:solidFill>
                  <a:srgbClr val="FFFFFF">
                    <a:lumMod val="50000"/>
                  </a:srgbClr>
                </a:solidFill>
              </a:rPr>
              <a:t>des connaissances</a:t>
            </a:r>
            <a:r>
              <a:rPr lang="fr-FR" sz="4600" b="1" dirty="0">
                <a:solidFill>
                  <a:srgbClr val="FFFFFF">
                    <a:lumMod val="50000"/>
                  </a:srgbClr>
                </a:solidFill>
              </a:rPr>
              <a:t/>
            </a:r>
            <a:br>
              <a:rPr lang="fr-FR" sz="4600" b="1" dirty="0">
                <a:solidFill>
                  <a:srgbClr val="FFFFFF">
                    <a:lumMod val="50000"/>
                  </a:srgbClr>
                </a:solidFill>
              </a:rPr>
            </a:br>
            <a:r>
              <a:rPr lang="fr-FR" sz="4600" b="1" dirty="0">
                <a:solidFill>
                  <a:srgbClr val="FFFFFF">
                    <a:lumMod val="50000"/>
                  </a:srgbClr>
                </a:solidFill>
              </a:rPr>
              <a:t> et des pratiques en matière budgétaire et comptable</a:t>
            </a:r>
            <a:endParaRPr lang="fr-FR" dirty="0"/>
          </a:p>
        </p:txBody>
      </p:sp>
      <p:sp>
        <p:nvSpPr>
          <p:cNvPr id="3" name="Sous-titre 2"/>
          <p:cNvSpPr>
            <a:spLocks noGrp="1"/>
          </p:cNvSpPr>
          <p:nvPr>
            <p:ph type="subTitle" idx="1"/>
          </p:nvPr>
        </p:nvSpPr>
        <p:spPr>
          <a:xfrm>
            <a:off x="2428669" y="2708921"/>
            <a:ext cx="7516442" cy="2752080"/>
          </a:xfrm>
        </p:spPr>
        <p:txBody>
          <a:bodyPr rtlCol="0"/>
          <a:lstStyle/>
          <a:p>
            <a:r>
              <a:rPr lang="fr-FR" dirty="0" smtClean="0"/>
              <a:t>Lundi 24 mars 2025</a:t>
            </a:r>
          </a:p>
          <a:p>
            <a:endParaRPr lang="fr-FR" dirty="0"/>
          </a:p>
          <a:p>
            <a:r>
              <a:rPr lang="fr-FR" dirty="0" smtClean="0"/>
              <a:t>	</a:t>
            </a:r>
            <a:r>
              <a:rPr lang="fr-FR" sz="3600" dirty="0" smtClean="0"/>
              <a:t>	Intervenants </a:t>
            </a:r>
            <a:r>
              <a:rPr lang="fr-FR" sz="3600" dirty="0"/>
              <a:t>:</a:t>
            </a:r>
          </a:p>
          <a:p>
            <a:endParaRPr lang="fr-FR" sz="2800" dirty="0"/>
          </a:p>
          <a:p>
            <a:r>
              <a:rPr lang="fr-FR" dirty="0" smtClean="0"/>
              <a:t>		</a:t>
            </a:r>
            <a:r>
              <a:rPr lang="fr-FR" sz="2800" dirty="0" smtClean="0"/>
              <a:t>Hamid </a:t>
            </a:r>
            <a:r>
              <a:rPr lang="fr-FR" sz="2800" dirty="0"/>
              <a:t>ETTAHFI</a:t>
            </a:r>
          </a:p>
          <a:p>
            <a:r>
              <a:rPr lang="fr-FR" sz="2800" dirty="0" smtClean="0"/>
              <a:t>		Bernard </a:t>
            </a:r>
            <a:r>
              <a:rPr lang="fr-FR" sz="2800" dirty="0"/>
              <a:t>BLANC</a:t>
            </a:r>
          </a:p>
          <a:p>
            <a:endParaRPr lang="fr-FR" dirty="0"/>
          </a:p>
        </p:txBody>
      </p:sp>
      <p:pic>
        <p:nvPicPr>
          <p:cNvPr id="4" name="Image 3"/>
          <p:cNvPicPr>
            <a:picLocks noChangeAspect="1"/>
          </p:cNvPicPr>
          <p:nvPr/>
        </p:nvPicPr>
        <p:blipFill>
          <a:blip r:embed="rId3"/>
          <a:stretch>
            <a:fillRect/>
          </a:stretch>
        </p:blipFill>
        <p:spPr>
          <a:xfrm>
            <a:off x="117748" y="5877272"/>
            <a:ext cx="951058" cy="804742"/>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r>
              <a:rPr lang="fr-FR" b="1" dirty="0">
                <a:solidFill>
                  <a:srgbClr val="002060"/>
                </a:solidFill>
              </a:rPr>
              <a:t>La responsabilité du gestionnaire public</a:t>
            </a:r>
            <a:endParaRPr lang="fr-FR"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5" name="ZoneTexte 4"/>
          <p:cNvSpPr txBox="1"/>
          <p:nvPr/>
        </p:nvSpPr>
        <p:spPr>
          <a:xfrm>
            <a:off x="1485900" y="1196752"/>
            <a:ext cx="10297144" cy="5755422"/>
          </a:xfrm>
          <a:prstGeom prst="rect">
            <a:avLst/>
          </a:prstGeom>
          <a:noFill/>
        </p:spPr>
        <p:txBody>
          <a:bodyPr wrap="square" rtlCol="0">
            <a:spAutoFit/>
          </a:bodyPr>
          <a:lstStyle/>
          <a:p>
            <a:pPr algn="just"/>
            <a:r>
              <a:rPr lang="fr-FR" sz="1600" b="1" dirty="0">
                <a:solidFill>
                  <a:srgbClr val="0070C0"/>
                </a:solidFill>
              </a:rPr>
              <a:t>Les fautes sanctionnées.</a:t>
            </a:r>
          </a:p>
          <a:p>
            <a:pPr marL="285750" indent="-285750" algn="just">
              <a:buFontTx/>
              <a:buChar char="-"/>
            </a:pPr>
            <a:r>
              <a:rPr lang="fr-FR" sz="1600" b="1" dirty="0" smtClean="0">
                <a:solidFill>
                  <a:srgbClr val="FF0000"/>
                </a:solidFill>
              </a:rPr>
              <a:t>les </a:t>
            </a:r>
            <a:r>
              <a:rPr lang="fr-FR" sz="1600" b="1" dirty="0">
                <a:solidFill>
                  <a:srgbClr val="FF0000"/>
                </a:solidFill>
              </a:rPr>
              <a:t>fautes graves (art. L.131-9) ayant causé un préjudice financier significatif par le non-respect des règles d’exécution des recettes et des dépenses ou de la gestion des biens publics</a:t>
            </a:r>
            <a:r>
              <a:rPr lang="fr-FR" sz="1600" dirty="0"/>
              <a:t>. Le caractère significatif du préjudice financier est apprécié en tenant compte de son montant au regard du budget de l'entité (donc de l’EPLE). A noter que les autorités de tutelle, lorsqu'elles auront approuvé ces faits, seront passibles des mêmes </a:t>
            </a:r>
            <a:r>
              <a:rPr lang="fr-FR" sz="1600" dirty="0" smtClean="0"/>
              <a:t>sanctions.</a:t>
            </a:r>
          </a:p>
          <a:p>
            <a:pPr marL="285750" indent="-285750" algn="just">
              <a:buFontTx/>
              <a:buChar char="-"/>
            </a:pPr>
            <a:endParaRPr lang="fr-FR" sz="1600" dirty="0" smtClean="0"/>
          </a:p>
          <a:p>
            <a:pPr algn="just"/>
            <a:r>
              <a:rPr lang="fr-FR" sz="1600" b="1" dirty="0">
                <a:solidFill>
                  <a:srgbClr val="0070C0"/>
                </a:solidFill>
              </a:rPr>
              <a:t>La jurisprudence.</a:t>
            </a:r>
          </a:p>
          <a:p>
            <a:pPr marL="285750" indent="-285750" algn="just">
              <a:buFontTx/>
              <a:buChar char="-"/>
            </a:pPr>
            <a:r>
              <a:rPr lang="fr-FR" sz="1600" dirty="0"/>
              <a:t>Faute dans l’exécution des recettes et des dépenses, Absence de transmission à l’assurance, faute grave ayant entrainé un préjudice financier significatif, Secrétaire de mairie, Amende 1 000 €. </a:t>
            </a:r>
          </a:p>
          <a:p>
            <a:pPr marL="285750" indent="-285750" algn="just">
              <a:buFontTx/>
              <a:buChar char="-"/>
            </a:pPr>
            <a:r>
              <a:rPr lang="fr-FR" sz="1600" dirty="0"/>
              <a:t>Escroquerie, Paiement sur factures trafiquées ave RIB étranger, incohérence des PJ, non-conformité des attestations, négligences, Manque de vigilance de l’ordonnateur délégué, Fautes du mandataire du comptable, </a:t>
            </a:r>
            <a:r>
              <a:rPr lang="fr-FR" sz="1600" dirty="0" smtClean="0"/>
              <a:t>Amendes </a:t>
            </a:r>
            <a:r>
              <a:rPr lang="fr-FR" sz="1600" dirty="0"/>
              <a:t>de 2 500 €</a:t>
            </a:r>
            <a:r>
              <a:rPr lang="fr-FR" sz="1600" dirty="0" smtClean="0"/>
              <a:t>,</a:t>
            </a:r>
          </a:p>
          <a:p>
            <a:pPr marL="285750" indent="-285750" algn="just">
              <a:buFontTx/>
              <a:buChar char="-"/>
            </a:pPr>
            <a:r>
              <a:rPr lang="fr-FR" sz="1600" dirty="0" smtClean="0"/>
              <a:t>Vente du mobilier du château de </a:t>
            </a:r>
            <a:r>
              <a:rPr lang="fr-FR" sz="1600" dirty="0" err="1" smtClean="0"/>
              <a:t>Brignon</a:t>
            </a:r>
            <a:r>
              <a:rPr lang="fr-FR" sz="1600" dirty="0" smtClean="0"/>
              <a:t> </a:t>
            </a:r>
            <a:r>
              <a:rPr lang="fr-FR" sz="1600" dirty="0"/>
              <a:t>: p</a:t>
            </a:r>
            <a:r>
              <a:rPr lang="fr-FR" sz="1600" dirty="0" smtClean="0"/>
              <a:t>lusieurs </a:t>
            </a:r>
            <a:r>
              <a:rPr lang="fr-FR" sz="1600" dirty="0"/>
              <a:t>négligences, </a:t>
            </a:r>
            <a:r>
              <a:rPr lang="fr-FR" sz="1600" dirty="0" smtClean="0"/>
              <a:t>défauts </a:t>
            </a:r>
            <a:r>
              <a:rPr lang="fr-FR" sz="1600" dirty="0"/>
              <a:t>de contrôle ont été relevés par la cour et le montant du préjudice a été jugé significatif (218 981 €</a:t>
            </a:r>
            <a:r>
              <a:rPr lang="fr-FR" sz="1600" dirty="0" smtClean="0"/>
              <a:t>) et des amendes de 5 000 à 3 000 € ont été prononcées envers des directeurs et des agents des Domaines.</a:t>
            </a:r>
          </a:p>
          <a:p>
            <a:pPr algn="just"/>
            <a:endParaRPr lang="fr-FR" sz="1600" dirty="0" smtClean="0"/>
          </a:p>
          <a:p>
            <a:pPr algn="just"/>
            <a:r>
              <a:rPr lang="fr-FR" sz="1600" i="1" dirty="0"/>
              <a:t>Pour le juge, le simple constat d’une irrégularité formelle ne peut pas constituer le motif des poursuites. Il va s’intéresser à l’effet produit par l’irrégularité ; c’est-à-dire au dommage mais aussi aux conditions de sa survenue, caractériser et imputer la faute, tenir compte des circonstances atténuantes ou aggravantes. Il va prendre en compte des responsabilités inhérentes au grade et aux fonctions exercés dans l’établissement, de la fiche de poste de la personne.</a:t>
            </a:r>
          </a:p>
          <a:p>
            <a:pPr marL="285750" indent="-285750" algn="just">
              <a:buFontTx/>
              <a:buChar char="-"/>
            </a:pPr>
            <a:endParaRPr lang="fr-FR" sz="1600" dirty="0"/>
          </a:p>
        </p:txBody>
      </p:sp>
    </p:spTree>
    <p:extLst>
      <p:ext uri="{BB962C8B-B14F-4D97-AF65-F5344CB8AC3E}">
        <p14:creationId xmlns:p14="http://schemas.microsoft.com/office/powerpoint/2010/main" val="156680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pPr algn="ctr"/>
            <a:r>
              <a:rPr lang="fr-FR" b="1" dirty="0">
                <a:solidFill>
                  <a:srgbClr val="002060"/>
                </a:solidFill>
              </a:rPr>
              <a:t>Les immobilisations</a:t>
            </a:r>
            <a:endParaRPr lang="fr-FR" dirty="0"/>
          </a:p>
        </p:txBody>
      </p:sp>
      <p:sp>
        <p:nvSpPr>
          <p:cNvPr id="4" name="ZoneTexte 3"/>
          <p:cNvSpPr txBox="1"/>
          <p:nvPr/>
        </p:nvSpPr>
        <p:spPr>
          <a:xfrm>
            <a:off x="1336264" y="1025987"/>
            <a:ext cx="10297144" cy="5940088"/>
          </a:xfrm>
          <a:prstGeom prst="rect">
            <a:avLst/>
          </a:prstGeom>
          <a:noFill/>
        </p:spPr>
        <p:txBody>
          <a:bodyPr wrap="square" rtlCol="0">
            <a:spAutoFit/>
          </a:bodyPr>
          <a:lstStyle/>
          <a:p>
            <a:pPr algn="just"/>
            <a:r>
              <a:rPr lang="fr-FR" sz="1600" b="1" dirty="0"/>
              <a:t>Comptabilisation en recette </a:t>
            </a:r>
            <a:r>
              <a:rPr lang="fr-FR" sz="1600" b="1" dirty="0" smtClean="0"/>
              <a:t>(GFC).</a:t>
            </a:r>
          </a:p>
          <a:p>
            <a:pPr algn="just"/>
            <a:r>
              <a:rPr lang="fr-FR" sz="1600" dirty="0" smtClean="0"/>
              <a:t>Comptabilisation en fonction du financeur :</a:t>
            </a:r>
          </a:p>
          <a:p>
            <a:pPr algn="just"/>
            <a:r>
              <a:rPr lang="fr-FR" sz="1400" dirty="0" smtClean="0"/>
              <a:t>	131 </a:t>
            </a:r>
            <a:r>
              <a:rPr lang="fr-FR" sz="1400" dirty="0"/>
              <a:t>- Subventions d'équipement reçues</a:t>
            </a:r>
          </a:p>
          <a:p>
            <a:pPr algn="just"/>
            <a:r>
              <a:rPr lang="fr-FR" sz="1400" dirty="0" smtClean="0"/>
              <a:t>		1311 </a:t>
            </a:r>
            <a:r>
              <a:rPr lang="fr-FR" sz="1400" dirty="0"/>
              <a:t>- Etat</a:t>
            </a:r>
          </a:p>
          <a:p>
            <a:pPr algn="just"/>
            <a:r>
              <a:rPr lang="fr-FR" sz="1400" dirty="0" smtClean="0"/>
              <a:t>		1312 </a:t>
            </a:r>
            <a:r>
              <a:rPr lang="fr-FR" sz="1400" dirty="0"/>
              <a:t>- Région</a:t>
            </a:r>
          </a:p>
          <a:p>
            <a:pPr algn="just"/>
            <a:r>
              <a:rPr lang="fr-FR" sz="1400" dirty="0" smtClean="0"/>
              <a:t>		1313 </a:t>
            </a:r>
            <a:r>
              <a:rPr lang="fr-FR" sz="1400" dirty="0"/>
              <a:t>- Département</a:t>
            </a:r>
          </a:p>
          <a:p>
            <a:pPr algn="just"/>
            <a:r>
              <a:rPr lang="fr-FR" sz="1400" dirty="0" smtClean="0"/>
              <a:t>		1314 </a:t>
            </a:r>
            <a:r>
              <a:rPr lang="fr-FR" sz="1400" dirty="0"/>
              <a:t>- Commune et groupement de communes</a:t>
            </a:r>
          </a:p>
          <a:p>
            <a:pPr algn="just"/>
            <a:r>
              <a:rPr lang="fr-FR" sz="1400" dirty="0" smtClean="0"/>
              <a:t>		1315 </a:t>
            </a:r>
            <a:r>
              <a:rPr lang="fr-FR" sz="1400" dirty="0"/>
              <a:t>- Autres collectivités et établissements publics</a:t>
            </a:r>
          </a:p>
          <a:p>
            <a:pPr algn="just"/>
            <a:r>
              <a:rPr lang="fr-FR" sz="1400" dirty="0" smtClean="0"/>
              <a:t>		1316 </a:t>
            </a:r>
            <a:r>
              <a:rPr lang="fr-FR" sz="1400" dirty="0"/>
              <a:t>- Organismes internationaux</a:t>
            </a:r>
          </a:p>
          <a:p>
            <a:pPr algn="just"/>
            <a:r>
              <a:rPr lang="fr-FR" sz="1400" dirty="0" smtClean="0"/>
              <a:t>		1318 </a:t>
            </a:r>
            <a:r>
              <a:rPr lang="fr-FR" sz="1400" dirty="0"/>
              <a:t>- Autres subventions d'équipement reçues</a:t>
            </a:r>
          </a:p>
          <a:p>
            <a:pPr algn="just"/>
            <a:r>
              <a:rPr lang="fr-FR" sz="1400" dirty="0" smtClean="0"/>
              <a:t>			13181 </a:t>
            </a:r>
            <a:r>
              <a:rPr lang="fr-FR" sz="1400" dirty="0"/>
              <a:t>- Taxe </a:t>
            </a:r>
            <a:r>
              <a:rPr lang="fr-FR" sz="1400" dirty="0" smtClean="0"/>
              <a:t>d'apprentissage</a:t>
            </a:r>
          </a:p>
          <a:p>
            <a:pPr algn="just"/>
            <a:r>
              <a:rPr lang="fr-FR" sz="1400" dirty="0" smtClean="0"/>
              <a:t>	Etc…</a:t>
            </a:r>
          </a:p>
          <a:p>
            <a:pPr algn="just"/>
            <a:endParaRPr lang="fr-FR" sz="1600" dirty="0"/>
          </a:p>
          <a:p>
            <a:pPr algn="just"/>
            <a:r>
              <a:rPr lang="fr-FR" sz="1600" b="1" dirty="0" smtClean="0"/>
              <a:t>Comptabilisation </a:t>
            </a:r>
            <a:r>
              <a:rPr lang="fr-FR" sz="1600" b="1" dirty="0"/>
              <a:t>en recette (</a:t>
            </a:r>
            <a:r>
              <a:rPr lang="fr-FR" sz="1600" b="1" dirty="0" err="1"/>
              <a:t>Op@le</a:t>
            </a:r>
            <a:r>
              <a:rPr lang="fr-FR" sz="1600" b="1" dirty="0" smtClean="0"/>
              <a:t>).</a:t>
            </a:r>
            <a:endParaRPr lang="fr-FR" sz="1600" b="1" dirty="0"/>
          </a:p>
          <a:p>
            <a:pPr algn="just"/>
            <a:r>
              <a:rPr lang="fr-FR" sz="1600" dirty="0"/>
              <a:t>Avec </a:t>
            </a:r>
            <a:r>
              <a:rPr lang="fr-FR" sz="1600" dirty="0" err="1"/>
              <a:t>Op@le</a:t>
            </a:r>
            <a:r>
              <a:rPr lang="fr-FR" sz="1600" dirty="0"/>
              <a:t> la classe 1 ne </a:t>
            </a:r>
            <a:r>
              <a:rPr lang="fr-FR" sz="1600" b="1" u="sng" dirty="0"/>
              <a:t>retracera plus à l’avenir les modalités de financement des biens (dotation, subvention) mais le financeur des biens </a:t>
            </a:r>
            <a:r>
              <a:rPr lang="fr-FR" sz="1600" dirty="0"/>
              <a:t>: les financements reçus de l’État seront enregistrés aux comptes de racine </a:t>
            </a:r>
            <a:r>
              <a:rPr lang="fr-FR" sz="1600" b="1" dirty="0"/>
              <a:t>10,</a:t>
            </a:r>
            <a:r>
              <a:rPr lang="fr-FR" sz="1600" dirty="0"/>
              <a:t> et les financements reçus de tiers autres que l’État (Union Européenne, collectivités territoriales...) étant enregistrés dans les comptes de racine </a:t>
            </a:r>
            <a:r>
              <a:rPr lang="fr-FR" sz="1600" b="1" dirty="0"/>
              <a:t>13</a:t>
            </a:r>
            <a:r>
              <a:rPr lang="fr-FR" sz="1600" dirty="0"/>
              <a:t>.</a:t>
            </a:r>
          </a:p>
          <a:p>
            <a:pPr algn="just"/>
            <a:r>
              <a:rPr lang="fr-FR" sz="1600" dirty="0" err="1"/>
              <a:t>Op@le</a:t>
            </a:r>
            <a:r>
              <a:rPr lang="fr-FR" sz="1600" dirty="0"/>
              <a:t> opère une distinction selon que le financement soit ou non rattaché à un actif. </a:t>
            </a:r>
            <a:endParaRPr lang="fr-FR" sz="1600" dirty="0" smtClean="0"/>
          </a:p>
          <a:p>
            <a:pPr algn="just"/>
            <a:endParaRPr lang="fr-FR" sz="1600" dirty="0"/>
          </a:p>
          <a:p>
            <a:pPr algn="just"/>
            <a:r>
              <a:rPr lang="fr-FR" sz="1600" dirty="0"/>
              <a:t>Dans le cas d’un </a:t>
            </a:r>
            <a:r>
              <a:rPr lang="fr-FR" sz="1600" b="1" u="sng" dirty="0"/>
              <a:t>financement </a:t>
            </a:r>
            <a:r>
              <a:rPr lang="fr-FR" sz="1600" b="1" u="sng" dirty="0" smtClean="0"/>
              <a:t>non rattaché </a:t>
            </a:r>
            <a:r>
              <a:rPr lang="fr-FR" sz="1600" b="1" u="sng" dirty="0"/>
              <a:t>à un actif on utilisera les comptes 104 </a:t>
            </a:r>
            <a:r>
              <a:rPr lang="fr-FR" sz="1600" dirty="0"/>
              <a:t>pour l’Etat et les comptes 134 pour les tiers autres que l’Etat. </a:t>
            </a:r>
            <a:r>
              <a:rPr lang="fr-FR" sz="1600" b="1" u="sng" dirty="0"/>
              <a:t>Les comptes 1041X et 1341X retracent la valeur initiale des financements rattachés à des actifs.</a:t>
            </a:r>
            <a:r>
              <a:rPr lang="fr-FR" sz="1600" dirty="0"/>
              <a:t> Ces financements font l’objet d’une neutralisation correspondant à l’amortissement de l’exercice enregistrés sur les comptes de racine 1049 pour l’Etat et de racine 1349 pour les tiers autres que l’Etat. </a:t>
            </a:r>
            <a:endParaRPr lang="fr-FR" dirty="0"/>
          </a:p>
        </p:txBody>
      </p:sp>
      <p:pic>
        <p:nvPicPr>
          <p:cNvPr id="6" name="Image 5"/>
          <p:cNvPicPr>
            <a:picLocks noChangeAspect="1"/>
          </p:cNvPicPr>
          <p:nvPr/>
        </p:nvPicPr>
        <p:blipFill>
          <a:blip r:embed="rId3"/>
          <a:stretch>
            <a:fillRect/>
          </a:stretch>
        </p:blipFill>
        <p:spPr>
          <a:xfrm>
            <a:off x="693812" y="806512"/>
            <a:ext cx="445047" cy="438950"/>
          </a:xfrm>
          <a:prstGeom prst="rect">
            <a:avLst/>
          </a:prstGeom>
        </p:spPr>
      </p:pic>
    </p:spTree>
    <p:extLst>
      <p:ext uri="{BB962C8B-B14F-4D97-AF65-F5344CB8AC3E}">
        <p14:creationId xmlns:p14="http://schemas.microsoft.com/office/powerpoint/2010/main" val="293973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658912"/>
          </a:xfrm>
        </p:spPr>
        <p:txBody>
          <a:bodyPr/>
          <a:lstStyle/>
          <a:p>
            <a:pPr algn="ctr"/>
            <a:r>
              <a:rPr lang="fr-FR" b="1" dirty="0">
                <a:solidFill>
                  <a:srgbClr val="002060"/>
                </a:solidFill>
              </a:rPr>
              <a:t>Les immobilisations</a:t>
            </a:r>
            <a:endParaRPr lang="fr-FR" b="1" dirty="0"/>
          </a:p>
        </p:txBody>
      </p:sp>
      <p:sp>
        <p:nvSpPr>
          <p:cNvPr id="3" name="ZoneTexte 2"/>
          <p:cNvSpPr txBox="1"/>
          <p:nvPr/>
        </p:nvSpPr>
        <p:spPr>
          <a:xfrm>
            <a:off x="1593436" y="1556792"/>
            <a:ext cx="10045592" cy="4247317"/>
          </a:xfrm>
          <a:prstGeom prst="rect">
            <a:avLst/>
          </a:prstGeom>
          <a:noFill/>
        </p:spPr>
        <p:txBody>
          <a:bodyPr wrap="square" rtlCol="0">
            <a:spAutoFit/>
          </a:bodyPr>
          <a:lstStyle/>
          <a:p>
            <a:pPr algn="just"/>
            <a:r>
              <a:rPr lang="fr-FR" dirty="0"/>
              <a:t>La future M9-6 </a:t>
            </a:r>
            <a:r>
              <a:rPr lang="fr-FR" dirty="0" err="1"/>
              <a:t>Op@le</a:t>
            </a:r>
            <a:r>
              <a:rPr lang="fr-FR" dirty="0"/>
              <a:t> traite notamment de la mise à disposition d'actifs entre entités du secteur public dont l’immobilisation est fondée sur le </a:t>
            </a:r>
            <a:r>
              <a:rPr lang="fr-FR" b="1" u="sng" dirty="0"/>
              <a:t>critère de contrôle du bien par l'EPLE et non sur la propriété juridique du </a:t>
            </a:r>
            <a:r>
              <a:rPr lang="fr-FR" b="1" u="sng" dirty="0" smtClean="0"/>
              <a:t>bien.</a:t>
            </a:r>
            <a:endParaRPr lang="fr-FR" b="1" u="sng" dirty="0"/>
          </a:p>
          <a:p>
            <a:pPr algn="just"/>
            <a:r>
              <a:rPr lang="fr-FR" dirty="0"/>
              <a:t>Notion de contrôle du bien : quand l'organisme bénéficie de </a:t>
            </a:r>
            <a:r>
              <a:rPr lang="fr-FR" u="sng" dirty="0"/>
              <a:t>la jouissance du bien et des droits et obligations qui s'y rattachent</a:t>
            </a:r>
            <a:r>
              <a:rPr lang="fr-FR" u="sng" dirty="0" smtClean="0"/>
              <a:t>.</a:t>
            </a:r>
          </a:p>
          <a:p>
            <a:pPr algn="just"/>
            <a:endParaRPr lang="fr-FR" dirty="0"/>
          </a:p>
          <a:p>
            <a:pPr algn="just"/>
            <a:r>
              <a:rPr lang="fr-FR" dirty="0"/>
              <a:t>La « M9-6 version 2015 » parlait déjà au paragraphe 2.5.6.1 de biens destinés à servir de façon durable à l'activité de l'établissement ; </a:t>
            </a:r>
            <a:r>
              <a:rPr lang="fr-FR" b="1" u="sng" dirty="0"/>
              <a:t>et le critère d’inscription était donc déjà l’utilisation du bien et non sa propriété. </a:t>
            </a:r>
            <a:endParaRPr lang="fr-FR" b="1" u="sng" dirty="0" smtClean="0"/>
          </a:p>
          <a:p>
            <a:pPr algn="just"/>
            <a:r>
              <a:rPr lang="fr-FR" dirty="0" smtClean="0"/>
              <a:t>Mais </a:t>
            </a:r>
            <a:r>
              <a:rPr lang="fr-FR" dirty="0"/>
              <a:t>si les biens mis à disposition auraient déjà dû être inscrits en inventaire ce n’était pas toujours le cas et pour nombre d’établissements </a:t>
            </a:r>
            <a:r>
              <a:rPr lang="fr-FR" b="1" u="sng" dirty="0"/>
              <a:t>il y aura une nécessaire mise à jour des inventaires pour les biens reçus à titre gratuit de la collectivité de rattachement</a:t>
            </a:r>
            <a:r>
              <a:rPr lang="fr-FR" dirty="0" smtClean="0"/>
              <a:t>.</a:t>
            </a:r>
          </a:p>
          <a:p>
            <a:endParaRPr lang="fr-FR" dirty="0"/>
          </a:p>
          <a:p>
            <a:endParaRPr lang="fr-FR" dirty="0" smtClean="0"/>
          </a:p>
          <a:p>
            <a:endParaRPr lang="fr-FR" dirty="0"/>
          </a:p>
        </p:txBody>
      </p:sp>
      <p:pic>
        <p:nvPicPr>
          <p:cNvPr id="4" name="Image 3"/>
          <p:cNvPicPr>
            <a:picLocks noChangeAspect="1"/>
          </p:cNvPicPr>
          <p:nvPr/>
        </p:nvPicPr>
        <p:blipFill>
          <a:blip r:embed="rId2"/>
          <a:stretch>
            <a:fillRect/>
          </a:stretch>
        </p:blipFill>
        <p:spPr>
          <a:xfrm>
            <a:off x="693812" y="836713"/>
            <a:ext cx="445047" cy="438950"/>
          </a:xfrm>
          <a:prstGeom prst="rect">
            <a:avLst/>
          </a:prstGeom>
        </p:spPr>
      </p:pic>
    </p:spTree>
    <p:extLst>
      <p:ext uri="{BB962C8B-B14F-4D97-AF65-F5344CB8AC3E}">
        <p14:creationId xmlns:p14="http://schemas.microsoft.com/office/powerpoint/2010/main" val="108814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658912"/>
          </a:xfrm>
        </p:spPr>
        <p:txBody>
          <a:bodyPr/>
          <a:lstStyle/>
          <a:p>
            <a:pPr algn="ctr"/>
            <a:r>
              <a:rPr lang="fr-FR" b="1" dirty="0"/>
              <a:t>Les immobilisations</a:t>
            </a:r>
            <a:endParaRPr lang="fr-FR" b="1" dirty="0"/>
          </a:p>
        </p:txBody>
      </p:sp>
      <p:sp>
        <p:nvSpPr>
          <p:cNvPr id="3" name="ZoneTexte 2"/>
          <p:cNvSpPr txBox="1"/>
          <p:nvPr/>
        </p:nvSpPr>
        <p:spPr>
          <a:xfrm>
            <a:off x="1593436" y="1556792"/>
            <a:ext cx="10045592" cy="923330"/>
          </a:xfrm>
          <a:prstGeom prst="rect">
            <a:avLst/>
          </a:prstGeom>
          <a:noFill/>
        </p:spPr>
        <p:txBody>
          <a:bodyPr wrap="square" rtlCol="0">
            <a:spAutoFit/>
          </a:bodyPr>
          <a:lstStyle/>
          <a:p>
            <a:endParaRPr lang="fr-FR" dirty="0"/>
          </a:p>
          <a:p>
            <a:endParaRPr lang="fr-FR" dirty="0" smtClean="0"/>
          </a:p>
          <a:p>
            <a:endParaRPr lang="fr-FR" dirty="0"/>
          </a:p>
        </p:txBody>
      </p:sp>
      <p:pic>
        <p:nvPicPr>
          <p:cNvPr id="4" name="Image 3"/>
          <p:cNvPicPr>
            <a:picLocks noChangeAspect="1"/>
          </p:cNvPicPr>
          <p:nvPr/>
        </p:nvPicPr>
        <p:blipFill>
          <a:blip r:embed="rId2"/>
          <a:stretch>
            <a:fillRect/>
          </a:stretch>
        </p:blipFill>
        <p:spPr>
          <a:xfrm>
            <a:off x="1994496" y="966002"/>
            <a:ext cx="8199831" cy="4925995"/>
          </a:xfrm>
          <a:prstGeom prst="rect">
            <a:avLst/>
          </a:prstGeom>
        </p:spPr>
      </p:pic>
      <p:pic>
        <p:nvPicPr>
          <p:cNvPr id="5" name="Image 4"/>
          <p:cNvPicPr>
            <a:picLocks noChangeAspect="1"/>
          </p:cNvPicPr>
          <p:nvPr/>
        </p:nvPicPr>
        <p:blipFill>
          <a:blip r:embed="rId3"/>
          <a:stretch>
            <a:fillRect/>
          </a:stretch>
        </p:blipFill>
        <p:spPr>
          <a:xfrm>
            <a:off x="725336" y="836713"/>
            <a:ext cx="445047" cy="438950"/>
          </a:xfrm>
          <a:prstGeom prst="rect">
            <a:avLst/>
          </a:prstGeom>
        </p:spPr>
      </p:pic>
    </p:spTree>
    <p:extLst>
      <p:ext uri="{BB962C8B-B14F-4D97-AF65-F5344CB8AC3E}">
        <p14:creationId xmlns:p14="http://schemas.microsoft.com/office/powerpoint/2010/main" val="374149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658912"/>
          </a:xfrm>
        </p:spPr>
        <p:txBody>
          <a:bodyPr/>
          <a:lstStyle/>
          <a:p>
            <a:pPr algn="ctr"/>
            <a:r>
              <a:rPr lang="fr-FR" b="1" dirty="0"/>
              <a:t>Les immobilisations</a:t>
            </a:r>
            <a:endParaRPr lang="fr-FR" b="1" dirty="0"/>
          </a:p>
        </p:txBody>
      </p:sp>
      <p:sp>
        <p:nvSpPr>
          <p:cNvPr id="3" name="ZoneTexte 2"/>
          <p:cNvSpPr txBox="1"/>
          <p:nvPr/>
        </p:nvSpPr>
        <p:spPr>
          <a:xfrm>
            <a:off x="1593436" y="1556792"/>
            <a:ext cx="10045592" cy="923330"/>
          </a:xfrm>
          <a:prstGeom prst="rect">
            <a:avLst/>
          </a:prstGeom>
          <a:noFill/>
        </p:spPr>
        <p:txBody>
          <a:bodyPr wrap="square" rtlCol="0">
            <a:spAutoFit/>
          </a:bodyPr>
          <a:lstStyle/>
          <a:p>
            <a:endParaRPr lang="fr-FR" dirty="0"/>
          </a:p>
          <a:p>
            <a:endParaRPr lang="fr-FR" dirty="0" smtClean="0"/>
          </a:p>
          <a:p>
            <a:endParaRPr lang="fr-FR" dirty="0"/>
          </a:p>
        </p:txBody>
      </p:sp>
      <p:sp>
        <p:nvSpPr>
          <p:cNvPr id="5" name="ZoneTexte 4"/>
          <p:cNvSpPr txBox="1"/>
          <p:nvPr/>
        </p:nvSpPr>
        <p:spPr>
          <a:xfrm>
            <a:off x="1341884" y="764704"/>
            <a:ext cx="10297144" cy="4524315"/>
          </a:xfrm>
          <a:prstGeom prst="rect">
            <a:avLst/>
          </a:prstGeom>
          <a:noFill/>
        </p:spPr>
        <p:txBody>
          <a:bodyPr wrap="square" rtlCol="0">
            <a:spAutoFit/>
          </a:bodyPr>
          <a:lstStyle/>
          <a:p>
            <a:pPr algn="just"/>
            <a:endParaRPr lang="fr-FR" dirty="0" smtClean="0"/>
          </a:p>
          <a:p>
            <a:pPr algn="just"/>
            <a:endParaRPr lang="fr-FR" dirty="0"/>
          </a:p>
          <a:p>
            <a:pPr algn="just"/>
            <a:endParaRPr lang="fr-FR" dirty="0" smtClean="0"/>
          </a:p>
          <a:p>
            <a:pPr algn="just"/>
            <a:r>
              <a:rPr lang="fr-FR" dirty="0" smtClean="0"/>
              <a:t>Le </a:t>
            </a:r>
            <a:r>
              <a:rPr lang="fr-FR" dirty="0"/>
              <a:t>seuil actuel d’une immobilisation est de </a:t>
            </a:r>
            <a:r>
              <a:rPr lang="fr-FR" b="1" u="sng" dirty="0"/>
              <a:t>800.00 € P.U./ HT </a:t>
            </a:r>
            <a:r>
              <a:rPr lang="fr-FR" dirty="0"/>
              <a:t>pour les </a:t>
            </a:r>
            <a:r>
              <a:rPr lang="fr-FR" dirty="0" smtClean="0"/>
              <a:t>E.P.L.E ; il ne change pas </a:t>
            </a:r>
            <a:r>
              <a:rPr lang="fr-FR" dirty="0"/>
              <a:t>avec Opale mais </a:t>
            </a:r>
            <a:r>
              <a:rPr lang="fr-FR" dirty="0" smtClean="0"/>
              <a:t>la </a:t>
            </a:r>
            <a:r>
              <a:rPr lang="fr-FR" dirty="0"/>
              <a:t>« M9-6 </a:t>
            </a:r>
            <a:r>
              <a:rPr lang="fr-FR" dirty="0" err="1"/>
              <a:t>Op@le</a:t>
            </a:r>
            <a:r>
              <a:rPr lang="fr-FR" dirty="0"/>
              <a:t> » précise que les biens qui répondent à la définition des immobilisations «</a:t>
            </a:r>
            <a:r>
              <a:rPr lang="fr-FR" b="1" u="sng" dirty="0"/>
              <a:t>mais dont la valeur unitaire hors taxes récupérables est inférieure au seuil de   800   euros   hors   taxe   peuvent   ne   pas   être   immobilisés   sauf   décision   explicite   du   conseil d’administration </a:t>
            </a:r>
            <a:r>
              <a:rPr lang="fr-FR" dirty="0"/>
              <a:t>». </a:t>
            </a:r>
            <a:endParaRPr lang="fr-FR" dirty="0" smtClean="0"/>
          </a:p>
          <a:p>
            <a:pPr algn="just"/>
            <a:endParaRPr lang="fr-FR" dirty="0" smtClean="0"/>
          </a:p>
          <a:p>
            <a:pPr algn="just"/>
            <a:r>
              <a:rPr lang="fr-FR" dirty="0"/>
              <a:t>Le nouveau logiciel </a:t>
            </a:r>
            <a:r>
              <a:rPr lang="fr-FR" dirty="0" err="1"/>
              <a:t>Op@le</a:t>
            </a:r>
            <a:r>
              <a:rPr lang="fr-FR" dirty="0"/>
              <a:t>, en plus de l’inventaire principal, </a:t>
            </a:r>
            <a:r>
              <a:rPr lang="fr-FR" b="1" u="sng" dirty="0"/>
              <a:t>offrira la possibilité de suivre sur un répertoire certains biens particuliers.</a:t>
            </a:r>
            <a:r>
              <a:rPr lang="fr-FR" dirty="0"/>
              <a:t> Conformément à la rubrique de la « M9-6 </a:t>
            </a:r>
            <a:r>
              <a:rPr lang="fr-FR" dirty="0" err="1"/>
              <a:t>Op@le</a:t>
            </a:r>
            <a:r>
              <a:rPr lang="fr-FR" dirty="0"/>
              <a:t> » ce répertoire « </a:t>
            </a:r>
            <a:r>
              <a:rPr lang="fr-FR" b="1" dirty="0"/>
              <a:t>enregistre aussi les biens mis à disposition de l’EPLE notamment par les collectivités soit lorsque l’EPLE n’en assure pas le contrôle conformément aux termes de la définition de l'actif soit parce qu’il n’a pas connaissance de leur valeur </a:t>
            </a:r>
            <a:r>
              <a:rPr lang="fr-FR" dirty="0"/>
              <a:t>». </a:t>
            </a:r>
          </a:p>
          <a:p>
            <a:endParaRPr lang="fr-FR" dirty="0"/>
          </a:p>
          <a:p>
            <a:endParaRPr lang="fr-FR" dirty="0"/>
          </a:p>
        </p:txBody>
      </p:sp>
      <p:pic>
        <p:nvPicPr>
          <p:cNvPr id="6" name="Image 5"/>
          <p:cNvPicPr>
            <a:picLocks noChangeAspect="1"/>
          </p:cNvPicPr>
          <p:nvPr/>
        </p:nvPicPr>
        <p:blipFill>
          <a:blip r:embed="rId2"/>
          <a:stretch>
            <a:fillRect/>
          </a:stretch>
        </p:blipFill>
        <p:spPr>
          <a:xfrm>
            <a:off x="768242" y="829134"/>
            <a:ext cx="445047" cy="438950"/>
          </a:xfrm>
          <a:prstGeom prst="rect">
            <a:avLst/>
          </a:prstGeom>
        </p:spPr>
      </p:pic>
    </p:spTree>
    <p:extLst>
      <p:ext uri="{BB962C8B-B14F-4D97-AF65-F5344CB8AC3E}">
        <p14:creationId xmlns:p14="http://schemas.microsoft.com/office/powerpoint/2010/main" val="387558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pPr algn="ctr"/>
            <a:r>
              <a:rPr lang="fr-FR" b="1" dirty="0">
                <a:solidFill>
                  <a:srgbClr val="002060"/>
                </a:solidFill>
              </a:rPr>
              <a:t>Les immobilisations</a:t>
            </a:r>
            <a:endParaRPr lang="fr-FR" dirty="0"/>
          </a:p>
        </p:txBody>
      </p:sp>
      <p:sp>
        <p:nvSpPr>
          <p:cNvPr id="4" name="ZoneTexte 3"/>
          <p:cNvSpPr txBox="1"/>
          <p:nvPr/>
        </p:nvSpPr>
        <p:spPr>
          <a:xfrm>
            <a:off x="1336264" y="1484784"/>
            <a:ext cx="10297144" cy="5829288"/>
          </a:xfrm>
          <a:prstGeom prst="rect">
            <a:avLst/>
          </a:prstGeom>
          <a:noFill/>
        </p:spPr>
        <p:txBody>
          <a:bodyPr wrap="square" rtlCol="0">
            <a:spAutoFit/>
          </a:bodyPr>
          <a:lstStyle/>
          <a:p>
            <a:pPr marL="274320" lvl="0" indent="-274320" algn="just">
              <a:spcBef>
                <a:spcPct val="20000"/>
              </a:spcBef>
              <a:buClr>
                <a:srgbClr val="0BD0D9"/>
              </a:buClr>
              <a:buSzPct val="95000"/>
              <a:buFont typeface="Wingdings 2"/>
              <a:buChar char=""/>
            </a:pPr>
            <a:r>
              <a:rPr lang="fr-FR" sz="2200" dirty="0">
                <a:solidFill>
                  <a:prstClr val="black"/>
                </a:solidFill>
                <a:latin typeface="Constantia"/>
              </a:rPr>
              <a:t>La question de savoir si </a:t>
            </a:r>
            <a:r>
              <a:rPr lang="fr-FR" sz="2200" b="1" dirty="0">
                <a:solidFill>
                  <a:prstClr val="black"/>
                </a:solidFill>
                <a:latin typeface="Constantia"/>
              </a:rPr>
              <a:t>tel bien est ou non à imputer </a:t>
            </a:r>
            <a:r>
              <a:rPr lang="fr-FR" sz="2200" b="1" u="sng" dirty="0">
                <a:solidFill>
                  <a:prstClr val="black"/>
                </a:solidFill>
                <a:latin typeface="Constantia"/>
              </a:rPr>
              <a:t>en section de fonctionnement ou d’investissement</a:t>
            </a:r>
            <a:r>
              <a:rPr lang="fr-FR" sz="2200" b="1" dirty="0">
                <a:solidFill>
                  <a:prstClr val="black"/>
                </a:solidFill>
                <a:latin typeface="Constantia"/>
              </a:rPr>
              <a:t> </a:t>
            </a:r>
            <a:r>
              <a:rPr lang="fr-FR" sz="2200" dirty="0">
                <a:solidFill>
                  <a:prstClr val="black"/>
                </a:solidFill>
                <a:latin typeface="Constantia"/>
              </a:rPr>
              <a:t>est une de celle que se pose le plus souvent les gestionnaires et les comptables ; parfois même avec des analyses divergentes. </a:t>
            </a:r>
          </a:p>
          <a:p>
            <a:pPr lvl="0" algn="just">
              <a:spcBef>
                <a:spcPct val="20000"/>
              </a:spcBef>
              <a:buClr>
                <a:srgbClr val="0BD0D9"/>
              </a:buClr>
              <a:buSzPct val="95000"/>
            </a:pPr>
            <a:endParaRPr lang="fr-FR" sz="2200" dirty="0">
              <a:solidFill>
                <a:prstClr val="black"/>
              </a:solidFill>
              <a:latin typeface="Constantia"/>
            </a:endParaRPr>
          </a:p>
          <a:p>
            <a:pPr marL="274320" lvl="0" indent="-274320" algn="just">
              <a:spcBef>
                <a:spcPct val="20000"/>
              </a:spcBef>
              <a:buClr>
                <a:srgbClr val="0BD0D9"/>
              </a:buClr>
              <a:buSzPct val="95000"/>
              <a:buFont typeface="Wingdings 2"/>
              <a:buChar char=""/>
            </a:pPr>
            <a:r>
              <a:rPr lang="fr-FR" sz="2200" dirty="0">
                <a:solidFill>
                  <a:prstClr val="black"/>
                </a:solidFill>
                <a:latin typeface="Constantia"/>
              </a:rPr>
              <a:t>Les dépenses qui ont pour </a:t>
            </a:r>
            <a:r>
              <a:rPr lang="fr-FR" sz="2200" b="1" dirty="0">
                <a:solidFill>
                  <a:prstClr val="black"/>
                </a:solidFill>
                <a:latin typeface="Constantia"/>
              </a:rPr>
              <a:t>résultat </a:t>
            </a:r>
            <a:r>
              <a:rPr lang="fr-FR" sz="2200" b="1" u="sng" dirty="0">
                <a:solidFill>
                  <a:prstClr val="black"/>
                </a:solidFill>
                <a:latin typeface="Constantia"/>
              </a:rPr>
              <a:t>l'entrée d'un bien destiné à rester durablement dans le patrimoine de l’EPLE, et ne se consommant pas par le premier usage, constituent des immobilisations ; de manière obligatoire si ce bien à une valeur supérieure à 800 € HT</a:t>
            </a:r>
            <a:r>
              <a:rPr lang="fr-FR" sz="2200" b="1" dirty="0">
                <a:solidFill>
                  <a:prstClr val="black"/>
                </a:solidFill>
                <a:latin typeface="Constantia"/>
              </a:rPr>
              <a:t>. </a:t>
            </a:r>
            <a:r>
              <a:rPr lang="fr-FR" sz="2200" dirty="0">
                <a:solidFill>
                  <a:prstClr val="black"/>
                </a:solidFill>
                <a:latin typeface="Constantia"/>
              </a:rPr>
              <a:t>C’est ce qui ressort de la définition de la M9-6.</a:t>
            </a:r>
          </a:p>
          <a:p>
            <a:pPr algn="just"/>
            <a:endParaRPr lang="fr-FR" dirty="0" smtClean="0"/>
          </a:p>
          <a:p>
            <a:pPr algn="just"/>
            <a:endParaRPr lang="fr-FR" dirty="0" smtClean="0"/>
          </a:p>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a:p>
        </p:txBody>
      </p:sp>
      <p:pic>
        <p:nvPicPr>
          <p:cNvPr id="5" name="Image 4"/>
          <p:cNvPicPr>
            <a:picLocks noChangeAspect="1"/>
          </p:cNvPicPr>
          <p:nvPr/>
        </p:nvPicPr>
        <p:blipFill>
          <a:blip r:embed="rId3"/>
          <a:stretch>
            <a:fillRect/>
          </a:stretch>
        </p:blipFill>
        <p:spPr>
          <a:xfrm>
            <a:off x="693812" y="874674"/>
            <a:ext cx="445047" cy="438950"/>
          </a:xfrm>
          <a:prstGeom prst="rect">
            <a:avLst/>
          </a:prstGeom>
        </p:spPr>
      </p:pic>
    </p:spTree>
    <p:extLst>
      <p:ext uri="{BB962C8B-B14F-4D97-AF65-F5344CB8AC3E}">
        <p14:creationId xmlns:p14="http://schemas.microsoft.com/office/powerpoint/2010/main" val="391957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pPr algn="ctr"/>
            <a:r>
              <a:rPr lang="fr-FR" b="1" dirty="0">
                <a:solidFill>
                  <a:srgbClr val="002060"/>
                </a:solidFill>
              </a:rPr>
              <a:t>Les immobilisations</a:t>
            </a:r>
            <a:endParaRPr lang="fr-FR" dirty="0"/>
          </a:p>
        </p:txBody>
      </p:sp>
      <p:sp>
        <p:nvSpPr>
          <p:cNvPr id="4" name="ZoneTexte 3"/>
          <p:cNvSpPr txBox="1"/>
          <p:nvPr/>
        </p:nvSpPr>
        <p:spPr>
          <a:xfrm>
            <a:off x="1336264" y="908722"/>
            <a:ext cx="10374772" cy="5761577"/>
          </a:xfrm>
          <a:prstGeom prst="rect">
            <a:avLst/>
          </a:prstGeom>
          <a:noFill/>
        </p:spPr>
        <p:txBody>
          <a:bodyPr wrap="square" rtlCol="0">
            <a:spAutoFit/>
          </a:bodyPr>
          <a:lstStyle/>
          <a:p>
            <a:pPr marL="274320" lvl="0" indent="-274320" algn="just">
              <a:spcBef>
                <a:spcPct val="20000"/>
              </a:spcBef>
              <a:buClr>
                <a:srgbClr val="0BD0D9"/>
              </a:buClr>
              <a:buSzPct val="95000"/>
              <a:buFont typeface="Wingdings 2"/>
              <a:buChar char=""/>
            </a:pPr>
            <a:r>
              <a:rPr lang="fr-FR" b="1" dirty="0">
                <a:solidFill>
                  <a:srgbClr val="FF0000"/>
                </a:solidFill>
                <a:latin typeface="Constantia"/>
              </a:rPr>
              <a:t>Les dépenses qui ont pour résultat l'entrée d'un bien destiné à </a:t>
            </a:r>
            <a:r>
              <a:rPr lang="fr-FR" b="1" u="sng" dirty="0">
                <a:solidFill>
                  <a:srgbClr val="FF0000"/>
                </a:solidFill>
                <a:latin typeface="Constantia"/>
              </a:rPr>
              <a:t>rester durablement </a:t>
            </a:r>
            <a:r>
              <a:rPr lang="fr-FR" b="1" dirty="0">
                <a:solidFill>
                  <a:srgbClr val="FF0000"/>
                </a:solidFill>
                <a:latin typeface="Constantia"/>
              </a:rPr>
              <a:t>dans le patrimoine de la collectivité constituent des immobilisations.</a:t>
            </a:r>
          </a:p>
          <a:p>
            <a:pPr marL="274320" lvl="0" indent="-274320" algn="just">
              <a:spcBef>
                <a:spcPct val="20000"/>
              </a:spcBef>
              <a:buClr>
                <a:srgbClr val="0BD0D9"/>
              </a:buClr>
              <a:buSzPct val="95000"/>
              <a:buFont typeface="Wingdings 2"/>
              <a:buChar char=""/>
            </a:pPr>
            <a:r>
              <a:rPr lang="fr-FR" u="sng" dirty="0">
                <a:solidFill>
                  <a:prstClr val="black"/>
                </a:solidFill>
                <a:latin typeface="Constantia"/>
              </a:rPr>
              <a:t>Les adjonctions à un bien immobilisé </a:t>
            </a:r>
            <a:r>
              <a:rPr lang="fr-FR" dirty="0">
                <a:solidFill>
                  <a:prstClr val="black"/>
                </a:solidFill>
                <a:latin typeface="Constantia"/>
              </a:rPr>
              <a:t>constituent également des immobilisations dans la mesure où elles entraînent un accroissement de la valeur de l'immobilisation initiale. </a:t>
            </a:r>
            <a:r>
              <a:rPr lang="fr-FR" b="1" dirty="0">
                <a:solidFill>
                  <a:srgbClr val="FF0000"/>
                </a:solidFill>
                <a:latin typeface="Constantia"/>
              </a:rPr>
              <a:t>Les dépenses ont le caractère d'immobilisations si elles ont pour effet une augmentation de la valeur d'un élément d'actif ou une augmentation notable de sa durée d'utilisation.</a:t>
            </a:r>
          </a:p>
          <a:p>
            <a:pPr marL="274320" lvl="0" indent="-274320" algn="just">
              <a:spcBef>
                <a:spcPct val="20000"/>
              </a:spcBef>
              <a:buClr>
                <a:srgbClr val="0BD0D9"/>
              </a:buClr>
              <a:buSzPct val="95000"/>
              <a:buFont typeface="Wingdings 2"/>
              <a:buChar char=""/>
            </a:pPr>
            <a:endParaRPr lang="fr-FR" sz="1100" dirty="0">
              <a:solidFill>
                <a:prstClr val="black"/>
              </a:solidFill>
              <a:latin typeface="Constantia"/>
            </a:endParaRPr>
          </a:p>
          <a:p>
            <a:pPr marL="274320" lvl="0" indent="-274320" algn="just">
              <a:spcBef>
                <a:spcPct val="20000"/>
              </a:spcBef>
              <a:buClr>
                <a:srgbClr val="0BD0D9"/>
              </a:buClr>
              <a:buSzPct val="95000"/>
              <a:buFont typeface="Wingdings 2"/>
              <a:buChar char=""/>
            </a:pPr>
            <a:r>
              <a:rPr lang="fr-FR" b="1" dirty="0">
                <a:solidFill>
                  <a:prstClr val="black"/>
                </a:solidFill>
                <a:latin typeface="Constantia"/>
              </a:rPr>
              <a:t>Ainsi, les dépenses à inscrire à la </a:t>
            </a:r>
            <a:r>
              <a:rPr lang="fr-FR" b="1" dirty="0">
                <a:solidFill>
                  <a:srgbClr val="0070C0"/>
                </a:solidFill>
                <a:latin typeface="Constantia"/>
              </a:rPr>
              <a:t>section d'investissement </a:t>
            </a:r>
            <a:r>
              <a:rPr lang="fr-FR" b="1" dirty="0">
                <a:solidFill>
                  <a:prstClr val="black"/>
                </a:solidFill>
                <a:latin typeface="Constantia"/>
              </a:rPr>
              <a:t>comprennent essentiellement des opérations qui se traduisent par une modification de la consistance ou de la valeur du patrimoine de la collectivité : achats de matériels durables, construction ou aménagement de bâtiments, travaux d'infrastructure (voirie, réseaux divers).</a:t>
            </a:r>
          </a:p>
          <a:p>
            <a:pPr marL="274320" lvl="0" indent="-274320" algn="just">
              <a:spcBef>
                <a:spcPct val="20000"/>
              </a:spcBef>
              <a:buClr>
                <a:srgbClr val="0BD0D9"/>
              </a:buClr>
              <a:buSzPct val="95000"/>
              <a:buFont typeface="Wingdings 2"/>
              <a:buChar char=""/>
            </a:pPr>
            <a:endParaRPr lang="fr-FR" sz="1100" b="1" dirty="0">
              <a:solidFill>
                <a:prstClr val="black"/>
              </a:solidFill>
              <a:latin typeface="Constantia"/>
            </a:endParaRPr>
          </a:p>
          <a:p>
            <a:pPr marL="274320" lvl="0" indent="-274320" algn="just">
              <a:spcBef>
                <a:spcPct val="20000"/>
              </a:spcBef>
              <a:buClr>
                <a:srgbClr val="0BD0D9"/>
              </a:buClr>
              <a:buSzPct val="95000"/>
              <a:buFont typeface="Wingdings 2"/>
              <a:buChar char=""/>
            </a:pPr>
            <a:r>
              <a:rPr lang="fr-FR" b="1" dirty="0">
                <a:solidFill>
                  <a:srgbClr val="0070C0"/>
                </a:solidFill>
                <a:latin typeface="Constantia"/>
              </a:rPr>
              <a:t>Les charges </a:t>
            </a:r>
            <a:r>
              <a:rPr lang="fr-FR" b="1" dirty="0">
                <a:solidFill>
                  <a:prstClr val="black"/>
                </a:solidFill>
                <a:latin typeface="Constantia"/>
              </a:rPr>
              <a:t>sont constituées par les biens et services consommés par la collectivité pour les besoins de son activité.</a:t>
            </a:r>
          </a:p>
          <a:p>
            <a:pPr lvl="0" algn="just">
              <a:spcBef>
                <a:spcPct val="20000"/>
              </a:spcBef>
              <a:buClr>
                <a:srgbClr val="0BD0D9"/>
              </a:buClr>
              <a:buSzPct val="95000"/>
            </a:pPr>
            <a:r>
              <a:rPr lang="fr-FR" dirty="0">
                <a:solidFill>
                  <a:prstClr val="black"/>
                </a:solidFill>
                <a:latin typeface="Constantia"/>
              </a:rPr>
              <a:t>Ainsi, </a:t>
            </a:r>
            <a:r>
              <a:rPr lang="fr-FR" b="1" i="1" dirty="0">
                <a:solidFill>
                  <a:prstClr val="black"/>
                </a:solidFill>
                <a:latin typeface="Constantia"/>
              </a:rPr>
              <a:t>les dépenses qui se consomment par le premier usage telles que les fournitures de bureau constituent des charges</a:t>
            </a:r>
            <a:r>
              <a:rPr lang="fr-FR" dirty="0">
                <a:solidFill>
                  <a:prstClr val="black"/>
                </a:solidFill>
                <a:latin typeface="Constantia"/>
              </a:rPr>
              <a:t>. Il en est de même du petit outillage qui peut être considéré comme entièrement consommé dans l'exercice de son acquisition.</a:t>
            </a:r>
          </a:p>
          <a:p>
            <a:pPr lvl="0" algn="just">
              <a:spcBef>
                <a:spcPct val="20000"/>
              </a:spcBef>
              <a:buClr>
                <a:srgbClr val="0BD0D9"/>
              </a:buClr>
              <a:buSzPct val="95000"/>
            </a:pPr>
            <a:r>
              <a:rPr lang="fr-FR" u="sng" dirty="0">
                <a:solidFill>
                  <a:prstClr val="black"/>
                </a:solidFill>
                <a:latin typeface="Constantia"/>
              </a:rPr>
              <a:t>Les dépenses portant sur des biens déjà immobilisés ont le caractère de charges si elles ont pour effet de maintenir ces biens dans un état normal d'utilisation jusqu'à la fin de leur durée d'utilisation sans augmenter leur valeur ou leur durée de vie.</a:t>
            </a:r>
          </a:p>
        </p:txBody>
      </p:sp>
      <p:pic>
        <p:nvPicPr>
          <p:cNvPr id="5" name="Image 4"/>
          <p:cNvPicPr>
            <a:picLocks noChangeAspect="1"/>
          </p:cNvPicPr>
          <p:nvPr/>
        </p:nvPicPr>
        <p:blipFill>
          <a:blip r:embed="rId3"/>
          <a:stretch>
            <a:fillRect/>
          </a:stretch>
        </p:blipFill>
        <p:spPr>
          <a:xfrm>
            <a:off x="693812" y="836712"/>
            <a:ext cx="445047" cy="438950"/>
          </a:xfrm>
          <a:prstGeom prst="rect">
            <a:avLst/>
          </a:prstGeom>
        </p:spPr>
      </p:pic>
    </p:spTree>
    <p:extLst>
      <p:ext uri="{BB962C8B-B14F-4D97-AF65-F5344CB8AC3E}">
        <p14:creationId xmlns:p14="http://schemas.microsoft.com/office/powerpoint/2010/main" val="427236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pPr algn="ctr"/>
            <a:r>
              <a:rPr lang="fr-FR" b="1" dirty="0">
                <a:solidFill>
                  <a:srgbClr val="002060"/>
                </a:solidFill>
              </a:rPr>
              <a:t>Les immobilisations</a:t>
            </a:r>
            <a:endParaRPr lang="fr-FR" dirty="0"/>
          </a:p>
        </p:txBody>
      </p:sp>
      <p:sp>
        <p:nvSpPr>
          <p:cNvPr id="4" name="ZoneTexte 3"/>
          <p:cNvSpPr txBox="1"/>
          <p:nvPr/>
        </p:nvSpPr>
        <p:spPr>
          <a:xfrm>
            <a:off x="1336264" y="908722"/>
            <a:ext cx="10374772" cy="5453801"/>
          </a:xfrm>
          <a:prstGeom prst="rect">
            <a:avLst/>
          </a:prstGeom>
          <a:noFill/>
        </p:spPr>
        <p:txBody>
          <a:bodyPr wrap="square" rtlCol="0">
            <a:spAutoFit/>
          </a:bodyPr>
          <a:lstStyle/>
          <a:p>
            <a:pPr marL="274320" lvl="0" indent="-274320" algn="just">
              <a:spcBef>
                <a:spcPct val="20000"/>
              </a:spcBef>
              <a:buClr>
                <a:srgbClr val="0BD0D9"/>
              </a:buClr>
              <a:buSzPct val="95000"/>
              <a:buFont typeface="Wingdings 2"/>
              <a:buChar char=""/>
            </a:pPr>
            <a:r>
              <a:rPr lang="fr-FR" sz="2200" dirty="0">
                <a:solidFill>
                  <a:prstClr val="black"/>
                </a:solidFill>
                <a:latin typeface="Constantia"/>
              </a:rPr>
              <a:t>« </a:t>
            </a:r>
            <a:r>
              <a:rPr lang="fr-FR" sz="2200" u="sng" dirty="0">
                <a:solidFill>
                  <a:prstClr val="black"/>
                </a:solidFill>
                <a:latin typeface="Constantia"/>
              </a:rPr>
              <a:t>M9-6</a:t>
            </a:r>
            <a:r>
              <a:rPr lang="fr-FR" sz="2200" dirty="0">
                <a:solidFill>
                  <a:prstClr val="black"/>
                </a:solidFill>
                <a:latin typeface="Constantia"/>
              </a:rPr>
              <a:t> </a:t>
            </a:r>
            <a:r>
              <a:rPr lang="fr-FR" sz="2200" dirty="0" smtClean="0">
                <a:solidFill>
                  <a:prstClr val="black"/>
                </a:solidFill>
                <a:latin typeface="Constantia"/>
              </a:rPr>
              <a:t>» </a:t>
            </a:r>
            <a:r>
              <a:rPr lang="fr-FR" sz="2200" dirty="0">
                <a:solidFill>
                  <a:prstClr val="black"/>
                </a:solidFill>
                <a:latin typeface="Constantia"/>
              </a:rPr>
              <a:t>: « </a:t>
            </a:r>
            <a:r>
              <a:rPr lang="fr-FR" sz="2200" b="1" i="1" dirty="0">
                <a:solidFill>
                  <a:prstClr val="black"/>
                </a:solidFill>
                <a:latin typeface="Constantia"/>
              </a:rPr>
              <a:t>les dépenses entraînant une augmentation de la valeur d'actif d'un bien immobilisé en </a:t>
            </a:r>
            <a:r>
              <a:rPr lang="fr-FR" sz="2200" b="1" i="1" u="sng" dirty="0">
                <a:solidFill>
                  <a:prstClr val="black"/>
                </a:solidFill>
                <a:latin typeface="Constantia"/>
              </a:rPr>
              <a:t>modifiant son état initial</a:t>
            </a:r>
            <a:r>
              <a:rPr lang="fr-FR" sz="2200" b="1" i="1" dirty="0">
                <a:solidFill>
                  <a:prstClr val="black"/>
                </a:solidFill>
                <a:latin typeface="Constantia"/>
              </a:rPr>
              <a:t>, ou ayant pour effet de prolonger d'une manière notable la durée d'utilisation d'un élément d'actif, constituent des immobilisations </a:t>
            </a:r>
            <a:r>
              <a:rPr lang="fr-FR" sz="2200" dirty="0">
                <a:solidFill>
                  <a:prstClr val="black"/>
                </a:solidFill>
                <a:latin typeface="Constantia"/>
              </a:rPr>
              <a:t>». </a:t>
            </a:r>
          </a:p>
          <a:p>
            <a:pPr marL="274320" lvl="0" indent="-274320" algn="just">
              <a:spcBef>
                <a:spcPct val="20000"/>
              </a:spcBef>
              <a:buClr>
                <a:srgbClr val="0BD0D9"/>
              </a:buClr>
              <a:buSzPct val="95000"/>
              <a:buFont typeface="Wingdings 2"/>
              <a:buChar char=""/>
            </a:pPr>
            <a:r>
              <a:rPr lang="fr-FR" sz="2200" b="1" u="sng" dirty="0">
                <a:solidFill>
                  <a:prstClr val="black"/>
                </a:solidFill>
                <a:latin typeface="Constantia"/>
              </a:rPr>
              <a:t>Les adjonctions </a:t>
            </a:r>
            <a:r>
              <a:rPr lang="fr-FR" sz="2200" dirty="0">
                <a:solidFill>
                  <a:prstClr val="black"/>
                </a:solidFill>
                <a:latin typeface="Constantia"/>
              </a:rPr>
              <a:t>à un bien immobilisé constituent également des immobilisations dans la mesure où elles </a:t>
            </a:r>
            <a:r>
              <a:rPr lang="fr-FR" sz="2200" u="sng" dirty="0">
                <a:solidFill>
                  <a:prstClr val="black"/>
                </a:solidFill>
                <a:latin typeface="Constantia"/>
              </a:rPr>
              <a:t>entraînent un accroissement de la valeur </a:t>
            </a:r>
            <a:r>
              <a:rPr lang="fr-FR" sz="2200" dirty="0">
                <a:solidFill>
                  <a:prstClr val="black"/>
                </a:solidFill>
                <a:latin typeface="Constantia"/>
              </a:rPr>
              <a:t>de l'immobilisation initiale.</a:t>
            </a:r>
          </a:p>
          <a:p>
            <a:pPr marL="274320" lvl="0" indent="-274320" algn="just">
              <a:spcBef>
                <a:spcPct val="20000"/>
              </a:spcBef>
              <a:buClr>
                <a:srgbClr val="0BD0D9"/>
              </a:buClr>
              <a:buSzPct val="95000"/>
              <a:buFont typeface="Wingdings 2"/>
              <a:buChar char=""/>
            </a:pPr>
            <a:r>
              <a:rPr lang="fr-FR" sz="2200" dirty="0">
                <a:solidFill>
                  <a:prstClr val="black"/>
                </a:solidFill>
                <a:latin typeface="Constantia"/>
              </a:rPr>
              <a:t>Les dépenses ont le caractère d'immobilisations si elles ont pour effet une augmentation notable de </a:t>
            </a:r>
            <a:r>
              <a:rPr lang="fr-FR" sz="2200" u="sng" dirty="0">
                <a:solidFill>
                  <a:prstClr val="black"/>
                </a:solidFill>
                <a:latin typeface="Constantia"/>
              </a:rPr>
              <a:t>sa durée d'utilisation</a:t>
            </a:r>
            <a:r>
              <a:rPr lang="fr-FR" sz="2200" dirty="0">
                <a:solidFill>
                  <a:prstClr val="black"/>
                </a:solidFill>
                <a:latin typeface="Constantia"/>
              </a:rPr>
              <a:t>.</a:t>
            </a:r>
          </a:p>
          <a:p>
            <a:pPr marL="274320" lvl="0" indent="-274320" algn="just">
              <a:spcBef>
                <a:spcPct val="20000"/>
              </a:spcBef>
              <a:buClr>
                <a:srgbClr val="0BD0D9"/>
              </a:buClr>
              <a:buSzPct val="95000"/>
              <a:buFont typeface="Wingdings 2"/>
              <a:buChar char=""/>
            </a:pPr>
            <a:endParaRPr lang="fr-FR" sz="2200" dirty="0">
              <a:solidFill>
                <a:prstClr val="black"/>
              </a:solidFill>
              <a:latin typeface="Constantia"/>
            </a:endParaRPr>
          </a:p>
          <a:p>
            <a:pPr lvl="0" algn="just">
              <a:spcBef>
                <a:spcPct val="20000"/>
              </a:spcBef>
              <a:buClr>
                <a:srgbClr val="0BD0D9"/>
              </a:buClr>
              <a:buSzPct val="95000"/>
            </a:pPr>
            <a:r>
              <a:rPr lang="fr-FR" dirty="0">
                <a:solidFill>
                  <a:prstClr val="black"/>
                </a:solidFill>
                <a:latin typeface="Constantia"/>
              </a:rPr>
              <a:t>Exemples : constitueront des immobilisations : </a:t>
            </a:r>
            <a:r>
              <a:rPr lang="fr-FR" b="1" dirty="0">
                <a:solidFill>
                  <a:prstClr val="black"/>
                </a:solidFill>
                <a:latin typeface="Constantia"/>
              </a:rPr>
              <a:t>le remplacement d’un </a:t>
            </a:r>
            <a:r>
              <a:rPr lang="fr-FR" b="1" u="sng" dirty="0">
                <a:solidFill>
                  <a:prstClr val="black"/>
                </a:solidFill>
                <a:latin typeface="Constantia"/>
              </a:rPr>
              <a:t>moteur de chambre froide </a:t>
            </a:r>
            <a:r>
              <a:rPr lang="fr-FR" b="1" dirty="0">
                <a:solidFill>
                  <a:prstClr val="black"/>
                </a:solidFill>
                <a:latin typeface="Constantia"/>
              </a:rPr>
              <a:t>qui prolongera indubitablement la durée de vie du matériel, </a:t>
            </a:r>
            <a:r>
              <a:rPr lang="fr-FR" dirty="0">
                <a:solidFill>
                  <a:prstClr val="black"/>
                </a:solidFill>
                <a:latin typeface="Constantia"/>
              </a:rPr>
              <a:t>idem pour le moteur d’un véhicule ou un bruleur de chaudière, le remplacement des fenêtres d’un bâtiment par des fenêtres double vitrage qui augmentera la valeur du bien tout en diminuant son coût d’utilisation, ou une réfection de toiture.</a:t>
            </a:r>
          </a:p>
          <a:p>
            <a:pPr lvl="0" algn="just">
              <a:spcBef>
                <a:spcPct val="20000"/>
              </a:spcBef>
              <a:buClr>
                <a:srgbClr val="0BD0D9"/>
              </a:buClr>
              <a:buSzPct val="95000"/>
            </a:pPr>
            <a:r>
              <a:rPr lang="fr-FR" dirty="0">
                <a:solidFill>
                  <a:prstClr val="black"/>
                </a:solidFill>
                <a:latin typeface="Constantia"/>
              </a:rPr>
              <a:t>Autre exemple : les </a:t>
            </a:r>
            <a:r>
              <a:rPr lang="fr-FR" dirty="0" smtClean="0">
                <a:solidFill>
                  <a:prstClr val="black"/>
                </a:solidFill>
                <a:latin typeface="Constantia"/>
              </a:rPr>
              <a:t>serrures ‘remplacement serrure à penne par électronique, scanner sur photocopieur…</a:t>
            </a:r>
            <a:endParaRPr lang="fr-FR" dirty="0">
              <a:solidFill>
                <a:prstClr val="black"/>
              </a:solidFill>
              <a:latin typeface="Constantia"/>
            </a:endParaRPr>
          </a:p>
        </p:txBody>
      </p:sp>
      <p:pic>
        <p:nvPicPr>
          <p:cNvPr id="5" name="Image 4"/>
          <p:cNvPicPr>
            <a:picLocks noChangeAspect="1"/>
          </p:cNvPicPr>
          <p:nvPr/>
        </p:nvPicPr>
        <p:blipFill>
          <a:blip r:embed="rId3"/>
          <a:stretch>
            <a:fillRect/>
          </a:stretch>
        </p:blipFill>
        <p:spPr>
          <a:xfrm>
            <a:off x="762631" y="836712"/>
            <a:ext cx="445047" cy="438950"/>
          </a:xfrm>
          <a:prstGeom prst="rect">
            <a:avLst/>
          </a:prstGeom>
        </p:spPr>
      </p:pic>
    </p:spTree>
    <p:extLst>
      <p:ext uri="{BB962C8B-B14F-4D97-AF65-F5344CB8AC3E}">
        <p14:creationId xmlns:p14="http://schemas.microsoft.com/office/powerpoint/2010/main" val="39846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pPr algn="ctr"/>
            <a:r>
              <a:rPr lang="fr-FR" b="1" dirty="0">
                <a:solidFill>
                  <a:srgbClr val="002060"/>
                </a:solidFill>
              </a:rPr>
              <a:t>Les immobilisations</a:t>
            </a:r>
            <a:endParaRPr lang="fr-FR" dirty="0"/>
          </a:p>
        </p:txBody>
      </p:sp>
      <p:sp>
        <p:nvSpPr>
          <p:cNvPr id="4" name="ZoneTexte 3"/>
          <p:cNvSpPr txBox="1"/>
          <p:nvPr/>
        </p:nvSpPr>
        <p:spPr>
          <a:xfrm>
            <a:off x="1336264" y="1025987"/>
            <a:ext cx="10297144" cy="4708981"/>
          </a:xfrm>
          <a:prstGeom prst="rect">
            <a:avLst/>
          </a:prstGeom>
          <a:noFill/>
        </p:spPr>
        <p:txBody>
          <a:bodyPr wrap="square" rtlCol="0">
            <a:spAutoFit/>
          </a:bodyPr>
          <a:lstStyle/>
          <a:p>
            <a:pPr lvl="0">
              <a:spcBef>
                <a:spcPct val="20000"/>
              </a:spcBef>
              <a:buClr>
                <a:srgbClr val="0BD0D9"/>
              </a:buClr>
              <a:buSzPct val="95000"/>
            </a:pPr>
            <a:endParaRPr lang="fr-FR" sz="3200" b="1" dirty="0" smtClean="0">
              <a:solidFill>
                <a:srgbClr val="0070C0"/>
              </a:solidFill>
              <a:latin typeface="Constantia"/>
            </a:endParaRPr>
          </a:p>
          <a:p>
            <a:pPr lvl="0">
              <a:spcBef>
                <a:spcPct val="20000"/>
              </a:spcBef>
              <a:buClr>
                <a:srgbClr val="0BD0D9"/>
              </a:buClr>
              <a:buSzPct val="95000"/>
            </a:pPr>
            <a:r>
              <a:rPr lang="fr-FR" sz="3200" b="1" dirty="0" smtClean="0">
                <a:solidFill>
                  <a:srgbClr val="0070C0"/>
                </a:solidFill>
                <a:latin typeface="Constantia"/>
              </a:rPr>
              <a:t>Evaluation </a:t>
            </a:r>
            <a:r>
              <a:rPr lang="fr-FR" sz="3200" b="1" dirty="0">
                <a:solidFill>
                  <a:srgbClr val="0070C0"/>
                </a:solidFill>
                <a:latin typeface="Constantia"/>
              </a:rPr>
              <a:t>d’une immobilisation</a:t>
            </a:r>
          </a:p>
          <a:p>
            <a:pPr lvl="0" algn="just">
              <a:spcBef>
                <a:spcPct val="20000"/>
              </a:spcBef>
              <a:buClr>
                <a:srgbClr val="0BD0D9"/>
              </a:buClr>
              <a:buSzPct val="95000"/>
            </a:pPr>
            <a:endParaRPr lang="fr-FR" sz="3200" dirty="0">
              <a:solidFill>
                <a:srgbClr val="0070C0"/>
              </a:solidFill>
              <a:latin typeface="Constantia"/>
            </a:endParaRPr>
          </a:p>
          <a:p>
            <a:pPr lvl="0" algn="just">
              <a:spcBef>
                <a:spcPct val="20000"/>
              </a:spcBef>
              <a:buClr>
                <a:srgbClr val="0BD0D9"/>
              </a:buClr>
              <a:buSzPct val="95000"/>
            </a:pPr>
            <a:r>
              <a:rPr lang="fr-FR" sz="2600" dirty="0">
                <a:solidFill>
                  <a:prstClr val="black"/>
                </a:solidFill>
                <a:latin typeface="Constantia"/>
              </a:rPr>
              <a:t>À leur date d’entrée dans le patrimoine de l’établissement les immobilisations </a:t>
            </a:r>
            <a:r>
              <a:rPr lang="fr-FR" sz="2600" b="1" u="sng" dirty="0">
                <a:solidFill>
                  <a:prstClr val="black"/>
                </a:solidFill>
                <a:latin typeface="Constantia"/>
              </a:rPr>
              <a:t>sont évaluées à leur coût </a:t>
            </a:r>
            <a:r>
              <a:rPr lang="fr-FR" sz="2600" dirty="0">
                <a:solidFill>
                  <a:prstClr val="black"/>
                </a:solidFill>
                <a:latin typeface="Constantia"/>
              </a:rPr>
              <a:t>: </a:t>
            </a:r>
          </a:p>
          <a:p>
            <a:pPr marL="274320" lvl="0" indent="-274320" algn="just">
              <a:spcBef>
                <a:spcPct val="20000"/>
              </a:spcBef>
              <a:buClr>
                <a:srgbClr val="0BD0D9"/>
              </a:buClr>
              <a:buSzPct val="95000"/>
              <a:buFont typeface="Wingdings 2"/>
              <a:buChar char=""/>
            </a:pPr>
            <a:r>
              <a:rPr lang="fr-FR" sz="2600" b="1" u="sng" dirty="0">
                <a:solidFill>
                  <a:prstClr val="black"/>
                </a:solidFill>
                <a:latin typeface="Constantia"/>
              </a:rPr>
              <a:t>d’acquisition,</a:t>
            </a:r>
            <a:r>
              <a:rPr lang="fr-FR" sz="2600" dirty="0">
                <a:solidFill>
                  <a:prstClr val="black"/>
                </a:solidFill>
                <a:latin typeface="Constantia"/>
              </a:rPr>
              <a:t> pour les actifs acquis à titre onéreux </a:t>
            </a:r>
            <a:r>
              <a:rPr lang="fr-FR" sz="2600" dirty="0" smtClean="0">
                <a:solidFill>
                  <a:prstClr val="black"/>
                </a:solidFill>
                <a:latin typeface="Constantia"/>
              </a:rPr>
              <a:t>ou </a:t>
            </a:r>
            <a:r>
              <a:rPr lang="fr-FR" sz="2600" b="1" u="sng" dirty="0" smtClean="0">
                <a:solidFill>
                  <a:prstClr val="black"/>
                </a:solidFill>
                <a:latin typeface="Constantia"/>
              </a:rPr>
              <a:t>d’évaluation</a:t>
            </a:r>
            <a:r>
              <a:rPr lang="fr-FR" sz="2600" dirty="0" smtClean="0">
                <a:solidFill>
                  <a:prstClr val="black"/>
                </a:solidFill>
                <a:latin typeface="Constantia"/>
              </a:rPr>
              <a:t> pour les acquisitions à titre gratuit ; </a:t>
            </a:r>
            <a:endParaRPr lang="fr-FR" sz="2600" dirty="0">
              <a:solidFill>
                <a:prstClr val="black"/>
              </a:solidFill>
              <a:latin typeface="Constantia"/>
            </a:endParaRPr>
          </a:p>
          <a:p>
            <a:pPr lvl="0" algn="just">
              <a:spcBef>
                <a:spcPct val="20000"/>
              </a:spcBef>
              <a:buClr>
                <a:srgbClr val="0BD0D9"/>
              </a:buClr>
              <a:buSzPct val="95000"/>
            </a:pPr>
            <a:endParaRPr lang="fr-FR" sz="1200" dirty="0">
              <a:solidFill>
                <a:prstClr val="black"/>
              </a:solidFill>
              <a:latin typeface="Constantia"/>
            </a:endParaRPr>
          </a:p>
          <a:p>
            <a:pPr marL="274320" lvl="0" indent="-274320" algn="just">
              <a:spcBef>
                <a:spcPct val="20000"/>
              </a:spcBef>
              <a:buClr>
                <a:srgbClr val="0BD0D9"/>
              </a:buClr>
              <a:buSzPct val="95000"/>
              <a:buFont typeface="Wingdings 2"/>
              <a:buChar char=""/>
            </a:pPr>
            <a:r>
              <a:rPr lang="fr-FR" sz="2600" b="1" u="sng" dirty="0">
                <a:solidFill>
                  <a:prstClr val="black"/>
                </a:solidFill>
                <a:latin typeface="Constantia"/>
              </a:rPr>
              <a:t>de production</a:t>
            </a:r>
            <a:r>
              <a:rPr lang="fr-FR" sz="2600" dirty="0">
                <a:solidFill>
                  <a:prstClr val="black"/>
                </a:solidFill>
                <a:latin typeface="Constantia"/>
              </a:rPr>
              <a:t>, pour les actifs produits par l’établissement</a:t>
            </a:r>
            <a:r>
              <a:rPr lang="fr-FR" sz="2600" dirty="0" smtClean="0">
                <a:solidFill>
                  <a:prstClr val="black"/>
                </a:solidFill>
                <a:latin typeface="Constantia"/>
              </a:rPr>
              <a:t>.</a:t>
            </a:r>
          </a:p>
          <a:p>
            <a:pPr lvl="0" algn="just">
              <a:spcBef>
                <a:spcPct val="20000"/>
              </a:spcBef>
              <a:buClr>
                <a:srgbClr val="0BD0D9"/>
              </a:buClr>
              <a:buSzPct val="95000"/>
            </a:pPr>
            <a:endParaRPr lang="fr-FR" sz="2600" dirty="0">
              <a:solidFill>
                <a:prstClr val="black"/>
              </a:solidFill>
              <a:latin typeface="Constantia"/>
            </a:endParaRPr>
          </a:p>
        </p:txBody>
      </p:sp>
      <p:pic>
        <p:nvPicPr>
          <p:cNvPr id="5" name="Image 4"/>
          <p:cNvPicPr>
            <a:picLocks noChangeAspect="1"/>
          </p:cNvPicPr>
          <p:nvPr/>
        </p:nvPicPr>
        <p:blipFill>
          <a:blip r:embed="rId3"/>
          <a:stretch>
            <a:fillRect/>
          </a:stretch>
        </p:blipFill>
        <p:spPr>
          <a:xfrm>
            <a:off x="693812" y="806512"/>
            <a:ext cx="445047" cy="438950"/>
          </a:xfrm>
          <a:prstGeom prst="rect">
            <a:avLst/>
          </a:prstGeom>
        </p:spPr>
      </p:pic>
    </p:spTree>
    <p:extLst>
      <p:ext uri="{BB962C8B-B14F-4D97-AF65-F5344CB8AC3E}">
        <p14:creationId xmlns:p14="http://schemas.microsoft.com/office/powerpoint/2010/main" val="218154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pPr algn="ctr"/>
            <a:r>
              <a:rPr lang="fr-FR" b="1" dirty="0">
                <a:solidFill>
                  <a:srgbClr val="002060"/>
                </a:solidFill>
              </a:rPr>
              <a:t>Les immobilisations</a:t>
            </a:r>
            <a:endParaRPr lang="fr-FR" dirty="0"/>
          </a:p>
        </p:txBody>
      </p:sp>
      <p:sp>
        <p:nvSpPr>
          <p:cNvPr id="4" name="ZoneTexte 3"/>
          <p:cNvSpPr txBox="1"/>
          <p:nvPr/>
        </p:nvSpPr>
        <p:spPr>
          <a:xfrm>
            <a:off x="1336264" y="1025987"/>
            <a:ext cx="10297144" cy="5875455"/>
          </a:xfrm>
          <a:prstGeom prst="rect">
            <a:avLst/>
          </a:prstGeom>
          <a:noFill/>
        </p:spPr>
        <p:txBody>
          <a:bodyPr wrap="square" rtlCol="0">
            <a:spAutoFit/>
          </a:bodyPr>
          <a:lstStyle/>
          <a:p>
            <a:pPr lvl="0">
              <a:spcBef>
                <a:spcPct val="20000"/>
              </a:spcBef>
              <a:buClr>
                <a:srgbClr val="0BD0D9"/>
              </a:buClr>
              <a:buSzPct val="95000"/>
            </a:pPr>
            <a:r>
              <a:rPr lang="fr-FR" sz="2500" b="1" dirty="0">
                <a:solidFill>
                  <a:srgbClr val="0070C0"/>
                </a:solidFill>
                <a:latin typeface="Constantia"/>
              </a:rPr>
              <a:t>Coût d’acquisition</a:t>
            </a:r>
          </a:p>
          <a:p>
            <a:pPr marL="274320" lvl="0" indent="-274320" algn="just">
              <a:spcBef>
                <a:spcPct val="20000"/>
              </a:spcBef>
              <a:buClr>
                <a:srgbClr val="0BD0D9"/>
              </a:buClr>
              <a:buSzPct val="95000"/>
              <a:buFont typeface="Wingdings 2"/>
              <a:buChar char=""/>
            </a:pPr>
            <a:r>
              <a:rPr lang="fr-FR" sz="2000" dirty="0">
                <a:solidFill>
                  <a:prstClr val="black"/>
                </a:solidFill>
                <a:latin typeface="Constantia"/>
              </a:rPr>
              <a:t>Le coût d’acquisition initial d’une immobilisation est constitué de : </a:t>
            </a:r>
          </a:p>
          <a:p>
            <a:pPr marL="274320" lvl="0" indent="-274320" algn="just">
              <a:spcBef>
                <a:spcPct val="20000"/>
              </a:spcBef>
              <a:buClr>
                <a:srgbClr val="0BD0D9"/>
              </a:buClr>
              <a:buSzPct val="95000"/>
              <a:buFont typeface="Wingdings 2"/>
              <a:buChar char=""/>
            </a:pPr>
            <a:r>
              <a:rPr lang="fr-FR" sz="2000" dirty="0">
                <a:solidFill>
                  <a:prstClr val="black"/>
                </a:solidFill>
                <a:latin typeface="Constantia"/>
              </a:rPr>
              <a:t>- </a:t>
            </a:r>
            <a:r>
              <a:rPr lang="fr-FR" sz="2000" b="1" u="sng" dirty="0">
                <a:solidFill>
                  <a:prstClr val="black"/>
                </a:solidFill>
                <a:latin typeface="Constantia"/>
              </a:rPr>
              <a:t>son prix d’achat </a:t>
            </a:r>
            <a:r>
              <a:rPr lang="fr-FR" sz="2000" dirty="0">
                <a:solidFill>
                  <a:prstClr val="black"/>
                </a:solidFill>
                <a:latin typeface="Constantia"/>
              </a:rPr>
              <a:t>y compris les droits de douane et taxes non récupérables après déduction des remises, rabais commerciaux et escomptes de règlement ; </a:t>
            </a:r>
          </a:p>
          <a:p>
            <a:pPr marL="274320" lvl="0" indent="-274320" algn="just">
              <a:spcBef>
                <a:spcPct val="20000"/>
              </a:spcBef>
              <a:buClr>
                <a:srgbClr val="0BD0D9"/>
              </a:buClr>
              <a:buSzPct val="95000"/>
              <a:buFont typeface="Wingdings 2"/>
              <a:buChar char=""/>
            </a:pPr>
            <a:r>
              <a:rPr lang="fr-FR" sz="2000" dirty="0">
                <a:solidFill>
                  <a:prstClr val="black"/>
                </a:solidFill>
                <a:latin typeface="Constantia"/>
              </a:rPr>
              <a:t>- </a:t>
            </a:r>
            <a:r>
              <a:rPr lang="fr-FR" sz="2000" b="1" u="sng" dirty="0">
                <a:solidFill>
                  <a:prstClr val="black"/>
                </a:solidFill>
                <a:latin typeface="Constantia"/>
              </a:rPr>
              <a:t>tous les coûts directement attribuables </a:t>
            </a:r>
            <a:r>
              <a:rPr lang="fr-FR" sz="2000" dirty="0">
                <a:solidFill>
                  <a:prstClr val="black"/>
                </a:solidFill>
                <a:latin typeface="Constantia"/>
              </a:rPr>
              <a:t>engagés pour mettre l’actif en place et en état de fonctionner ou d’être utilisé. </a:t>
            </a:r>
          </a:p>
          <a:p>
            <a:pPr marL="274320" lvl="0" indent="-274320" algn="just">
              <a:spcBef>
                <a:spcPct val="20000"/>
              </a:spcBef>
              <a:buClr>
                <a:srgbClr val="0BD0D9"/>
              </a:buClr>
              <a:buSzPct val="95000"/>
              <a:buFont typeface="Wingdings 2"/>
              <a:buChar char=""/>
            </a:pPr>
            <a:endParaRPr lang="fr-FR" sz="1000" dirty="0">
              <a:solidFill>
                <a:prstClr val="black"/>
              </a:solidFill>
              <a:latin typeface="Constantia"/>
            </a:endParaRPr>
          </a:p>
          <a:p>
            <a:pPr marL="274320" lvl="0" indent="-274320" algn="just">
              <a:spcBef>
                <a:spcPct val="20000"/>
              </a:spcBef>
              <a:buClr>
                <a:srgbClr val="0BD0D9"/>
              </a:buClr>
              <a:buSzPct val="95000"/>
              <a:buFont typeface="Wingdings 2"/>
              <a:buChar char=""/>
            </a:pPr>
            <a:r>
              <a:rPr lang="fr-FR" dirty="0">
                <a:solidFill>
                  <a:prstClr val="black"/>
                </a:solidFill>
                <a:latin typeface="Constantia"/>
              </a:rPr>
              <a:t>La « </a:t>
            </a:r>
            <a:r>
              <a:rPr lang="fr-FR" dirty="0" smtClean="0">
                <a:solidFill>
                  <a:prstClr val="black"/>
                </a:solidFill>
                <a:latin typeface="Constantia"/>
              </a:rPr>
              <a:t>M9-6 » </a:t>
            </a:r>
            <a:r>
              <a:rPr lang="fr-FR" dirty="0">
                <a:solidFill>
                  <a:prstClr val="black"/>
                </a:solidFill>
                <a:latin typeface="Constantia"/>
              </a:rPr>
              <a:t>indique que « les frais accessoires qui sont à ajouter au prix d’achat comprennent notamment : </a:t>
            </a:r>
          </a:p>
          <a:p>
            <a:pPr marL="274320" lvl="0" indent="-274320" algn="just">
              <a:spcBef>
                <a:spcPct val="20000"/>
              </a:spcBef>
              <a:buClr>
                <a:srgbClr val="0BD0D9"/>
              </a:buClr>
              <a:buSzPct val="95000"/>
              <a:buFont typeface="Wingdings 2"/>
              <a:buChar char=""/>
            </a:pPr>
            <a:r>
              <a:rPr lang="fr-FR" i="1" dirty="0">
                <a:solidFill>
                  <a:prstClr val="black"/>
                </a:solidFill>
                <a:latin typeface="Constantia"/>
              </a:rPr>
              <a:t>•Les frais initiaux de livraison et de manutention ;</a:t>
            </a:r>
          </a:p>
          <a:p>
            <a:pPr marL="274320" lvl="0" indent="-274320" algn="just">
              <a:spcBef>
                <a:spcPct val="20000"/>
              </a:spcBef>
              <a:buClr>
                <a:srgbClr val="0BD0D9"/>
              </a:buClr>
              <a:buSzPct val="95000"/>
              <a:buFont typeface="Wingdings 2"/>
              <a:buChar char=""/>
            </a:pPr>
            <a:r>
              <a:rPr lang="fr-FR" i="1" dirty="0">
                <a:solidFill>
                  <a:prstClr val="black"/>
                </a:solidFill>
                <a:latin typeface="Constantia"/>
              </a:rPr>
              <a:t>•Les frais d’installation ;</a:t>
            </a:r>
          </a:p>
          <a:p>
            <a:pPr marL="274320" lvl="0" indent="-274320" algn="just">
              <a:spcBef>
                <a:spcPct val="20000"/>
              </a:spcBef>
              <a:buClr>
                <a:srgbClr val="0BD0D9"/>
              </a:buClr>
              <a:buSzPct val="95000"/>
              <a:buFont typeface="Wingdings 2"/>
              <a:buChar char=""/>
            </a:pPr>
            <a:r>
              <a:rPr lang="fr-FR" i="1" dirty="0">
                <a:solidFill>
                  <a:prstClr val="black"/>
                </a:solidFill>
                <a:latin typeface="Constantia"/>
              </a:rPr>
              <a:t>•Les honoraires de professionnels tels qu’architectes et ingénieurs ;</a:t>
            </a:r>
          </a:p>
          <a:p>
            <a:pPr marL="274320" lvl="0" indent="-274320" algn="just">
              <a:spcBef>
                <a:spcPct val="20000"/>
              </a:spcBef>
              <a:buClr>
                <a:srgbClr val="0BD0D9"/>
              </a:buClr>
              <a:buSzPct val="95000"/>
              <a:buFont typeface="Wingdings 2"/>
              <a:buChar char=""/>
            </a:pPr>
            <a:r>
              <a:rPr lang="fr-FR" i="1" dirty="0">
                <a:solidFill>
                  <a:prstClr val="black"/>
                </a:solidFill>
                <a:latin typeface="Constantia"/>
              </a:rPr>
              <a:t>•Les frais administratifs et autres frais généraux attribués à l’acquisition de l’actif ou à sa mise en état de fonctionnement ;</a:t>
            </a:r>
          </a:p>
          <a:p>
            <a:pPr marL="274320" lvl="0" indent="-274320" algn="just">
              <a:spcBef>
                <a:spcPct val="20000"/>
              </a:spcBef>
              <a:buClr>
                <a:srgbClr val="0BD0D9"/>
              </a:buClr>
              <a:buSzPct val="95000"/>
              <a:buFont typeface="Wingdings 2"/>
              <a:buChar char=""/>
            </a:pPr>
            <a:r>
              <a:rPr lang="fr-FR" i="1" dirty="0">
                <a:solidFill>
                  <a:prstClr val="black"/>
                </a:solidFill>
                <a:latin typeface="Constantia"/>
              </a:rPr>
              <a:t>•Le coût de préparation du site ;</a:t>
            </a:r>
          </a:p>
          <a:p>
            <a:pPr marL="274320" lvl="0" indent="-274320" algn="just">
              <a:spcBef>
                <a:spcPct val="20000"/>
              </a:spcBef>
              <a:buClr>
                <a:srgbClr val="0BD0D9"/>
              </a:buClr>
              <a:buSzPct val="95000"/>
              <a:buFont typeface="Wingdings 2"/>
              <a:buChar char=""/>
            </a:pPr>
            <a:r>
              <a:rPr lang="fr-FR" i="1" dirty="0">
                <a:solidFill>
                  <a:prstClr val="black"/>
                </a:solidFill>
                <a:latin typeface="Constantia"/>
              </a:rPr>
              <a:t>•Les frais de démolition ;</a:t>
            </a:r>
          </a:p>
          <a:p>
            <a:pPr marL="274320" lvl="0" indent="-274320" algn="just">
              <a:spcBef>
                <a:spcPct val="20000"/>
              </a:spcBef>
              <a:buClr>
                <a:srgbClr val="0BD0D9"/>
              </a:buClr>
              <a:buSzPct val="95000"/>
              <a:buFont typeface="Wingdings 2"/>
              <a:buChar char=""/>
            </a:pPr>
            <a:r>
              <a:rPr lang="fr-FR" i="1" dirty="0">
                <a:solidFill>
                  <a:prstClr val="black"/>
                </a:solidFill>
                <a:latin typeface="Constantia"/>
              </a:rPr>
              <a:t>•Les frais de démarrage et les frais similaires de pré exploitation qui permettent à l’actif de le mettre en état de fonctionnement. ».</a:t>
            </a:r>
          </a:p>
        </p:txBody>
      </p:sp>
      <p:pic>
        <p:nvPicPr>
          <p:cNvPr id="5" name="Image 4"/>
          <p:cNvPicPr>
            <a:picLocks noChangeAspect="1"/>
          </p:cNvPicPr>
          <p:nvPr/>
        </p:nvPicPr>
        <p:blipFill>
          <a:blip r:embed="rId3"/>
          <a:stretch>
            <a:fillRect/>
          </a:stretch>
        </p:blipFill>
        <p:spPr>
          <a:xfrm>
            <a:off x="765820" y="806512"/>
            <a:ext cx="445047" cy="438950"/>
          </a:xfrm>
          <a:prstGeom prst="rect">
            <a:avLst/>
          </a:prstGeom>
        </p:spPr>
      </p:pic>
    </p:spTree>
    <p:extLst>
      <p:ext uri="{BB962C8B-B14F-4D97-AF65-F5344CB8AC3E}">
        <p14:creationId xmlns:p14="http://schemas.microsoft.com/office/powerpoint/2010/main" val="382054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pPr algn="ctr"/>
            <a:r>
              <a:rPr lang="fr-FR" b="1" dirty="0">
                <a:solidFill>
                  <a:srgbClr val="002060"/>
                </a:solidFill>
              </a:rPr>
              <a:t>Les immobilisations</a:t>
            </a:r>
            <a:endParaRPr lang="fr-FR" dirty="0"/>
          </a:p>
        </p:txBody>
      </p:sp>
      <p:sp>
        <p:nvSpPr>
          <p:cNvPr id="4" name="ZoneTexte 3"/>
          <p:cNvSpPr txBox="1"/>
          <p:nvPr/>
        </p:nvSpPr>
        <p:spPr>
          <a:xfrm>
            <a:off x="1336264" y="1025987"/>
            <a:ext cx="10297144" cy="6081665"/>
          </a:xfrm>
          <a:prstGeom prst="rect">
            <a:avLst/>
          </a:prstGeom>
          <a:noFill/>
        </p:spPr>
        <p:txBody>
          <a:bodyPr wrap="square" rtlCol="0">
            <a:spAutoFit/>
          </a:bodyPr>
          <a:lstStyle/>
          <a:p>
            <a:pPr lvl="0">
              <a:spcBef>
                <a:spcPct val="20000"/>
              </a:spcBef>
              <a:buClr>
                <a:srgbClr val="0BD0D9"/>
              </a:buClr>
              <a:buSzPct val="95000"/>
            </a:pPr>
            <a:r>
              <a:rPr lang="fr-FR" sz="2800" b="1" dirty="0">
                <a:solidFill>
                  <a:srgbClr val="0070C0"/>
                </a:solidFill>
                <a:latin typeface="Constantia"/>
              </a:rPr>
              <a:t>Coût d’acquisition</a:t>
            </a:r>
          </a:p>
          <a:p>
            <a:pPr marL="274320" lvl="0" indent="-274320" algn="just">
              <a:spcBef>
                <a:spcPct val="20000"/>
              </a:spcBef>
              <a:buClr>
                <a:srgbClr val="0BD0D9"/>
              </a:buClr>
              <a:buSzPct val="95000"/>
              <a:buFont typeface="Wingdings 2"/>
              <a:buChar char=""/>
            </a:pPr>
            <a:r>
              <a:rPr lang="fr-FR" sz="2000" dirty="0">
                <a:solidFill>
                  <a:prstClr val="black"/>
                </a:solidFill>
                <a:latin typeface="Constantia"/>
              </a:rPr>
              <a:t> Pour un bien acquis à titre gratuit (don) </a:t>
            </a:r>
            <a:r>
              <a:rPr lang="fr-FR" sz="2000" b="1" u="sng" dirty="0">
                <a:solidFill>
                  <a:prstClr val="black"/>
                </a:solidFill>
                <a:latin typeface="Constantia"/>
              </a:rPr>
              <a:t>la valeur vénale correspond au prix du marché ou à défaut au prix qu’accepterait d’en donner un acquéreur éventuel</a:t>
            </a:r>
            <a:r>
              <a:rPr lang="fr-FR" sz="2000" b="1" u="sng" dirty="0" smtClean="0">
                <a:solidFill>
                  <a:prstClr val="black"/>
                </a:solidFill>
                <a:latin typeface="Constantia"/>
              </a:rPr>
              <a:t>.</a:t>
            </a:r>
          </a:p>
          <a:p>
            <a:pPr lvl="0">
              <a:spcBef>
                <a:spcPct val="20000"/>
              </a:spcBef>
              <a:buClr>
                <a:srgbClr val="0BD0D9"/>
              </a:buClr>
              <a:buSzPct val="95000"/>
            </a:pPr>
            <a:r>
              <a:rPr lang="fr-FR" sz="2700" b="1" dirty="0">
                <a:solidFill>
                  <a:srgbClr val="0070C0"/>
                </a:solidFill>
                <a:latin typeface="Constantia"/>
              </a:rPr>
              <a:t>Coût de </a:t>
            </a:r>
            <a:r>
              <a:rPr lang="fr-FR" sz="2700" b="1" dirty="0" smtClean="0">
                <a:solidFill>
                  <a:srgbClr val="0070C0"/>
                </a:solidFill>
                <a:latin typeface="Constantia"/>
              </a:rPr>
              <a:t>production</a:t>
            </a:r>
            <a:endParaRPr lang="fr-FR" sz="1000" dirty="0">
              <a:solidFill>
                <a:srgbClr val="0070C0"/>
              </a:solidFill>
              <a:latin typeface="Constantia"/>
            </a:endParaRPr>
          </a:p>
          <a:p>
            <a:pPr marL="274320" lvl="0" indent="-274320" algn="just">
              <a:spcBef>
                <a:spcPct val="20000"/>
              </a:spcBef>
              <a:buClr>
                <a:srgbClr val="0BD0D9"/>
              </a:buClr>
              <a:buSzPct val="95000"/>
              <a:buFont typeface="Wingdings 2"/>
              <a:buChar char=""/>
            </a:pPr>
            <a:r>
              <a:rPr lang="fr-FR" sz="2000" dirty="0">
                <a:solidFill>
                  <a:prstClr val="black"/>
                </a:solidFill>
                <a:latin typeface="Constantia"/>
              </a:rPr>
              <a:t>Certains EPLE réalisent pour eux-mêmes des biens qui doivent être immobilisés. </a:t>
            </a:r>
            <a:r>
              <a:rPr lang="fr-FR" sz="2000" b="1" u="sng" dirty="0">
                <a:solidFill>
                  <a:prstClr val="black"/>
                </a:solidFill>
                <a:latin typeface="Constantia"/>
              </a:rPr>
              <a:t>C’est le cas principalement au titre des objets confectionnés (OC) </a:t>
            </a:r>
            <a:r>
              <a:rPr lang="fr-FR" sz="2000" dirty="0">
                <a:solidFill>
                  <a:prstClr val="black"/>
                </a:solidFill>
                <a:latin typeface="Constantia"/>
              </a:rPr>
              <a:t>avec, par exemple, un meuble réalisé par la section menuiserie du lycée pour l’aménagement de la salle des professeurs. Dans ce cadre l’EPLE est un client comme les autres et la réalisation de l’OC doit suivre les mêmes modalités</a:t>
            </a:r>
            <a:r>
              <a:rPr lang="fr-FR" sz="2000" b="1" dirty="0">
                <a:solidFill>
                  <a:prstClr val="black"/>
                </a:solidFill>
                <a:latin typeface="Constantia"/>
              </a:rPr>
              <a:t>. Il constituera </a:t>
            </a:r>
            <a:r>
              <a:rPr lang="fr-FR" sz="2000" b="1" u="sng" dirty="0">
                <a:solidFill>
                  <a:prstClr val="black"/>
                </a:solidFill>
                <a:latin typeface="Constantia"/>
              </a:rPr>
              <a:t>une « recette » pour le service AP </a:t>
            </a:r>
            <a:r>
              <a:rPr lang="fr-FR" sz="2000" b="1" dirty="0">
                <a:solidFill>
                  <a:prstClr val="black"/>
                </a:solidFill>
                <a:latin typeface="Constantia"/>
              </a:rPr>
              <a:t>(compte 701) et </a:t>
            </a:r>
            <a:r>
              <a:rPr lang="fr-FR" sz="2000" b="1" u="sng" dirty="0">
                <a:solidFill>
                  <a:prstClr val="black"/>
                </a:solidFill>
                <a:latin typeface="Constantia"/>
              </a:rPr>
              <a:t>une charge pour l’établissement avec un mandat pour ordre </a:t>
            </a:r>
            <a:r>
              <a:rPr lang="fr-FR" sz="2000" b="1" dirty="0">
                <a:solidFill>
                  <a:prstClr val="black"/>
                </a:solidFill>
                <a:latin typeface="Constantia"/>
              </a:rPr>
              <a:t>(ALO ou OPC suivant le cas). Si l’imputation se fait en classe 2 le bien suivra les mêmes règles pour son éventuelle inscription en classe 1 que s’il avait été acquis auprès d’un fournisseur extérieur. </a:t>
            </a:r>
            <a:r>
              <a:rPr lang="fr-FR" sz="2000" u="sng" dirty="0">
                <a:solidFill>
                  <a:prstClr val="black"/>
                </a:solidFill>
                <a:latin typeface="Constantia"/>
              </a:rPr>
              <a:t>Il peut être « financé » sur fonds propres (</a:t>
            </a:r>
            <a:r>
              <a:rPr lang="fr-FR" sz="2000" u="sng" dirty="0" err="1">
                <a:solidFill>
                  <a:prstClr val="black"/>
                </a:solidFill>
                <a:latin typeface="Constantia"/>
              </a:rPr>
              <a:t>FdR</a:t>
            </a:r>
            <a:r>
              <a:rPr lang="fr-FR" sz="2000" u="sng" dirty="0">
                <a:solidFill>
                  <a:prstClr val="black"/>
                </a:solidFill>
                <a:latin typeface="Constantia"/>
              </a:rPr>
              <a:t>) ou sur subvention</a:t>
            </a:r>
            <a:r>
              <a:rPr lang="fr-FR" sz="2000" dirty="0">
                <a:solidFill>
                  <a:prstClr val="black"/>
                </a:solidFill>
                <a:latin typeface="Constantia"/>
              </a:rPr>
              <a:t> ; car rien n’empêche l’établissement de réaliser lui-même un bien subventionné et de produire la facture d’OC à titre de justificatif pour l’OR en classe 1 et le justificatif d’achat pour le financeur.</a:t>
            </a:r>
          </a:p>
          <a:p>
            <a:pPr marL="274320" lvl="0" indent="-274320" algn="just">
              <a:spcBef>
                <a:spcPct val="20000"/>
              </a:spcBef>
              <a:buClr>
                <a:srgbClr val="0BD0D9"/>
              </a:buClr>
              <a:buSzPct val="95000"/>
              <a:buFont typeface="Wingdings 2"/>
              <a:buChar char=""/>
            </a:pPr>
            <a:endParaRPr lang="fr-FR" sz="2400" dirty="0">
              <a:solidFill>
                <a:prstClr val="black"/>
              </a:solidFill>
              <a:latin typeface="Constantia"/>
            </a:endParaRPr>
          </a:p>
        </p:txBody>
      </p:sp>
      <p:pic>
        <p:nvPicPr>
          <p:cNvPr id="5" name="Image 4"/>
          <p:cNvPicPr>
            <a:picLocks noChangeAspect="1"/>
          </p:cNvPicPr>
          <p:nvPr/>
        </p:nvPicPr>
        <p:blipFill>
          <a:blip r:embed="rId3"/>
          <a:stretch>
            <a:fillRect/>
          </a:stretch>
        </p:blipFill>
        <p:spPr>
          <a:xfrm>
            <a:off x="693812" y="806512"/>
            <a:ext cx="445047" cy="438950"/>
          </a:xfrm>
          <a:prstGeom prst="rect">
            <a:avLst/>
          </a:prstGeom>
        </p:spPr>
      </p:pic>
    </p:spTree>
    <p:extLst>
      <p:ext uri="{BB962C8B-B14F-4D97-AF65-F5344CB8AC3E}">
        <p14:creationId xmlns:p14="http://schemas.microsoft.com/office/powerpoint/2010/main" val="30157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r>
              <a:rPr lang="fr-FR" b="1" dirty="0">
                <a:solidFill>
                  <a:srgbClr val="002060"/>
                </a:solidFill>
              </a:rPr>
              <a:t>La responsabilité du gestionnaire public</a:t>
            </a:r>
            <a:endParaRPr lang="fr-FR"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5" name="ZoneTexte 4"/>
          <p:cNvSpPr txBox="1"/>
          <p:nvPr/>
        </p:nvSpPr>
        <p:spPr>
          <a:xfrm>
            <a:off x="1521904" y="1038531"/>
            <a:ext cx="10297144" cy="5539978"/>
          </a:xfrm>
          <a:prstGeom prst="rect">
            <a:avLst/>
          </a:prstGeom>
          <a:noFill/>
        </p:spPr>
        <p:txBody>
          <a:bodyPr wrap="square" rtlCol="0">
            <a:spAutoFit/>
          </a:bodyPr>
          <a:lstStyle/>
          <a:p>
            <a:pPr algn="just"/>
            <a:r>
              <a:rPr lang="fr-FR" b="1" dirty="0" smtClean="0">
                <a:solidFill>
                  <a:srgbClr val="0070C0"/>
                </a:solidFill>
              </a:rPr>
              <a:t>L’application de l’article L.131-9 aux marchés </a:t>
            </a:r>
            <a:r>
              <a:rPr lang="fr-FR" b="1" dirty="0">
                <a:solidFill>
                  <a:srgbClr val="0070C0"/>
                </a:solidFill>
              </a:rPr>
              <a:t>publics.</a:t>
            </a:r>
            <a:endParaRPr lang="fr-FR" sz="1600" b="1" dirty="0">
              <a:solidFill>
                <a:srgbClr val="0070C0"/>
              </a:solidFill>
            </a:endParaRPr>
          </a:p>
          <a:p>
            <a:pPr marL="285750" indent="-285750" algn="just">
              <a:buFontTx/>
              <a:buChar char="-"/>
            </a:pPr>
            <a:endParaRPr lang="fr-FR" sz="1600" dirty="0" smtClean="0"/>
          </a:p>
          <a:p>
            <a:pPr algn="just"/>
            <a:r>
              <a:rPr lang="fr-FR" sz="1600" dirty="0"/>
              <a:t>L’infraction sanctionnée par l’article L.131-9 du code des juridictions financières : violation, par une faute grave, de règles en matière de recettes, de dépenses et de gestion des biens entraînant un préjudice financier </a:t>
            </a:r>
            <a:r>
              <a:rPr lang="fr-FR" sz="1600" dirty="0" smtClean="0"/>
              <a:t>significatif peut s’appliquer en matière de marchés </a:t>
            </a:r>
            <a:r>
              <a:rPr lang="fr-FR" sz="1600" dirty="0"/>
              <a:t>publics, </a:t>
            </a:r>
            <a:r>
              <a:rPr lang="fr-FR" sz="1600" dirty="0" smtClean="0"/>
              <a:t>puisqu’il vise les infractions </a:t>
            </a:r>
            <a:r>
              <a:rPr lang="fr-FR" sz="1600" dirty="0"/>
              <a:t>aux règles relatives à l'exécution des recettes et des dépenses ayant causé un préjudice financier significatif</a:t>
            </a:r>
            <a:r>
              <a:rPr lang="fr-FR" sz="1600" dirty="0" smtClean="0"/>
              <a:t>.</a:t>
            </a:r>
          </a:p>
          <a:p>
            <a:pPr algn="just"/>
            <a:r>
              <a:rPr lang="fr-FR" sz="1600" dirty="0" smtClean="0"/>
              <a:t>Les fautes grave en matière de non respect des règles de la commande publique sont </a:t>
            </a:r>
            <a:r>
              <a:rPr lang="fr-FR" sz="1600" dirty="0"/>
              <a:t>nombreuses </a:t>
            </a:r>
            <a:r>
              <a:rPr lang="fr-FR" sz="1600" dirty="0" smtClean="0"/>
              <a:t>mais pour </a:t>
            </a:r>
            <a:r>
              <a:rPr lang="fr-FR" sz="1600" dirty="0"/>
              <a:t>qu’il y ait infraction il faut que la faute ait occasionné un préjudice financier significatif : sans préjudice financier tenu pour significatif, l’infraction prévue à l’article L.131-9 du CJF ne peut donc pas être sanctionnée</a:t>
            </a:r>
            <a:r>
              <a:rPr lang="fr-FR" sz="1600" dirty="0" smtClean="0"/>
              <a:t>. C’est ce qui ressort de la jurisprudence de la Cour des comptes, </a:t>
            </a:r>
            <a:endParaRPr lang="fr-FR" sz="1600" dirty="0"/>
          </a:p>
          <a:p>
            <a:pPr algn="just"/>
            <a:endParaRPr lang="fr-FR" sz="1600" dirty="0" smtClean="0"/>
          </a:p>
          <a:p>
            <a:pPr algn="just"/>
            <a:r>
              <a:rPr lang="fr-FR" sz="1600" b="1" dirty="0">
                <a:solidFill>
                  <a:srgbClr val="0070C0"/>
                </a:solidFill>
              </a:rPr>
              <a:t>La jurisprudence.</a:t>
            </a:r>
          </a:p>
          <a:p>
            <a:pPr algn="just"/>
            <a:r>
              <a:rPr lang="fr-FR" sz="1400" dirty="0"/>
              <a:t>A ce titre l’arrêt « France Médias Monde » n° S-2024-0793 du 21 juin </a:t>
            </a:r>
            <a:r>
              <a:rPr lang="fr-FR" sz="1400" dirty="0" smtClean="0"/>
              <a:t>2024 </a:t>
            </a:r>
            <a:r>
              <a:rPr lang="fr-FR" sz="1400" dirty="0"/>
              <a:t>est particulièrement instructif.</a:t>
            </a:r>
          </a:p>
          <a:p>
            <a:pPr algn="just"/>
            <a:r>
              <a:rPr lang="fr-FR" sz="1400" dirty="0"/>
              <a:t>En l’espèce le parquet près la Cour des comptes avait relevé plusieurs irrégularités commises en matière de marché public :</a:t>
            </a:r>
          </a:p>
          <a:p>
            <a:pPr algn="just"/>
            <a:r>
              <a:rPr lang="fr-FR" sz="1400" dirty="0"/>
              <a:t>- Scissions artificielles du marché ayant pour but de diminuer le montant des besoins pour se soustraire aux règles de mise en concurrence, </a:t>
            </a:r>
          </a:p>
          <a:p>
            <a:pPr algn="just"/>
            <a:r>
              <a:rPr lang="fr-FR" sz="1400" dirty="0"/>
              <a:t>- Absence d’accord cadre pour des achats répétitifs pour un montant total sur 4 ans de 19 millions d’euros,</a:t>
            </a:r>
          </a:p>
          <a:p>
            <a:pPr algn="just"/>
            <a:r>
              <a:rPr lang="fr-FR" sz="1400" dirty="0"/>
              <a:t>- Absence de mise en concurrence adaptée pour des commandes d’un montant de 717 000 € sur 4 ans,</a:t>
            </a:r>
          </a:p>
          <a:p>
            <a:pPr algn="just"/>
            <a:r>
              <a:rPr lang="fr-FR" sz="1400" dirty="0"/>
              <a:t>- Absence de forme écrite pour des achats supérieurs à 25 000 €,</a:t>
            </a:r>
          </a:p>
          <a:p>
            <a:pPr algn="just"/>
            <a:r>
              <a:rPr lang="fr-FR" sz="1400" dirty="0"/>
              <a:t>- Absence d’avis de la commission interne des marchés.</a:t>
            </a:r>
          </a:p>
          <a:p>
            <a:pPr algn="just"/>
            <a:r>
              <a:rPr lang="fr-FR" sz="1400" dirty="0" smtClean="0"/>
              <a:t>Mais la Cour a jugé que le </a:t>
            </a:r>
            <a:r>
              <a:rPr lang="fr-FR" sz="1400" dirty="0"/>
              <a:t>préjudice qui en résulterait ne pouvait pas être établi de façon certaine. Elle a donc relaxé les agents sur ce point.</a:t>
            </a:r>
            <a:endParaRPr lang="fr-FR" sz="1400" dirty="0" smtClean="0"/>
          </a:p>
          <a:p>
            <a:pPr marL="285750" indent="-285750" algn="just">
              <a:buFontTx/>
              <a:buChar char="-"/>
            </a:pPr>
            <a:endParaRPr lang="fr-FR" sz="1600" dirty="0"/>
          </a:p>
        </p:txBody>
      </p:sp>
    </p:spTree>
    <p:extLst>
      <p:ext uri="{BB962C8B-B14F-4D97-AF65-F5344CB8AC3E}">
        <p14:creationId xmlns:p14="http://schemas.microsoft.com/office/powerpoint/2010/main" val="269794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fontScale="90000"/>
          </a:bodyPr>
          <a:lstStyle/>
          <a:p>
            <a:pPr algn="ctr"/>
            <a:r>
              <a:rPr lang="fr-FR" dirty="0">
                <a:solidFill>
                  <a:schemeClr val="bg1">
                    <a:lumMod val="50000"/>
                  </a:schemeClr>
                </a:solidFill>
              </a:rPr>
              <a:t>Actualisation des connaissances</a:t>
            </a:r>
            <a:br>
              <a:rPr lang="fr-FR" dirty="0">
                <a:solidFill>
                  <a:schemeClr val="bg1">
                    <a:lumMod val="50000"/>
                  </a:schemeClr>
                </a:solidFill>
              </a:rPr>
            </a:br>
            <a:r>
              <a:rPr lang="fr-FR" dirty="0">
                <a:solidFill>
                  <a:schemeClr val="bg1">
                    <a:lumMod val="50000"/>
                  </a:schemeClr>
                </a:solidFill>
              </a:rPr>
              <a:t> et des pratiques en matière budgétaire et comptable</a:t>
            </a:r>
            <a:endParaRPr lang="fr-FR" dirty="0"/>
          </a:p>
        </p:txBody>
      </p:sp>
      <p:sp>
        <p:nvSpPr>
          <p:cNvPr id="14" name="Espace réservé du contenu 13"/>
          <p:cNvSpPr>
            <a:spLocks noGrp="1"/>
          </p:cNvSpPr>
          <p:nvPr>
            <p:ph idx="1"/>
          </p:nvPr>
        </p:nvSpPr>
        <p:spPr>
          <a:xfrm>
            <a:off x="2691795" y="2636912"/>
            <a:ext cx="7586081" cy="3391272"/>
          </a:xfrm>
        </p:spPr>
        <p:txBody>
          <a:bodyPr rtlCol="0">
            <a:normAutofit/>
          </a:bodyPr>
          <a:lstStyle/>
          <a:p>
            <a:pPr marL="0" indent="0" algn="ctr">
              <a:buNone/>
            </a:pPr>
            <a:r>
              <a:rPr lang="fr-FR" sz="5400" b="1" dirty="0" smtClean="0"/>
              <a:t>Les contrats publics :</a:t>
            </a:r>
          </a:p>
          <a:p>
            <a:pPr marL="0" indent="0" algn="ctr">
              <a:buNone/>
            </a:pPr>
            <a:r>
              <a:rPr lang="fr-FR" sz="4000" b="1" dirty="0" smtClean="0"/>
              <a:t>généralités sur les marchés publics</a:t>
            </a:r>
          </a:p>
        </p:txBody>
      </p:sp>
      <p:pic>
        <p:nvPicPr>
          <p:cNvPr id="3" name="Image 2"/>
          <p:cNvPicPr>
            <a:picLocks noChangeAspect="1"/>
          </p:cNvPicPr>
          <p:nvPr/>
        </p:nvPicPr>
        <p:blipFill>
          <a:blip r:embed="rId3"/>
          <a:stretch>
            <a:fillRect/>
          </a:stretch>
        </p:blipFill>
        <p:spPr>
          <a:xfrm>
            <a:off x="693812" y="792854"/>
            <a:ext cx="518205" cy="518205"/>
          </a:xfrm>
          <a:prstGeom prst="rect">
            <a:avLst/>
          </a:prstGeom>
        </p:spPr>
      </p:pic>
    </p:spTree>
    <p:extLst>
      <p:ext uri="{BB962C8B-B14F-4D97-AF65-F5344CB8AC3E}">
        <p14:creationId xmlns:p14="http://schemas.microsoft.com/office/powerpoint/2010/main" val="184821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442887"/>
          </a:xfrm>
        </p:spPr>
        <p:txBody>
          <a:bodyPr rtlCol="0">
            <a:normAutofit/>
          </a:bodyPr>
          <a:lstStyle/>
          <a:p>
            <a:r>
              <a:rPr lang="fr-FR" sz="2400" b="1" dirty="0" smtClean="0">
                <a:solidFill>
                  <a:srgbClr val="002060"/>
                </a:solidFill>
              </a:rPr>
              <a:t>Les contrats publics</a:t>
            </a:r>
            <a:endParaRPr lang="fr-FR" sz="2400"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4" name="ZoneTexte 3"/>
          <p:cNvSpPr txBox="1"/>
          <p:nvPr/>
        </p:nvSpPr>
        <p:spPr>
          <a:xfrm>
            <a:off x="1336264" y="1025987"/>
            <a:ext cx="10297144" cy="2585323"/>
          </a:xfrm>
          <a:prstGeom prst="rect">
            <a:avLst/>
          </a:prstGeom>
          <a:noFill/>
        </p:spPr>
        <p:txBody>
          <a:bodyPr wrap="square" rtlCol="0">
            <a:spAutoFit/>
          </a:bodyPr>
          <a:lstStyle/>
          <a:p>
            <a:pPr algn="just"/>
            <a:r>
              <a:rPr lang="fr-FR" dirty="0" smtClean="0"/>
              <a:t>On ne verra rapidement que quelques points qui concernent les contrats publics et plus particulièrement les marchés publics :</a:t>
            </a:r>
          </a:p>
          <a:p>
            <a:pPr algn="just"/>
            <a:endParaRPr lang="fr-FR" dirty="0" smtClean="0"/>
          </a:p>
          <a:p>
            <a:pPr marL="285750" indent="-285750" algn="just">
              <a:buFontTx/>
              <a:buChar char="-"/>
            </a:pPr>
            <a:r>
              <a:rPr lang="fr-FR" dirty="0" smtClean="0"/>
              <a:t>Notions de contrats publics et de marchés publics,</a:t>
            </a:r>
          </a:p>
          <a:p>
            <a:pPr marL="285750" indent="-285750" algn="just">
              <a:buFontTx/>
              <a:buChar char="-"/>
            </a:pPr>
            <a:r>
              <a:rPr lang="fr-FR" dirty="0"/>
              <a:t>Contrôle des marchés publics</a:t>
            </a:r>
            <a:r>
              <a:rPr lang="fr-FR" dirty="0" smtClean="0"/>
              <a:t>,</a:t>
            </a:r>
          </a:p>
          <a:p>
            <a:pPr marL="285750" indent="-285750" algn="just">
              <a:buFontTx/>
              <a:buChar char="-"/>
            </a:pPr>
            <a:r>
              <a:rPr lang="fr-FR" dirty="0" smtClean="0"/>
              <a:t>Durée et reconduction des marchés publics,</a:t>
            </a:r>
          </a:p>
          <a:p>
            <a:pPr marL="285750" indent="-285750" algn="just">
              <a:buFontTx/>
              <a:buChar char="-"/>
            </a:pPr>
            <a:r>
              <a:rPr lang="fr-FR" dirty="0" smtClean="0"/>
              <a:t>Résiliation des marchés publics,</a:t>
            </a:r>
          </a:p>
          <a:p>
            <a:pPr marL="285750" indent="-285750" algn="just">
              <a:buFontTx/>
              <a:buChar char="-"/>
            </a:pPr>
            <a:r>
              <a:rPr lang="fr-FR" dirty="0" smtClean="0"/>
              <a:t>Sécurisation des marchés publics,</a:t>
            </a:r>
          </a:p>
          <a:p>
            <a:pPr marL="285750" indent="-285750" algn="just">
              <a:buFontTx/>
              <a:buChar char="-"/>
            </a:pPr>
            <a:endParaRPr lang="fr-FR" dirty="0"/>
          </a:p>
        </p:txBody>
      </p:sp>
    </p:spTree>
    <p:extLst>
      <p:ext uri="{BB962C8B-B14F-4D97-AF65-F5344CB8AC3E}">
        <p14:creationId xmlns:p14="http://schemas.microsoft.com/office/powerpoint/2010/main" val="155907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514895"/>
          </a:xfrm>
        </p:spPr>
        <p:txBody>
          <a:bodyPr rtlCol="0">
            <a:normAutofit/>
          </a:bodyPr>
          <a:lstStyle/>
          <a:p>
            <a:r>
              <a:rPr lang="fr-FR" sz="2400" b="1" dirty="0" smtClean="0">
                <a:solidFill>
                  <a:srgbClr val="002060"/>
                </a:solidFill>
              </a:rPr>
              <a:t>Les contrats publics : notion</a:t>
            </a:r>
            <a:endParaRPr lang="fr-FR" sz="2400"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4" name="ZoneTexte 3"/>
          <p:cNvSpPr txBox="1"/>
          <p:nvPr/>
        </p:nvSpPr>
        <p:spPr>
          <a:xfrm>
            <a:off x="1336264" y="1025987"/>
            <a:ext cx="10297144" cy="5478423"/>
          </a:xfrm>
          <a:prstGeom prst="rect">
            <a:avLst/>
          </a:prstGeom>
          <a:noFill/>
        </p:spPr>
        <p:txBody>
          <a:bodyPr wrap="square" rtlCol="0">
            <a:spAutoFit/>
          </a:bodyPr>
          <a:lstStyle/>
          <a:p>
            <a:pPr algn="just"/>
            <a:r>
              <a:rPr lang="fr-FR" sz="1600" dirty="0" smtClean="0"/>
              <a:t>La </a:t>
            </a:r>
            <a:r>
              <a:rPr lang="fr-FR" sz="1600" dirty="0"/>
              <a:t>quasi-totalité des contrats écrits d’un EPLE sont des marchés publics à l’exception de quelques </a:t>
            </a:r>
            <a:r>
              <a:rPr lang="fr-FR" sz="1600" dirty="0" smtClean="0"/>
              <a:t>conventions et contrats de travail. </a:t>
            </a:r>
            <a:r>
              <a:rPr lang="fr-FR" sz="1600" dirty="0"/>
              <a:t>Et si tous les contrats publics ne sont pas des marchés publics, tous les marchés publics sont des contrats</a:t>
            </a:r>
            <a:r>
              <a:rPr lang="fr-FR" sz="1600" dirty="0" smtClean="0"/>
              <a:t>.</a:t>
            </a:r>
          </a:p>
          <a:p>
            <a:pPr algn="just"/>
            <a:endParaRPr lang="fr-FR" sz="1600" dirty="0" smtClean="0"/>
          </a:p>
          <a:p>
            <a:pPr algn="just"/>
            <a:r>
              <a:rPr lang="fr-FR" sz="1600" dirty="0" smtClean="0"/>
              <a:t>Ce n’est pas le titre du document qui compte mais sa nature et son contenu. </a:t>
            </a:r>
          </a:p>
          <a:p>
            <a:pPr algn="just"/>
            <a:r>
              <a:rPr lang="fr-FR" sz="1600" dirty="0"/>
              <a:t>En droit français, un contrat administratif est un contrat conclu par au moins une personne publique et dont la connaissance appartient au juge administratif. Il existe une grande variété de contrats administratifs dont la majorité relève de la Commande publique. </a:t>
            </a:r>
            <a:endParaRPr lang="fr-FR" sz="1600" dirty="0" smtClean="0"/>
          </a:p>
          <a:p>
            <a:pPr algn="just"/>
            <a:endParaRPr lang="fr-FR" sz="1600" dirty="0" smtClean="0"/>
          </a:p>
          <a:p>
            <a:pPr algn="just"/>
            <a:r>
              <a:rPr lang="fr-FR" sz="1600" b="1" dirty="0" smtClean="0"/>
              <a:t>Définition</a:t>
            </a:r>
            <a:r>
              <a:rPr lang="fr-FR" sz="1600" dirty="0" smtClean="0"/>
              <a:t> :</a:t>
            </a:r>
          </a:p>
          <a:p>
            <a:pPr algn="just"/>
            <a:r>
              <a:rPr lang="fr-FR" sz="1600" dirty="0" smtClean="0"/>
              <a:t>Un </a:t>
            </a:r>
            <a:r>
              <a:rPr lang="fr-FR" sz="1600" dirty="0"/>
              <a:t>marché public est un contrat administratif conclu à titre onéreux entre un organisme public (un EPLE par exemple) et un fournisseur ou un prestataire pour répondre à ses besoins en matière de travaux, de fournitures ou de services. </a:t>
            </a:r>
            <a:endParaRPr lang="fr-FR" sz="1600" dirty="0" smtClean="0"/>
          </a:p>
          <a:p>
            <a:pPr algn="just"/>
            <a:r>
              <a:rPr lang="fr-FR" sz="1600" dirty="0"/>
              <a:t>Notions de convention, contrat, marché, devis, bon de commande, EJ…</a:t>
            </a:r>
          </a:p>
          <a:p>
            <a:pPr algn="just"/>
            <a:endParaRPr lang="fr-FR" sz="1600" dirty="0"/>
          </a:p>
          <a:p>
            <a:pPr algn="just"/>
            <a:r>
              <a:rPr lang="fr-FR" sz="1600" b="1" dirty="0" smtClean="0"/>
              <a:t>Conséquences</a:t>
            </a:r>
            <a:r>
              <a:rPr lang="fr-FR" sz="1600" dirty="0" smtClean="0"/>
              <a:t> :</a:t>
            </a:r>
          </a:p>
          <a:p>
            <a:pPr marL="285750" indent="-285750" algn="just">
              <a:buFontTx/>
              <a:buChar char="-"/>
            </a:pPr>
            <a:r>
              <a:rPr lang="fr-FR" sz="1600" dirty="0" smtClean="0"/>
              <a:t>Si le contrat est un marché public il relève du code de la Commande publique,</a:t>
            </a:r>
          </a:p>
          <a:p>
            <a:pPr marL="285750" indent="-285750" algn="just">
              <a:buFontTx/>
              <a:buChar char="-"/>
            </a:pPr>
            <a:r>
              <a:rPr lang="fr-FR" sz="1600" dirty="0"/>
              <a:t>Si le contrat est un marché public il relève aussi de la juridiction administrative</a:t>
            </a:r>
            <a:r>
              <a:rPr lang="fr-FR" sz="1600" dirty="0" smtClean="0"/>
              <a:t>,</a:t>
            </a:r>
          </a:p>
          <a:p>
            <a:pPr marL="285750" indent="-285750" algn="just">
              <a:buFontTx/>
              <a:buChar char="-"/>
            </a:pPr>
            <a:r>
              <a:rPr lang="fr-FR" sz="1600" dirty="0"/>
              <a:t>Si le contrat est un marché public il relève </a:t>
            </a:r>
            <a:r>
              <a:rPr lang="fr-FR" sz="1600" dirty="0" smtClean="0"/>
              <a:t>de l’article R421-2 du code de l’Education :</a:t>
            </a:r>
          </a:p>
          <a:p>
            <a:pPr algn="just"/>
            <a:r>
              <a:rPr lang="fr-FR" sz="1400" i="1" dirty="0" smtClean="0"/>
              <a:t>« Le CA autorise la </a:t>
            </a:r>
            <a:r>
              <a:rPr lang="fr-FR" sz="1400" i="1" dirty="0"/>
              <a:t>passation des marchés, contrats et conventions dont l'établissement est signataire, à l'exception : </a:t>
            </a:r>
            <a:endParaRPr lang="fr-FR" sz="1400" i="1" dirty="0" smtClean="0"/>
          </a:p>
          <a:p>
            <a:pPr algn="just"/>
            <a:r>
              <a:rPr lang="fr-FR" sz="1400" i="1" dirty="0" smtClean="0"/>
              <a:t>… des </a:t>
            </a:r>
            <a:r>
              <a:rPr lang="fr-FR" sz="1400" i="1" dirty="0"/>
              <a:t>marchés dont l'incidence financière est annuelle et pour lesquels il a donné délégation au chef d'établissement</a:t>
            </a:r>
            <a:r>
              <a:rPr lang="fr-FR" sz="1400" i="1" dirty="0" smtClean="0"/>
              <a:t>. »</a:t>
            </a:r>
            <a:endParaRPr lang="fr-FR" sz="1400" i="1" dirty="0"/>
          </a:p>
          <a:p>
            <a:pPr marL="285750" indent="-285750" algn="just">
              <a:buFontTx/>
              <a:buChar char="-"/>
            </a:pPr>
            <a:endParaRPr lang="fr-FR" dirty="0" smtClean="0"/>
          </a:p>
        </p:txBody>
      </p:sp>
    </p:spTree>
    <p:extLst>
      <p:ext uri="{BB962C8B-B14F-4D97-AF65-F5344CB8AC3E}">
        <p14:creationId xmlns:p14="http://schemas.microsoft.com/office/powerpoint/2010/main" val="3849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514895"/>
          </a:xfrm>
        </p:spPr>
        <p:txBody>
          <a:bodyPr rtlCol="0">
            <a:normAutofit/>
          </a:bodyPr>
          <a:lstStyle/>
          <a:p>
            <a:r>
              <a:rPr lang="fr-FR" sz="2400" b="1" dirty="0" smtClean="0">
                <a:solidFill>
                  <a:srgbClr val="002060"/>
                </a:solidFill>
              </a:rPr>
              <a:t>Les contrats publics : contrôles</a:t>
            </a:r>
            <a:endParaRPr lang="fr-FR" sz="2400"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4" name="ZoneTexte 3"/>
          <p:cNvSpPr txBox="1"/>
          <p:nvPr/>
        </p:nvSpPr>
        <p:spPr>
          <a:xfrm>
            <a:off x="1336264" y="692696"/>
            <a:ext cx="10374772" cy="6247864"/>
          </a:xfrm>
          <a:prstGeom prst="rect">
            <a:avLst/>
          </a:prstGeom>
          <a:noFill/>
        </p:spPr>
        <p:txBody>
          <a:bodyPr wrap="square" rtlCol="0">
            <a:spAutoFit/>
          </a:bodyPr>
          <a:lstStyle/>
          <a:p>
            <a:pPr algn="just"/>
            <a:r>
              <a:rPr lang="fr-FR" sz="1600" b="1" dirty="0" smtClean="0"/>
              <a:t>Contrôle de la présence du contrat :</a:t>
            </a:r>
          </a:p>
          <a:p>
            <a:pPr algn="just"/>
            <a:r>
              <a:rPr lang="fr-FR" sz="1600" dirty="0"/>
              <a:t>Il y a deux cas où le comptable se doit d’exiger la production d’un contrat </a:t>
            </a:r>
            <a:r>
              <a:rPr lang="fr-FR" sz="1600" dirty="0" smtClean="0"/>
              <a:t>(ou d’un certificat de l’ordo) à </a:t>
            </a:r>
            <a:r>
              <a:rPr lang="fr-FR" sz="1600" dirty="0"/>
              <a:t>l’appui de la demande </a:t>
            </a:r>
            <a:r>
              <a:rPr lang="fr-FR" sz="1600" dirty="0" smtClean="0"/>
              <a:t>de paiement </a:t>
            </a:r>
            <a:r>
              <a:rPr lang="fr-FR" sz="1600" dirty="0"/>
              <a:t>d’une facture : lorsque celle-ci est supérieure à 25 000 € HT et lorsqu’elle </a:t>
            </a:r>
            <a:r>
              <a:rPr lang="fr-FR" sz="1600" dirty="0" smtClean="0"/>
              <a:t>mentionne l’existence </a:t>
            </a:r>
            <a:r>
              <a:rPr lang="fr-FR" sz="1600" dirty="0"/>
              <a:t>d’un </a:t>
            </a:r>
            <a:r>
              <a:rPr lang="fr-FR" sz="1600" dirty="0" smtClean="0"/>
              <a:t>contrat. Par contrat on entend aussi un devis accepté, un bon de commande, un engagement juridique, les documents du marché, etc… Ce que le décret de mars 2022 appelle « l’écrit ».</a:t>
            </a:r>
          </a:p>
          <a:p>
            <a:pPr algn="just"/>
            <a:endParaRPr lang="fr-FR" sz="1600" b="1" dirty="0" smtClean="0"/>
          </a:p>
          <a:p>
            <a:pPr algn="just"/>
            <a:r>
              <a:rPr lang="fr-FR" sz="1600" b="1" dirty="0" smtClean="0"/>
              <a:t>Contrôle du caractère exécutoire du contrat :</a:t>
            </a:r>
          </a:p>
          <a:p>
            <a:pPr algn="just"/>
            <a:r>
              <a:rPr lang="fr-FR" sz="1600" dirty="0" smtClean="0"/>
              <a:t>Depuis les décisions du Conseil d’Etat de 2018 et 2019 *, le comptable n’a plus, en théorie, à vérifier la qualité ou la compétence du signataire pour l’EPLE de la PJ (le contrat ou la décision) mais simplement de l’ordre de payer. Par </a:t>
            </a:r>
            <a:r>
              <a:rPr lang="fr-FR" sz="1600" dirty="0"/>
              <a:t>contre </a:t>
            </a:r>
            <a:r>
              <a:rPr lang="fr-FR" sz="1600" dirty="0" smtClean="0"/>
              <a:t>les contrats </a:t>
            </a:r>
            <a:r>
              <a:rPr lang="fr-FR" sz="1600" dirty="0"/>
              <a:t>de la commande publique qui doivent être signés par les deux co-contractants pour être </a:t>
            </a:r>
            <a:r>
              <a:rPr lang="fr-FR" sz="1600" dirty="0" smtClean="0"/>
              <a:t>exécutoires. Par ailleurs le </a:t>
            </a:r>
            <a:r>
              <a:rPr lang="fr-FR" sz="1600" dirty="0"/>
              <a:t>contrat (le marché) ne prend effet qu’à la date de réception de sa notification par le prestataire ; ceci en application de l’article R.2182-4 du Code de la commande publique. En présence d’un marché écrit, le comptable devra donc disposer, par tout moyen, de la date de notification du marché, pour s'assurer que la réalisation des prestations à payer n’est pas antérieure à la prise d’effet du contrat.</a:t>
            </a:r>
            <a:endParaRPr lang="fr-FR" sz="1600" dirty="0" smtClean="0"/>
          </a:p>
          <a:p>
            <a:pPr algn="just"/>
            <a:endParaRPr lang="fr-FR" sz="1600" b="1" dirty="0" smtClean="0"/>
          </a:p>
          <a:p>
            <a:pPr algn="just"/>
            <a:r>
              <a:rPr lang="fr-FR" sz="1600" b="1" dirty="0" smtClean="0"/>
              <a:t>Contrôle </a:t>
            </a:r>
            <a:r>
              <a:rPr lang="fr-FR" sz="1600" b="1" dirty="0"/>
              <a:t>de </a:t>
            </a:r>
            <a:r>
              <a:rPr lang="fr-FR" sz="1600" b="1" dirty="0" smtClean="0"/>
              <a:t>l’existence du </a:t>
            </a:r>
            <a:r>
              <a:rPr lang="fr-FR" sz="1600" b="1" dirty="0"/>
              <a:t>contrat :</a:t>
            </a:r>
          </a:p>
          <a:p>
            <a:pPr algn="just"/>
            <a:r>
              <a:rPr lang="fr-FR" sz="1600" dirty="0"/>
              <a:t>E</a:t>
            </a:r>
            <a:r>
              <a:rPr lang="fr-FR" sz="1600" dirty="0" smtClean="0"/>
              <a:t>vidence </a:t>
            </a:r>
            <a:r>
              <a:rPr lang="fr-FR" sz="1600" dirty="0"/>
              <a:t>: il faut que le contrat existe toujours au moment du paiement</a:t>
            </a:r>
            <a:r>
              <a:rPr lang="fr-FR" sz="1600" dirty="0" smtClean="0"/>
              <a:t>. Date d’effet et de fin, reconduction tacite, expresse…</a:t>
            </a:r>
            <a:endParaRPr lang="fr-FR" sz="1600" dirty="0"/>
          </a:p>
          <a:p>
            <a:pPr algn="just"/>
            <a:endParaRPr lang="fr-FR" sz="1600" b="1" dirty="0" smtClean="0"/>
          </a:p>
          <a:p>
            <a:pPr algn="just"/>
            <a:r>
              <a:rPr lang="fr-FR" sz="1600" b="1" dirty="0" smtClean="0"/>
              <a:t>Contrôle des la concordance des éléments du contrat :</a:t>
            </a:r>
          </a:p>
          <a:p>
            <a:pPr algn="just"/>
            <a:r>
              <a:rPr lang="fr-FR" sz="1600" dirty="0" smtClean="0"/>
              <a:t>Concordance avec la facture, revalorisation, </a:t>
            </a:r>
            <a:r>
              <a:rPr lang="fr-FR" sz="1600" dirty="0"/>
              <a:t>avenant… Outre la date d’effet, la durée, les modalités de reconduction et de fin, </a:t>
            </a:r>
            <a:r>
              <a:rPr lang="fr-FR" sz="1600" dirty="0" smtClean="0"/>
              <a:t>le comptable </a:t>
            </a:r>
            <a:r>
              <a:rPr lang="fr-FR" sz="1600" dirty="0"/>
              <a:t>doit </a:t>
            </a:r>
            <a:r>
              <a:rPr lang="fr-FR" sz="1600" dirty="0" smtClean="0"/>
              <a:t>aussi faire </a:t>
            </a:r>
            <a:r>
              <a:rPr lang="fr-FR" sz="1600" dirty="0"/>
              <a:t>attention aux modalités d’exécution (pénalités, acomptes, etc...) et exiger tous les </a:t>
            </a:r>
            <a:r>
              <a:rPr lang="fr-FR" sz="1600" dirty="0" smtClean="0"/>
              <a:t>justificatifs figurant </a:t>
            </a:r>
            <a:r>
              <a:rPr lang="fr-FR" sz="1600" dirty="0"/>
              <a:t>dans le </a:t>
            </a:r>
            <a:r>
              <a:rPr lang="fr-FR" sz="1600" dirty="0" smtClean="0"/>
              <a:t>contrat.</a:t>
            </a:r>
          </a:p>
          <a:p>
            <a:pPr algn="just"/>
            <a:endParaRPr lang="fr-FR" sz="1600" dirty="0" smtClean="0"/>
          </a:p>
          <a:p>
            <a:r>
              <a:rPr lang="fr-FR" sz="1200" i="1" dirty="0" smtClean="0"/>
              <a:t>*jurisprudences </a:t>
            </a:r>
            <a:r>
              <a:rPr lang="fr-FR" sz="1200" i="1" dirty="0"/>
              <a:t>du Conseil d’Etat du 4 mai 2018 «ENFA» et du 28 décembre 2018 «SDIS de la Gironde» </a:t>
            </a:r>
          </a:p>
        </p:txBody>
      </p:sp>
    </p:spTree>
    <p:extLst>
      <p:ext uri="{BB962C8B-B14F-4D97-AF65-F5344CB8AC3E}">
        <p14:creationId xmlns:p14="http://schemas.microsoft.com/office/powerpoint/2010/main" val="118912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514895"/>
          </a:xfrm>
        </p:spPr>
        <p:txBody>
          <a:bodyPr rtlCol="0">
            <a:normAutofit/>
          </a:bodyPr>
          <a:lstStyle/>
          <a:p>
            <a:r>
              <a:rPr lang="fr-FR" sz="2400" b="1" dirty="0" smtClean="0">
                <a:solidFill>
                  <a:srgbClr val="002060"/>
                </a:solidFill>
              </a:rPr>
              <a:t>Les contrats publics : durée</a:t>
            </a:r>
            <a:endParaRPr lang="fr-FR" sz="2400"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4" name="ZoneTexte 3"/>
          <p:cNvSpPr txBox="1"/>
          <p:nvPr/>
        </p:nvSpPr>
        <p:spPr>
          <a:xfrm>
            <a:off x="1559126" y="836712"/>
            <a:ext cx="10297144" cy="5755422"/>
          </a:xfrm>
          <a:prstGeom prst="rect">
            <a:avLst/>
          </a:prstGeom>
          <a:noFill/>
        </p:spPr>
        <p:txBody>
          <a:bodyPr wrap="square" rtlCol="0">
            <a:spAutoFit/>
          </a:bodyPr>
          <a:lstStyle/>
          <a:p>
            <a:pPr algn="just"/>
            <a:r>
              <a:rPr lang="fr-FR" sz="1600" dirty="0" smtClean="0"/>
              <a:t>Un marché </a:t>
            </a:r>
            <a:r>
              <a:rPr lang="fr-FR" sz="1600" dirty="0"/>
              <a:t>peut prévoir diverses modalités à </a:t>
            </a:r>
            <a:r>
              <a:rPr lang="fr-FR" sz="1600" dirty="0" smtClean="0"/>
              <a:t>pour sa durée : </a:t>
            </a:r>
          </a:p>
          <a:p>
            <a:pPr algn="just"/>
            <a:r>
              <a:rPr lang="fr-FR" sz="1600" dirty="0" smtClean="0"/>
              <a:t>-- </a:t>
            </a:r>
            <a:r>
              <a:rPr lang="fr-FR" sz="1600" dirty="0"/>
              <a:t>Une durée ferme sans mention de reconduction. Dans ce cas le contrat se termine à la date prévue sans qu’une intervention soit nécessaire. La poursuite éventuelle devant, dans le respect des principes de base de la commande publique, faire l’objet d’un « avenant ». </a:t>
            </a:r>
            <a:endParaRPr lang="fr-FR" sz="1600" dirty="0" smtClean="0"/>
          </a:p>
          <a:p>
            <a:pPr algn="just"/>
            <a:r>
              <a:rPr lang="fr-FR" sz="1600" dirty="0" smtClean="0"/>
              <a:t>-- </a:t>
            </a:r>
            <a:r>
              <a:rPr lang="fr-FR" sz="1600" dirty="0"/>
              <a:t>Une reconduction expresse qui nécessitera un acte de l’ordonnateur pour reconduire le contrat à sa date de fin initiale. A défaut d’une notification envoyée au cocontractant avant que le marché n’arrive à son terme, cela signifie tout simplement qu’il n’y a plus de contrat entre les 2 parties. A noter que cet acte de l’ordonnateur (un simple courrier adressé au fournisseur) reconduisant un marché par reconduction expresse est une pièce justificative à communiquer au comptable avec le contrat pour prouver qu’il est toujours valable et donc permettre le paiement des factures correspondantes. </a:t>
            </a:r>
            <a:endParaRPr lang="fr-FR" sz="1600" dirty="0" smtClean="0"/>
          </a:p>
          <a:p>
            <a:pPr algn="just"/>
            <a:r>
              <a:rPr lang="fr-FR" sz="1600" dirty="0" smtClean="0"/>
              <a:t>-- </a:t>
            </a:r>
            <a:r>
              <a:rPr lang="fr-FR" sz="1600" dirty="0"/>
              <a:t>Une reconduction tacite </a:t>
            </a:r>
            <a:r>
              <a:rPr lang="fr-FR" sz="1600" dirty="0" smtClean="0"/>
              <a:t>non bornée dans le temps qui </a:t>
            </a:r>
            <a:r>
              <a:rPr lang="fr-FR" sz="1600" dirty="0"/>
              <a:t>nécessitera une action </a:t>
            </a:r>
            <a:r>
              <a:rPr lang="fr-FR" sz="1600" dirty="0" smtClean="0"/>
              <a:t>si </a:t>
            </a:r>
            <a:r>
              <a:rPr lang="fr-FR" sz="1600" dirty="0"/>
              <a:t>vous souhaitez mettre un terme au marché. Le contrat prévoit une durée initiale d’une ou plusieurs années, puis une reconduction tacite automatique pour une durée variable si l’établissement ne fait pas connaître sa volonté d’y mettre fin en respectant un préavis. Sans action de votre part le marché peut se reconduire indéfiniment ; ce qui contrevient aux règles de la commande publique</a:t>
            </a:r>
            <a:r>
              <a:rPr lang="fr-FR" sz="1600" dirty="0" smtClean="0"/>
              <a:t>.</a:t>
            </a:r>
          </a:p>
          <a:p>
            <a:pPr algn="just"/>
            <a:r>
              <a:rPr lang="fr-FR" sz="1600" dirty="0"/>
              <a:t>-- Une reconduction tacite bornée dans le temps. Le Code de la commande publique érige la limitation de durée en principe. Selon la nature des prestations objet du marché on considère généralement qu’une remise en concurrence, et donc un nouveau marché, doit intervenir après quatre ou cinq ans. Un marché qui se renouvelle automatiquement au-delà de cette durée contrevient aux règles de la commande publique et peut engager la responsabilité de l’établissement, notamment au titre du délit de favoritisme. Le gestionnaire prendra donc soin lors de sa mise en concurrence de borner la durée du marché. Les documents de consultation pourront, à titre d’exemple, prévoir que « la durée du marché est de 4 ans sans reconduction » ou encore que « le marché est passé pour une année, reconductible 3 fois par tacite reconduction, dans la limite d’une durée totale de 4 ans ». </a:t>
            </a:r>
          </a:p>
        </p:txBody>
      </p:sp>
    </p:spTree>
    <p:extLst>
      <p:ext uri="{BB962C8B-B14F-4D97-AF65-F5344CB8AC3E}">
        <p14:creationId xmlns:p14="http://schemas.microsoft.com/office/powerpoint/2010/main" val="396711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514895"/>
          </a:xfrm>
        </p:spPr>
        <p:txBody>
          <a:bodyPr rtlCol="0">
            <a:normAutofit/>
          </a:bodyPr>
          <a:lstStyle/>
          <a:p>
            <a:r>
              <a:rPr lang="fr-FR" sz="2400" b="1" dirty="0" smtClean="0">
                <a:solidFill>
                  <a:srgbClr val="002060"/>
                </a:solidFill>
              </a:rPr>
              <a:t>Les contrats publics : résiliation</a:t>
            </a:r>
            <a:endParaRPr lang="fr-FR" sz="2400"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4" name="ZoneTexte 3"/>
          <p:cNvSpPr txBox="1"/>
          <p:nvPr/>
        </p:nvSpPr>
        <p:spPr>
          <a:xfrm>
            <a:off x="1341884" y="797718"/>
            <a:ext cx="10441160" cy="6001643"/>
          </a:xfrm>
          <a:prstGeom prst="rect">
            <a:avLst/>
          </a:prstGeom>
          <a:noFill/>
        </p:spPr>
        <p:txBody>
          <a:bodyPr wrap="square" rtlCol="0">
            <a:spAutoFit/>
          </a:bodyPr>
          <a:lstStyle/>
          <a:p>
            <a:r>
              <a:rPr lang="fr-FR" sz="1600" dirty="0"/>
              <a:t>La procédure « normale » consiste à mettre fin à un marché en respectant ses dispositions contractuelles. Mais il arrive que la résiliation d’un contrat puisse être le fait d’une décision unilatérale prise par la personne publique en dehors des stipulations contractuelles dans le cadre d’un litige. C’est une procédure qui doit se limiter à des situations particulières.</a:t>
            </a:r>
          </a:p>
          <a:p>
            <a:endParaRPr lang="fr-FR" sz="1600" dirty="0"/>
          </a:p>
          <a:p>
            <a:r>
              <a:rPr lang="fr-FR" sz="1600" b="1" dirty="0"/>
              <a:t>La résiliation de plein droit </a:t>
            </a:r>
            <a:r>
              <a:rPr lang="fr-FR" sz="1600" dirty="0" smtClean="0"/>
              <a:t>intervient </a:t>
            </a:r>
            <a:r>
              <a:rPr lang="fr-FR" sz="1600" dirty="0"/>
              <a:t>lorsque le fournisseur se trouve dans l'impossibilité absolue de respecter le marché ; soit pour cause de force majeure indépendante de sa volonté et d'obstacles qui ne peuvent être surmontés ; soit dans le cas de sa disparition (décès, faillite notamment). </a:t>
            </a:r>
          </a:p>
          <a:p>
            <a:endParaRPr lang="fr-FR" sz="1600" dirty="0"/>
          </a:p>
          <a:p>
            <a:r>
              <a:rPr lang="fr-FR" sz="1600" b="1" dirty="0" smtClean="0"/>
              <a:t>La résiliation </a:t>
            </a:r>
            <a:r>
              <a:rPr lang="fr-FR" sz="1600" b="1" dirty="0"/>
              <a:t>imposée par la personne publique à son </a:t>
            </a:r>
            <a:r>
              <a:rPr lang="fr-FR" sz="1600" b="1" dirty="0" smtClean="0"/>
              <a:t>cocontractant</a:t>
            </a:r>
            <a:r>
              <a:rPr lang="fr-FR" sz="1600" dirty="0"/>
              <a:t>.</a:t>
            </a:r>
            <a:r>
              <a:rPr lang="fr-FR" sz="1600" dirty="0" smtClean="0"/>
              <a:t> C’est </a:t>
            </a:r>
            <a:r>
              <a:rPr lang="fr-FR" sz="1600" dirty="0"/>
              <a:t>l’EPLE qui imposera à son fournisseur une fin anticipée du marché qui les </a:t>
            </a:r>
            <a:r>
              <a:rPr lang="fr-FR" sz="1600" dirty="0" smtClean="0"/>
              <a:t>lie. L’établissement </a:t>
            </a:r>
            <a:r>
              <a:rPr lang="fr-FR" sz="1600" dirty="0"/>
              <a:t>pourra mettre fin unilatéralement au marché pour un motif d’intérêt général ou pour sanctionner une faute du </a:t>
            </a:r>
            <a:r>
              <a:rPr lang="fr-FR" sz="1600" dirty="0" smtClean="0"/>
              <a:t>titulaire</a:t>
            </a:r>
            <a:r>
              <a:rPr lang="fr-FR" sz="1600" dirty="0"/>
              <a:t>.</a:t>
            </a:r>
          </a:p>
          <a:p>
            <a:r>
              <a:rPr lang="fr-FR" sz="1600" dirty="0" smtClean="0"/>
              <a:t>Un EPLE </a:t>
            </a:r>
            <a:r>
              <a:rPr lang="fr-FR" sz="1600" dirty="0"/>
              <a:t>dispose toujours du droit de résilier unilatéralement un marché pour un motif d’intérêt général, et ce même en l’absence de clause contractuelle en ce sens. Mais la contrepartie à ce droit est l’entière indemnisation du titulaire qui, par définition, n’a commis aucune faute. Bien entendu on ne parle que d’un marché notifié au candidat retenu </a:t>
            </a:r>
            <a:r>
              <a:rPr lang="fr-FR" sz="1600" dirty="0" smtClean="0"/>
              <a:t>puisqu’un </a:t>
            </a:r>
            <a:r>
              <a:rPr lang="fr-FR" sz="1600" dirty="0"/>
              <a:t>EPLE peut renoncer à tout moment à finaliser un marché public en déclarant la procédure de consultation sans suite ou infructueuse, et ce sans droit pour les candidats à une quelconque indemnisation</a:t>
            </a:r>
            <a:r>
              <a:rPr lang="fr-FR" sz="1600" dirty="0" smtClean="0"/>
              <a:t>.</a:t>
            </a:r>
          </a:p>
          <a:p>
            <a:r>
              <a:rPr lang="fr-FR" sz="1600" dirty="0" smtClean="0"/>
              <a:t>Dans le cas de faute on </a:t>
            </a:r>
            <a:r>
              <a:rPr lang="fr-FR" sz="1600" dirty="0"/>
              <a:t>distingue la résiliation simple et la résiliation aux frais et risques.</a:t>
            </a:r>
          </a:p>
          <a:p>
            <a:r>
              <a:rPr lang="fr-FR" sz="1600" dirty="0"/>
              <a:t>Dans le premier cas le fournisseur est dégagé de ses obligations et ne doit ni ne perçoit aucune indemnisation suite au nouveau marché que passera l’EPLE. </a:t>
            </a:r>
          </a:p>
          <a:p>
            <a:r>
              <a:rPr lang="fr-FR" sz="1600" dirty="0"/>
              <a:t>Dans le second cas le titulaire du marché résilié devra assumer le surcoût engendré par la passation d’un nouveau marché par l’EPLE pour assurer la prestation. </a:t>
            </a:r>
          </a:p>
          <a:p>
            <a:endParaRPr lang="fr-FR" sz="1600" dirty="0"/>
          </a:p>
        </p:txBody>
      </p:sp>
    </p:spTree>
    <p:extLst>
      <p:ext uri="{BB962C8B-B14F-4D97-AF65-F5344CB8AC3E}">
        <p14:creationId xmlns:p14="http://schemas.microsoft.com/office/powerpoint/2010/main" val="19541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514895"/>
          </a:xfrm>
        </p:spPr>
        <p:txBody>
          <a:bodyPr rtlCol="0">
            <a:normAutofit/>
          </a:bodyPr>
          <a:lstStyle/>
          <a:p>
            <a:r>
              <a:rPr lang="fr-FR" sz="2400" b="1" dirty="0" smtClean="0">
                <a:solidFill>
                  <a:srgbClr val="002060"/>
                </a:solidFill>
              </a:rPr>
              <a:t>Les contrats publics : résiliation (suite)</a:t>
            </a:r>
            <a:endParaRPr lang="fr-FR" sz="2400"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4" name="ZoneTexte 3"/>
          <p:cNvSpPr txBox="1"/>
          <p:nvPr/>
        </p:nvSpPr>
        <p:spPr>
          <a:xfrm>
            <a:off x="1372268" y="797718"/>
            <a:ext cx="10194752" cy="5816977"/>
          </a:xfrm>
          <a:prstGeom prst="rect">
            <a:avLst/>
          </a:prstGeom>
          <a:noFill/>
        </p:spPr>
        <p:txBody>
          <a:bodyPr wrap="square" rtlCol="0">
            <a:spAutoFit/>
          </a:bodyPr>
          <a:lstStyle/>
          <a:p>
            <a:r>
              <a:rPr lang="fr-FR" b="1" dirty="0"/>
              <a:t>La procédure.</a:t>
            </a:r>
          </a:p>
          <a:p>
            <a:pPr algn="just"/>
            <a:endParaRPr lang="fr-FR" dirty="0"/>
          </a:p>
          <a:p>
            <a:pPr algn="just"/>
            <a:r>
              <a:rPr lang="fr-FR" sz="1600" dirty="0"/>
              <a:t>Une mise en demeure préalable doit être adressée au titulaire du marché public que l’on souhaite résilier. Il est préférable qu’elle soit faite par lettre recommandée avec accusé de réception en indiquant clairement les reproches de l’EPLE vis-à-vis de l’exécution du marché, en laissant un délai suffisant au fournisseur pour rectifier les manquements et en indiquant si la résiliation sera simple ou aux frais et risques du titulaire. En matière de marché public dont les prestations attendues ne sont pas satisfaisantes il est indispensable </a:t>
            </a:r>
            <a:r>
              <a:rPr lang="fr-FR" sz="1600" dirty="0" smtClean="0"/>
              <a:t>« de </a:t>
            </a:r>
            <a:r>
              <a:rPr lang="fr-FR" sz="1600" dirty="0"/>
              <a:t>monter un dossier » avec des écrits, et de ne pas se contenter d’entretiens téléphoniques. </a:t>
            </a:r>
            <a:endParaRPr lang="fr-FR" sz="1600" dirty="0" smtClean="0"/>
          </a:p>
          <a:p>
            <a:pPr algn="just"/>
            <a:r>
              <a:rPr lang="fr-FR" sz="1600" dirty="0" smtClean="0"/>
              <a:t>S’il n’est pas donné suite à la mise en demeure, l’EPLE peut résilier unilatéralement le marché public ; là aussi par lettre recommandée avec AR. Cette décision doit être motivée et doit mentionner expressément le type de résiliation conformément à ce qui avait été annoncé dans la mise en demeure et sa date d’effet. Ne pas oublier de mentionner les voies de recours et, dans la mesure du possible, d’indiquer la situation financière du contrat résilié : ce qui est dû au fournisseur et ce qu’il doit à l’établissement.</a:t>
            </a:r>
          </a:p>
          <a:p>
            <a:pPr algn="just"/>
            <a:r>
              <a:rPr lang="fr-FR" sz="1600" dirty="0" smtClean="0"/>
              <a:t>Attention </a:t>
            </a:r>
            <a:r>
              <a:rPr lang="fr-FR" sz="1600" dirty="0"/>
              <a:t>au signataire de cette </a:t>
            </a:r>
            <a:r>
              <a:rPr lang="fr-FR" sz="1600" dirty="0" smtClean="0"/>
              <a:t>décision lorsqu’il </a:t>
            </a:r>
            <a:r>
              <a:rPr lang="fr-FR" sz="1600" dirty="0"/>
              <a:t>s’agit de </a:t>
            </a:r>
            <a:r>
              <a:rPr lang="fr-FR" sz="1600" dirty="0" smtClean="0"/>
              <a:t>marchés. </a:t>
            </a:r>
            <a:endParaRPr lang="fr-FR" sz="1600" dirty="0"/>
          </a:p>
          <a:p>
            <a:pPr algn="just"/>
            <a:endParaRPr lang="fr-FR" sz="1600" dirty="0" smtClean="0"/>
          </a:p>
          <a:p>
            <a:pPr algn="just"/>
            <a:r>
              <a:rPr lang="fr-FR" sz="1600" dirty="0"/>
              <a:t>Le cocontractant de l’administration s’il conteste la validité de la résiliation peut saisir le juge dans les deux mois suivant la date à laquelle il a été informé. Et s’il estime qu’il y a urgence à suspendre l’annulation de la résiliation le titulaire du contrat peut demander la suspension de la résiliation devant le juge des </a:t>
            </a:r>
            <a:r>
              <a:rPr lang="fr-FR" sz="1600" dirty="0" smtClean="0"/>
              <a:t>référés,</a:t>
            </a:r>
          </a:p>
          <a:p>
            <a:pPr algn="just"/>
            <a:endParaRPr lang="fr-FR" sz="1600" dirty="0"/>
          </a:p>
          <a:p>
            <a:pPr algn="just"/>
            <a:r>
              <a:rPr lang="fr-FR" sz="1600" dirty="0"/>
              <a:t>Il existe également une autre procédure pour mettre fin à un litige en terme de marché public </a:t>
            </a:r>
            <a:r>
              <a:rPr lang="fr-FR" sz="1600" dirty="0" smtClean="0"/>
              <a:t>: </a:t>
            </a:r>
            <a:r>
              <a:rPr lang="fr-FR" sz="1600" b="1" dirty="0" smtClean="0"/>
              <a:t>la transaction</a:t>
            </a:r>
            <a:r>
              <a:rPr lang="fr-FR" sz="1600" dirty="0"/>
              <a:t>. Il s'agit d'un contrat négocié et écrit dont l'objectif est d'arriver au règlement complet du litige par des concessions réciproques équilibrées, et de définir les sommes </a:t>
            </a:r>
            <a:r>
              <a:rPr lang="fr-FR" sz="1600" dirty="0" smtClean="0"/>
              <a:t>dues.</a:t>
            </a:r>
          </a:p>
          <a:p>
            <a:endParaRPr lang="fr-FR" sz="1600" dirty="0"/>
          </a:p>
        </p:txBody>
      </p:sp>
    </p:spTree>
    <p:extLst>
      <p:ext uri="{BB962C8B-B14F-4D97-AF65-F5344CB8AC3E}">
        <p14:creationId xmlns:p14="http://schemas.microsoft.com/office/powerpoint/2010/main" val="234247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514895"/>
          </a:xfrm>
        </p:spPr>
        <p:txBody>
          <a:bodyPr rtlCol="0">
            <a:normAutofit/>
          </a:bodyPr>
          <a:lstStyle/>
          <a:p>
            <a:r>
              <a:rPr lang="fr-FR" sz="2400" b="1" dirty="0" smtClean="0">
                <a:solidFill>
                  <a:srgbClr val="002060"/>
                </a:solidFill>
              </a:rPr>
              <a:t>Les contrats publics : sécurisation</a:t>
            </a:r>
            <a:endParaRPr lang="fr-FR" sz="2400"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5" name="ZoneTexte 4"/>
          <p:cNvSpPr txBox="1"/>
          <p:nvPr/>
        </p:nvSpPr>
        <p:spPr>
          <a:xfrm>
            <a:off x="1413892" y="908720"/>
            <a:ext cx="10369152" cy="4801314"/>
          </a:xfrm>
          <a:prstGeom prst="rect">
            <a:avLst/>
          </a:prstGeom>
          <a:noFill/>
        </p:spPr>
        <p:txBody>
          <a:bodyPr wrap="square" rtlCol="0">
            <a:spAutoFit/>
          </a:bodyPr>
          <a:lstStyle/>
          <a:p>
            <a:pPr algn="just"/>
            <a:r>
              <a:rPr lang="fr-FR" dirty="0" smtClean="0"/>
              <a:t>Bornage du marché dans le temps.</a:t>
            </a:r>
          </a:p>
          <a:p>
            <a:pPr algn="just"/>
            <a:endParaRPr lang="fr-FR" dirty="0" smtClean="0"/>
          </a:p>
          <a:p>
            <a:pPr algn="just"/>
            <a:r>
              <a:rPr lang="fr-FR" dirty="0" smtClean="0"/>
              <a:t>Contrat = documents de consultation du marché</a:t>
            </a:r>
            <a:r>
              <a:rPr lang="fr-FR" dirty="0"/>
              <a:t>. Les modalités </a:t>
            </a:r>
            <a:r>
              <a:rPr lang="fr-FR" dirty="0" smtClean="0"/>
              <a:t>du </a:t>
            </a:r>
            <a:r>
              <a:rPr lang="fr-FR" dirty="0"/>
              <a:t>contrat sont celles figurant dans les documents de consultation rédigés par l’établissement pour le </a:t>
            </a:r>
            <a:r>
              <a:rPr lang="fr-FR" dirty="0" smtClean="0"/>
              <a:t>marché avec la proposition du fournisseur et l’acte d’engagement accepté. </a:t>
            </a:r>
            <a:r>
              <a:rPr lang="fr-FR" dirty="0"/>
              <a:t>Ces documents se suffisent à eux-mêmes et il n’est nul besoin de signer un contrat type en plus avec l’attributaire, même si le fournisseur insiste : il ne peut y avoir deux contrats comportant des dispositions différentes pour une même prestation. </a:t>
            </a:r>
            <a:endParaRPr lang="fr-FR" dirty="0" smtClean="0"/>
          </a:p>
          <a:p>
            <a:pPr algn="just"/>
            <a:endParaRPr lang="fr-FR" dirty="0"/>
          </a:p>
          <a:p>
            <a:pPr algn="just"/>
            <a:r>
              <a:rPr lang="fr-FR" dirty="0"/>
              <a:t>Sachez qu’un contrat type d’un fournisseur proposé à la signature de l’EPLE peut se modifier, que ce soit par modifications portées sur le document ou un avenant joint rectifiant certains </a:t>
            </a:r>
            <a:r>
              <a:rPr lang="fr-FR" dirty="0" smtClean="0"/>
              <a:t>articles.</a:t>
            </a:r>
            <a:endParaRPr lang="fr-FR" dirty="0"/>
          </a:p>
          <a:p>
            <a:pPr algn="just"/>
            <a:endParaRPr lang="fr-FR" dirty="0" smtClean="0"/>
          </a:p>
          <a:p>
            <a:pPr algn="just"/>
            <a:r>
              <a:rPr lang="fr-FR" dirty="0"/>
              <a:t>Attention </a:t>
            </a:r>
            <a:r>
              <a:rPr lang="fr-FR" dirty="0" smtClean="0"/>
              <a:t>aux </a:t>
            </a:r>
            <a:r>
              <a:rPr lang="fr-FR" dirty="0"/>
              <a:t>notions de paiement après service fait et avant ordonnancement : tous les contrats de nos établissements ne sont pas payables avant la réalisation effective des prestations qu’ils </a:t>
            </a:r>
            <a:r>
              <a:rPr lang="fr-FR" dirty="0" smtClean="0"/>
              <a:t>concernent.</a:t>
            </a:r>
            <a:endParaRPr lang="fr-FR" dirty="0"/>
          </a:p>
          <a:p>
            <a:pPr algn="just"/>
            <a:endParaRPr lang="fr-FR" dirty="0" smtClean="0"/>
          </a:p>
          <a:p>
            <a:pPr algn="just"/>
            <a:r>
              <a:rPr lang="fr-FR" dirty="0" smtClean="0"/>
              <a:t>Tableau des marchés en cours.</a:t>
            </a:r>
          </a:p>
          <a:p>
            <a:pPr algn="just"/>
            <a:endParaRPr lang="fr-FR" dirty="0"/>
          </a:p>
        </p:txBody>
      </p:sp>
    </p:spTree>
    <p:extLst>
      <p:ext uri="{BB962C8B-B14F-4D97-AF65-F5344CB8AC3E}">
        <p14:creationId xmlns:p14="http://schemas.microsoft.com/office/powerpoint/2010/main" val="170133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fontScale="90000"/>
          </a:bodyPr>
          <a:lstStyle/>
          <a:p>
            <a:pPr algn="ctr"/>
            <a:r>
              <a:rPr lang="fr-FR" dirty="0">
                <a:solidFill>
                  <a:schemeClr val="bg1">
                    <a:lumMod val="50000"/>
                  </a:schemeClr>
                </a:solidFill>
              </a:rPr>
              <a:t>Actualisation des connaissances</a:t>
            </a:r>
            <a:br>
              <a:rPr lang="fr-FR" dirty="0">
                <a:solidFill>
                  <a:schemeClr val="bg1">
                    <a:lumMod val="50000"/>
                  </a:schemeClr>
                </a:solidFill>
              </a:rPr>
            </a:br>
            <a:r>
              <a:rPr lang="fr-FR" dirty="0">
                <a:solidFill>
                  <a:schemeClr val="bg1">
                    <a:lumMod val="50000"/>
                  </a:schemeClr>
                </a:solidFill>
              </a:rPr>
              <a:t> et des pratiques en matière budgétaire et comptable</a:t>
            </a:r>
            <a:endParaRPr lang="fr-FR" dirty="0"/>
          </a:p>
        </p:txBody>
      </p:sp>
      <p:sp>
        <p:nvSpPr>
          <p:cNvPr id="14" name="Espace réservé du contenu 13"/>
          <p:cNvSpPr>
            <a:spLocks noGrp="1"/>
          </p:cNvSpPr>
          <p:nvPr>
            <p:ph idx="1"/>
          </p:nvPr>
        </p:nvSpPr>
        <p:spPr>
          <a:xfrm>
            <a:off x="2691795" y="3212976"/>
            <a:ext cx="7586081" cy="2815208"/>
          </a:xfrm>
        </p:spPr>
        <p:txBody>
          <a:bodyPr rtlCol="0">
            <a:normAutofit/>
          </a:bodyPr>
          <a:lstStyle/>
          <a:p>
            <a:pPr marL="0" indent="0" algn="ctr">
              <a:buNone/>
            </a:pPr>
            <a:r>
              <a:rPr lang="fr-FR" sz="5400" b="1" dirty="0" smtClean="0"/>
              <a:t>Les marchés publics</a:t>
            </a:r>
          </a:p>
          <a:p>
            <a:pPr marL="0" indent="0" algn="ctr">
              <a:buNone/>
            </a:pPr>
            <a:r>
              <a:rPr lang="fr-FR" sz="4400" b="1" dirty="0" smtClean="0"/>
              <a:t>Points d’actualité</a:t>
            </a:r>
          </a:p>
        </p:txBody>
      </p:sp>
      <p:pic>
        <p:nvPicPr>
          <p:cNvPr id="4" name="Image 3"/>
          <p:cNvPicPr>
            <a:picLocks noChangeAspect="1"/>
          </p:cNvPicPr>
          <p:nvPr/>
        </p:nvPicPr>
        <p:blipFill>
          <a:blip r:embed="rId3"/>
          <a:stretch>
            <a:fillRect/>
          </a:stretch>
        </p:blipFill>
        <p:spPr>
          <a:xfrm>
            <a:off x="693812" y="797718"/>
            <a:ext cx="445047" cy="438950"/>
          </a:xfrm>
          <a:prstGeom prst="rect">
            <a:avLst/>
          </a:prstGeom>
        </p:spPr>
      </p:pic>
    </p:spTree>
    <p:extLst>
      <p:ext uri="{BB962C8B-B14F-4D97-AF65-F5344CB8AC3E}">
        <p14:creationId xmlns:p14="http://schemas.microsoft.com/office/powerpoint/2010/main" val="429379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CODE DE LA COMMANDE PUBLIQUE</a:t>
            </a:r>
            <a:endParaRPr lang="fr-FR" dirty="0"/>
          </a:p>
        </p:txBody>
      </p:sp>
      <p:sp>
        <p:nvSpPr>
          <p:cNvPr id="3" name="Espace réservé du contenu 2"/>
          <p:cNvSpPr>
            <a:spLocks noGrp="1"/>
          </p:cNvSpPr>
          <p:nvPr>
            <p:ph idx="1"/>
          </p:nvPr>
        </p:nvSpPr>
        <p:spPr/>
        <p:txBody>
          <a:bodyPr/>
          <a:lstStyle/>
          <a:p>
            <a:pPr algn="just"/>
            <a:r>
              <a:rPr lang="fr-FR" dirty="0" smtClean="0"/>
              <a:t>Le code de la commande publique est entré en vigueur </a:t>
            </a:r>
            <a:r>
              <a:rPr lang="fr-FR" u="sng" dirty="0" smtClean="0">
                <a:effectLst>
                  <a:outerShdw blurRad="38100" dist="38100" dir="2700000" algn="tl">
                    <a:srgbClr val="000000">
                      <a:alpha val="43137"/>
                    </a:srgbClr>
                  </a:outerShdw>
                </a:effectLst>
              </a:rPr>
              <a:t>le 1</a:t>
            </a:r>
            <a:r>
              <a:rPr lang="fr-FR" u="sng" baseline="30000" dirty="0" smtClean="0">
                <a:effectLst>
                  <a:outerShdw blurRad="38100" dist="38100" dir="2700000" algn="tl">
                    <a:srgbClr val="000000">
                      <a:alpha val="43137"/>
                    </a:srgbClr>
                  </a:outerShdw>
                </a:effectLst>
              </a:rPr>
              <a:t>er </a:t>
            </a:r>
            <a:r>
              <a:rPr lang="fr-FR" u="sng" dirty="0" smtClean="0">
                <a:effectLst>
                  <a:outerShdw blurRad="38100" dist="38100" dir="2700000" algn="tl">
                    <a:srgbClr val="000000">
                      <a:alpha val="43137"/>
                    </a:srgbClr>
                  </a:outerShdw>
                </a:effectLst>
              </a:rPr>
              <a:t>avril 2019</a:t>
            </a:r>
            <a:r>
              <a:rPr lang="fr-FR" dirty="0" smtClean="0"/>
              <a:t>. Organisé selon la chronologie de la vie du contrat, de sa préparation à son  exécution, il constitue une véritable  « </a:t>
            </a:r>
            <a:r>
              <a:rPr lang="fr-FR" b="1" u="sng" dirty="0" smtClean="0"/>
              <a:t>boîte  à  outils </a:t>
            </a:r>
            <a:r>
              <a:rPr lang="fr-FR" dirty="0" smtClean="0"/>
              <a:t>» pour les acteurs de la commande publique. </a:t>
            </a:r>
          </a:p>
          <a:p>
            <a:pPr algn="just"/>
            <a:r>
              <a:rPr lang="fr-FR" dirty="0" smtClean="0"/>
              <a:t>Il  intègre également l’ensemble des dispositifs relatifs au règlement alternatif des litiges afin d’inciter les acteurs à adopter une approche rapide et non contentieuse de résolution de leurs différends.</a:t>
            </a:r>
            <a:endParaRPr lang="fr-FR" dirty="0"/>
          </a:p>
        </p:txBody>
      </p:sp>
      <p:pic>
        <p:nvPicPr>
          <p:cNvPr id="4" name="Image 3"/>
          <p:cNvPicPr>
            <a:picLocks noChangeAspect="1"/>
          </p:cNvPicPr>
          <p:nvPr/>
        </p:nvPicPr>
        <p:blipFill>
          <a:blip r:embed="rId2"/>
          <a:stretch>
            <a:fillRect/>
          </a:stretch>
        </p:blipFill>
        <p:spPr>
          <a:xfrm>
            <a:off x="693812" y="827736"/>
            <a:ext cx="445047" cy="438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r>
              <a:rPr lang="fr-FR" b="1" dirty="0">
                <a:solidFill>
                  <a:srgbClr val="002060"/>
                </a:solidFill>
              </a:rPr>
              <a:t>La responsabilité du gestionnaire public</a:t>
            </a:r>
            <a:endParaRPr lang="fr-FR"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5" name="ZoneTexte 4"/>
          <p:cNvSpPr txBox="1"/>
          <p:nvPr/>
        </p:nvSpPr>
        <p:spPr>
          <a:xfrm>
            <a:off x="1485900" y="1196752"/>
            <a:ext cx="10297144" cy="5386090"/>
          </a:xfrm>
          <a:prstGeom prst="rect">
            <a:avLst/>
          </a:prstGeom>
          <a:noFill/>
        </p:spPr>
        <p:txBody>
          <a:bodyPr wrap="square" rtlCol="0">
            <a:spAutoFit/>
          </a:bodyPr>
          <a:lstStyle/>
          <a:p>
            <a:pPr algn="just"/>
            <a:r>
              <a:rPr lang="fr-FR" sz="1600" b="1" dirty="0">
                <a:solidFill>
                  <a:srgbClr val="0070C0"/>
                </a:solidFill>
              </a:rPr>
              <a:t>Les fautes sanctionnées.</a:t>
            </a:r>
          </a:p>
          <a:p>
            <a:pPr algn="just"/>
            <a:r>
              <a:rPr lang="fr-FR" sz="1600" b="1" dirty="0" smtClean="0">
                <a:solidFill>
                  <a:srgbClr val="FF0000"/>
                </a:solidFill>
              </a:rPr>
              <a:t>- la </a:t>
            </a:r>
            <a:r>
              <a:rPr lang="fr-FR" sz="1600" b="1" dirty="0">
                <a:solidFill>
                  <a:srgbClr val="FF0000"/>
                </a:solidFill>
              </a:rPr>
              <a:t>gestion de fait (art. L.131-15</a:t>
            </a:r>
            <a:r>
              <a:rPr lang="fr-FR" sz="1600" b="1" dirty="0" smtClean="0">
                <a:solidFill>
                  <a:srgbClr val="FF0000"/>
                </a:solidFill>
              </a:rPr>
              <a:t>).</a:t>
            </a:r>
            <a:endParaRPr lang="fr-FR" sz="1600" dirty="0" smtClean="0"/>
          </a:p>
          <a:p>
            <a:pPr algn="just"/>
            <a:r>
              <a:rPr lang="fr-FR" sz="1400" dirty="0"/>
              <a:t>La gestion de fait est notamment définie par l’article L.131-15 du Code des juridictions financières : « Toute personne qui, sans avoir la qualité de comptable public ou sans agir sous contrôle et pour le compte d'un comptable public, s'ingère dans le recouvrement de recettes affectées ou destinées à un organisme public doté d'un poste comptable ou dépendant d'un tel poste est, dans le cas où elle n'a pas fait l'objet pour les mêmes opérations des poursuites au titre du délit prévu et réprimé par l'article 433-12 du code pénal, passible des sanctions prévues à la section 3 au titre de sa gestion de fait.</a:t>
            </a:r>
          </a:p>
          <a:p>
            <a:pPr algn="just"/>
            <a:r>
              <a:rPr lang="fr-FR" sz="1400" dirty="0"/>
              <a:t>Le comptable de fait est en outre comptable de l'emploi des fonds ou valeurs qu'il détient ou manie irrégulièrement et, à ce titre, passible des sanctions prévues à la section 3 en cas de commission d'une infraction mentionnée aux articles L.131-9 à L.131-14.</a:t>
            </a:r>
          </a:p>
          <a:p>
            <a:pPr algn="just"/>
            <a:r>
              <a:rPr lang="fr-FR" sz="1400" dirty="0"/>
              <a:t>Il en est de même pour toute personne qui reçoit ou manie directement ou indirectement des fonds ou valeurs extraits irrégulièrement de la caisse d'un organisme public et pour toute personne qui, sans avoir la qualité de comptable public, procède à des opérations portant sur des fonds ou valeurs n'appartenant pas aux organismes publics, mais que les comptables publics sont exclusivement chargés d'exécuter en vertu de la réglementation en vigueur </a:t>
            </a:r>
            <a:r>
              <a:rPr lang="fr-FR" sz="1400" dirty="0" smtClean="0"/>
              <a:t>».</a:t>
            </a:r>
          </a:p>
          <a:p>
            <a:pPr algn="just"/>
            <a:r>
              <a:rPr lang="fr-FR" sz="1600" b="1" dirty="0">
                <a:solidFill>
                  <a:srgbClr val="0070C0"/>
                </a:solidFill>
              </a:rPr>
              <a:t>La jurisprudence.</a:t>
            </a:r>
          </a:p>
          <a:p>
            <a:pPr marL="285750" indent="-285750" algn="just">
              <a:buFontTx/>
              <a:buChar char="-"/>
            </a:pPr>
            <a:r>
              <a:rPr lang="fr-FR" sz="1600" dirty="0" smtClean="0"/>
              <a:t>marché </a:t>
            </a:r>
            <a:r>
              <a:rPr lang="fr-FR" sz="1600" dirty="0"/>
              <a:t>public à bons de commande avec un prestataire </a:t>
            </a:r>
            <a:r>
              <a:rPr lang="fr-FR" sz="1600" dirty="0" smtClean="0"/>
              <a:t>pour </a:t>
            </a:r>
            <a:r>
              <a:rPr lang="fr-FR" sz="1600" dirty="0"/>
              <a:t>la sélection, le financement et la réception des œuvres destinées à être implantées au sein de projets </a:t>
            </a:r>
            <a:r>
              <a:rPr lang="fr-FR" sz="1600" dirty="0" smtClean="0"/>
              <a:t>immobiliers, le titulaire du marché à collecter directement les fonds auprès des promoteurs et payé les dépenses, tout cela à la place de la mairie, Gestion de fait du maire et du prestataire.</a:t>
            </a:r>
          </a:p>
          <a:p>
            <a:pPr marL="285750" indent="-285750" algn="just">
              <a:buFontTx/>
              <a:buChar char="-"/>
            </a:pPr>
            <a:r>
              <a:rPr lang="fr-FR" sz="1600" dirty="0" smtClean="0"/>
              <a:t>Vente d’OC d’un musée municipal par une association puis reversement à la commune sous forme de dons,</a:t>
            </a:r>
          </a:p>
          <a:p>
            <a:pPr marL="285750" indent="-285750" algn="just">
              <a:buFontTx/>
              <a:buChar char="-"/>
            </a:pPr>
            <a:r>
              <a:rPr lang="fr-FR" sz="1600" dirty="0" smtClean="0"/>
              <a:t>Association </a:t>
            </a:r>
            <a:r>
              <a:rPr lang="fr-FR" sz="1600" dirty="0"/>
              <a:t>« Comité des fêtes » </a:t>
            </a:r>
            <a:r>
              <a:rPr lang="fr-FR" sz="1600" dirty="0" smtClean="0"/>
              <a:t>ayant </a:t>
            </a:r>
            <a:r>
              <a:rPr lang="fr-FR" sz="1600" dirty="0"/>
              <a:t>procédé à la demande de la commune à l’encaissement de recettes et au règlement de dépenses concernant les événements dont le choix et l’organisation relevaient de la </a:t>
            </a:r>
            <a:r>
              <a:rPr lang="fr-FR" sz="1600" dirty="0" smtClean="0"/>
              <a:t>commune.</a:t>
            </a:r>
            <a:endParaRPr lang="fr-FR" sz="1600" dirty="0"/>
          </a:p>
        </p:txBody>
      </p:sp>
    </p:spTree>
    <p:extLst>
      <p:ext uri="{BB962C8B-B14F-4D97-AF65-F5344CB8AC3E}">
        <p14:creationId xmlns:p14="http://schemas.microsoft.com/office/powerpoint/2010/main" val="227229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lstStyle/>
          <a:p>
            <a:pPr rtl="0"/>
            <a:r>
              <a:rPr lang="fr-FR" b="1" dirty="0" smtClean="0">
                <a:solidFill>
                  <a:srgbClr val="002060"/>
                </a:solidFill>
              </a:rPr>
              <a:t>Les grands principes des marchés publics</a:t>
            </a:r>
            <a:endParaRPr lang="fr-FR" b="1" dirty="0">
              <a:solidFill>
                <a:srgbClr val="002060"/>
              </a:solidFill>
            </a:endParaRPr>
          </a:p>
        </p:txBody>
      </p:sp>
      <p:sp>
        <p:nvSpPr>
          <p:cNvPr id="14" name="Espace réservé du contenu 13"/>
          <p:cNvSpPr>
            <a:spLocks noGrp="1"/>
          </p:cNvSpPr>
          <p:nvPr>
            <p:ph idx="1"/>
          </p:nvPr>
        </p:nvSpPr>
        <p:spPr>
          <a:xfrm>
            <a:off x="1593436" y="1124744"/>
            <a:ext cx="9782801" cy="5544616"/>
          </a:xfrm>
        </p:spPr>
        <p:txBody>
          <a:bodyPr rtlCol="0">
            <a:normAutofit/>
          </a:bodyPr>
          <a:lstStyle/>
          <a:p>
            <a:r>
              <a:rPr lang="fr-FR" dirty="0"/>
              <a:t>Au nombre de </a:t>
            </a:r>
            <a:r>
              <a:rPr lang="fr-FR" dirty="0" smtClean="0"/>
              <a:t>trois, </a:t>
            </a:r>
            <a:r>
              <a:rPr lang="fr-FR" dirty="0"/>
              <a:t>ils ont valeur constitutionnelle :</a:t>
            </a:r>
          </a:p>
          <a:p>
            <a:pPr lvl="0"/>
            <a:endParaRPr lang="fr-FR" dirty="0" smtClean="0"/>
          </a:p>
          <a:p>
            <a:pPr lvl="0"/>
            <a:r>
              <a:rPr lang="fr-FR" b="1" u="sng" dirty="0" smtClean="0"/>
              <a:t>Egalité </a:t>
            </a:r>
            <a:r>
              <a:rPr lang="fr-FR" b="1" u="sng" dirty="0"/>
              <a:t>de traitement </a:t>
            </a:r>
            <a:r>
              <a:rPr lang="fr-FR" dirty="0"/>
              <a:t>des candidats à un marché public.</a:t>
            </a:r>
          </a:p>
          <a:p>
            <a:r>
              <a:rPr lang="fr-FR" sz="2000" dirty="0"/>
              <a:t>Absence de favoritisme dans l’attribution des marchés, interdiction du localisme, rédaction « neutre » des cahiers des charges, même degré d’information pour tous les candidats, critères de choix objectifs, respect des règles de concurrence…</a:t>
            </a:r>
          </a:p>
          <a:p>
            <a:pPr lvl="0"/>
            <a:r>
              <a:rPr lang="fr-FR" b="1" u="sng" dirty="0"/>
              <a:t>Liberté d’accès </a:t>
            </a:r>
            <a:r>
              <a:rPr lang="fr-FR" dirty="0"/>
              <a:t>aux marchés publics.</a:t>
            </a:r>
          </a:p>
          <a:p>
            <a:r>
              <a:rPr lang="fr-FR" sz="2000" dirty="0"/>
              <a:t>Publicité suffisante et adaptée des marchés publics, accès aux divers documents….</a:t>
            </a:r>
          </a:p>
          <a:p>
            <a:pPr lvl="0"/>
            <a:r>
              <a:rPr lang="fr-FR" b="1" u="sng" dirty="0"/>
              <a:t>Transparence</a:t>
            </a:r>
            <a:r>
              <a:rPr lang="fr-FR" dirty="0"/>
              <a:t> des procédures.</a:t>
            </a:r>
          </a:p>
          <a:p>
            <a:r>
              <a:rPr lang="fr-FR" sz="2000" dirty="0"/>
              <a:t>Documents de consultation clairs et précis, information et communication aux candidats non retenus des documents…  </a:t>
            </a:r>
          </a:p>
          <a:p>
            <a:pPr marL="0" indent="0" rtl="0">
              <a:buNone/>
            </a:pPr>
            <a:endParaRPr lang="fr-FR"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14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90960"/>
          </a:xfrm>
        </p:spPr>
        <p:txBody>
          <a:bodyPr/>
          <a:lstStyle/>
          <a:p>
            <a:r>
              <a:rPr lang="fr-FR" b="1" dirty="0" smtClean="0">
                <a:solidFill>
                  <a:srgbClr val="002060"/>
                </a:solidFill>
              </a:rPr>
              <a:t>Signature des marchés publics</a:t>
            </a:r>
            <a:endParaRPr lang="fr-FR" b="1" dirty="0">
              <a:solidFill>
                <a:srgbClr val="002060"/>
              </a:solidFill>
            </a:endParaRPr>
          </a:p>
        </p:txBody>
      </p:sp>
      <p:sp>
        <p:nvSpPr>
          <p:cNvPr id="3" name="Espace réservé du contenu 2"/>
          <p:cNvSpPr>
            <a:spLocks noGrp="1"/>
          </p:cNvSpPr>
          <p:nvPr>
            <p:ph idx="1"/>
          </p:nvPr>
        </p:nvSpPr>
        <p:spPr>
          <a:xfrm>
            <a:off x="1593436" y="1484784"/>
            <a:ext cx="9973584" cy="5184576"/>
          </a:xfrm>
        </p:spPr>
        <p:txBody>
          <a:bodyPr>
            <a:normAutofit fontScale="70000" lnSpcReduction="20000"/>
          </a:bodyPr>
          <a:lstStyle/>
          <a:p>
            <a:r>
              <a:rPr lang="fr-FR" b="1" dirty="0"/>
              <a:t>L’article R.421-20 du code de l’Education stipule : </a:t>
            </a:r>
            <a:endParaRPr lang="fr-FR" b="1" dirty="0" smtClean="0"/>
          </a:p>
          <a:p>
            <a:endParaRPr lang="fr-FR" sz="2200" b="1" dirty="0"/>
          </a:p>
          <a:p>
            <a:r>
              <a:rPr lang="fr-FR" i="1" dirty="0"/>
              <a:t>« En qualité d'organe délibérant de l'établissement, le conseil d'administration, sur le rapport du chef d'établissement, exerce notamment les attributions suivantes : </a:t>
            </a:r>
            <a:endParaRPr lang="fr-FR" dirty="0"/>
          </a:p>
          <a:p>
            <a:r>
              <a:rPr lang="fr-FR" i="1" dirty="0"/>
              <a:t>(...) </a:t>
            </a:r>
            <a:endParaRPr lang="fr-FR" dirty="0"/>
          </a:p>
          <a:p>
            <a:r>
              <a:rPr lang="fr-FR" i="1" dirty="0"/>
              <a:t>6° Il donne </a:t>
            </a:r>
            <a:r>
              <a:rPr lang="fr-FR" i="1" u="sng" dirty="0"/>
              <a:t>son accord </a:t>
            </a:r>
            <a:r>
              <a:rPr lang="fr-FR" i="1" dirty="0"/>
              <a:t>sur : </a:t>
            </a:r>
            <a:endParaRPr lang="fr-FR" dirty="0"/>
          </a:p>
          <a:p>
            <a:r>
              <a:rPr lang="fr-FR" i="1" dirty="0"/>
              <a:t>d) </a:t>
            </a:r>
            <a:r>
              <a:rPr lang="fr-FR" b="1" i="1" u="sng" dirty="0"/>
              <a:t>La passation des marchés, contrats et conventions </a:t>
            </a:r>
            <a:r>
              <a:rPr lang="fr-FR" i="1" dirty="0"/>
              <a:t>dont l'établissement est signataire, à l'exception : </a:t>
            </a:r>
            <a:endParaRPr lang="fr-FR" dirty="0"/>
          </a:p>
          <a:p>
            <a:r>
              <a:rPr lang="fr-FR" i="1" dirty="0"/>
              <a:t>- des marchés qui s'inscrivent dans le cadre d'une décision modificative adoptée conformément au 2° de </a:t>
            </a:r>
            <a:r>
              <a:rPr lang="fr-FR" i="1" dirty="0" smtClean="0"/>
              <a:t>l'article R.421-60 </a:t>
            </a:r>
            <a:r>
              <a:rPr lang="fr-FR" i="1" dirty="0"/>
              <a:t>; </a:t>
            </a:r>
            <a:endParaRPr lang="fr-FR" dirty="0"/>
          </a:p>
          <a:p>
            <a:r>
              <a:rPr lang="fr-FR" i="1" dirty="0"/>
              <a:t>- en cas d'urgence, des marchés qui se rattachent à des opérations de gestion courante dont le montant est inférieur à 5 000 euros hors taxes pour les services et 15000 euros hors taxes pour les travaux et équipements ; </a:t>
            </a:r>
            <a:endParaRPr lang="fr-FR" dirty="0"/>
          </a:p>
          <a:p>
            <a:r>
              <a:rPr lang="fr-FR" i="1" dirty="0"/>
              <a:t>- </a:t>
            </a:r>
            <a:r>
              <a:rPr lang="fr-FR" b="1" i="1" u="sng" dirty="0"/>
              <a:t>des marchés dont l'incidence financière est annuelle </a:t>
            </a:r>
            <a:r>
              <a:rPr lang="fr-FR" i="1" dirty="0"/>
              <a:t>et pour lesquelles il a donné délégation au chef d'établissement. (…) ».</a:t>
            </a:r>
            <a:endParaRPr lang="fr-FR" dirty="0"/>
          </a:p>
          <a:p>
            <a:endParaRPr lang="fr-FR" dirty="0"/>
          </a:p>
        </p:txBody>
      </p:sp>
      <p:sp>
        <p:nvSpPr>
          <p:cNvPr id="4" name="Rectangle 3"/>
          <p:cNvSpPr/>
          <p:nvPr/>
        </p:nvSpPr>
        <p:spPr>
          <a:xfrm>
            <a:off x="693812" y="836712"/>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801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Signature et notification du marché</a:t>
            </a:r>
            <a:endParaRPr lang="fr-FR" dirty="0"/>
          </a:p>
        </p:txBody>
      </p:sp>
      <p:sp>
        <p:nvSpPr>
          <p:cNvPr id="3" name="Espace réservé du contenu 2"/>
          <p:cNvSpPr>
            <a:spLocks noGrp="1"/>
          </p:cNvSpPr>
          <p:nvPr>
            <p:ph idx="1"/>
          </p:nvPr>
        </p:nvSpPr>
        <p:spPr/>
        <p:txBody>
          <a:bodyPr/>
          <a:lstStyle/>
          <a:p>
            <a:pPr algn="just"/>
            <a:r>
              <a:rPr lang="fr-FR" dirty="0" smtClean="0"/>
              <a:t>On signe le marché  </a:t>
            </a:r>
            <a:r>
              <a:rPr lang="fr-FR" b="1" u="sng" dirty="0" smtClean="0"/>
              <a:t>public</a:t>
            </a:r>
            <a:r>
              <a:rPr lang="fr-FR" dirty="0" smtClean="0"/>
              <a:t> (AE) et non un contrat commercial (les MP relèvent droit public donc tribunal administratif);</a:t>
            </a:r>
          </a:p>
          <a:p>
            <a:pPr algn="just"/>
            <a:r>
              <a:rPr lang="fr-FR" dirty="0" smtClean="0"/>
              <a:t>Notification du marché (Article R2182-4)</a:t>
            </a:r>
          </a:p>
          <a:p>
            <a:pPr algn="just"/>
            <a:r>
              <a:rPr lang="fr-FR" dirty="0" smtClean="0"/>
              <a:t>L'acheteur notifie le marché au titulaire.</a:t>
            </a:r>
          </a:p>
          <a:p>
            <a:pPr algn="just"/>
            <a:r>
              <a:rPr lang="fr-FR" dirty="0" smtClean="0"/>
              <a:t>Le marché prend effet à la date de réception de la notification.</a:t>
            </a:r>
            <a:endParaRPr lang="fr-FR" dirty="0"/>
          </a:p>
        </p:txBody>
      </p:sp>
      <p:sp>
        <p:nvSpPr>
          <p:cNvPr id="4" name="Rectangle 3"/>
          <p:cNvSpPr/>
          <p:nvPr/>
        </p:nvSpPr>
        <p:spPr>
          <a:xfrm>
            <a:off x="693812" y="836712"/>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Délais de notification (</a:t>
            </a:r>
            <a:r>
              <a:rPr lang="fr-FR" dirty="0" err="1" smtClean="0"/>
              <a:t>standstill</a:t>
            </a:r>
            <a:r>
              <a:rPr lang="fr-FR" dirty="0" smtClean="0"/>
              <a:t>)</a:t>
            </a:r>
            <a:endParaRPr lang="fr-FR" dirty="0"/>
          </a:p>
        </p:txBody>
      </p:sp>
      <p:sp>
        <p:nvSpPr>
          <p:cNvPr id="3" name="Espace réservé du contenu 2"/>
          <p:cNvSpPr>
            <a:spLocks noGrp="1"/>
          </p:cNvSpPr>
          <p:nvPr>
            <p:ph idx="1"/>
          </p:nvPr>
        </p:nvSpPr>
        <p:spPr/>
        <p:txBody>
          <a:bodyPr/>
          <a:lstStyle/>
          <a:p>
            <a:pPr algn="just"/>
            <a:r>
              <a:rPr lang="fr-FR" dirty="0" smtClean="0"/>
              <a:t>Obligatoire pour les marchés formalisés</a:t>
            </a:r>
          </a:p>
          <a:p>
            <a:pPr algn="just"/>
            <a:r>
              <a:rPr lang="fr-FR" dirty="0" smtClean="0"/>
              <a:t>Pour les marchés passés selon une procédure formalisée, un délai minimal de </a:t>
            </a:r>
            <a:r>
              <a:rPr lang="fr-FR" b="1" u="sng" dirty="0" smtClean="0"/>
              <a:t>onze jours </a:t>
            </a:r>
            <a:r>
              <a:rPr lang="fr-FR" dirty="0" smtClean="0"/>
              <a:t>est respecté entre la date d'envoi de la notification prévue aux articles R. 2181-1 et R. 2181-3 et la date de signature du marché par l'acheteur.</a:t>
            </a:r>
          </a:p>
          <a:p>
            <a:pPr algn="just"/>
            <a:r>
              <a:rPr lang="fr-FR" dirty="0" smtClean="0"/>
              <a:t>Ce délai minimal est porté à </a:t>
            </a:r>
            <a:r>
              <a:rPr lang="fr-FR" b="1" u="sng" dirty="0" smtClean="0"/>
              <a:t>seize jours </a:t>
            </a:r>
            <a:r>
              <a:rPr lang="fr-FR" dirty="0" smtClean="0"/>
              <a:t>lorsque cette notification n'a pas été transmise par voie électronique.</a:t>
            </a:r>
            <a:endParaRPr lang="fr-FR" dirty="0"/>
          </a:p>
        </p:txBody>
      </p:sp>
      <p:sp>
        <p:nvSpPr>
          <p:cNvPr id="4" name="Rectangle 3"/>
          <p:cNvSpPr/>
          <p:nvPr/>
        </p:nvSpPr>
        <p:spPr>
          <a:xfrm>
            <a:off x="693812" y="836712"/>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946944"/>
          </a:xfrm>
        </p:spPr>
        <p:txBody>
          <a:bodyPr/>
          <a:lstStyle/>
          <a:p>
            <a:r>
              <a:rPr lang="fr-FR" b="1" dirty="0" smtClean="0">
                <a:solidFill>
                  <a:srgbClr val="002060"/>
                </a:solidFill>
              </a:rPr>
              <a:t>Les divers types de marchés publics</a:t>
            </a:r>
            <a:r>
              <a:rPr lang="fr-FR" b="1" dirty="0">
                <a:solidFill>
                  <a:srgbClr val="002060"/>
                </a:solidFill>
              </a:rPr>
              <a:t> </a:t>
            </a:r>
            <a:r>
              <a:rPr lang="fr-FR" sz="2000" b="1" dirty="0">
                <a:solidFill>
                  <a:srgbClr val="002060"/>
                </a:solidFill>
              </a:rPr>
              <a:t>(1)</a:t>
            </a:r>
          </a:p>
        </p:txBody>
      </p:sp>
      <p:sp>
        <p:nvSpPr>
          <p:cNvPr id="3" name="Espace réservé du contenu 2"/>
          <p:cNvSpPr>
            <a:spLocks noGrp="1"/>
          </p:cNvSpPr>
          <p:nvPr>
            <p:ph idx="1"/>
          </p:nvPr>
        </p:nvSpPr>
        <p:spPr/>
        <p:txBody>
          <a:bodyPr/>
          <a:lstStyle/>
          <a:p>
            <a:pPr algn="just"/>
            <a:r>
              <a:rPr lang="fr-FR" dirty="0"/>
              <a:t>On les distingue par leur nature, par leur montant qui induit la procédure à suivre, et par leurs caractéristiques</a:t>
            </a:r>
            <a:r>
              <a:rPr lang="fr-FR" dirty="0" smtClean="0"/>
              <a:t>.</a:t>
            </a:r>
          </a:p>
          <a:p>
            <a:pPr algn="just"/>
            <a:endParaRPr lang="fr-FR" sz="2000" dirty="0" smtClean="0"/>
          </a:p>
          <a:p>
            <a:pPr marL="0" indent="0" algn="just">
              <a:buNone/>
            </a:pPr>
            <a:r>
              <a:rPr lang="fr-FR" b="1" u="sng" dirty="0" smtClean="0"/>
              <a:t>Par nature</a:t>
            </a:r>
            <a:r>
              <a:rPr lang="fr-FR" dirty="0" smtClean="0"/>
              <a:t>.</a:t>
            </a:r>
          </a:p>
          <a:p>
            <a:pPr algn="just"/>
            <a:r>
              <a:rPr lang="fr-FR" dirty="0" smtClean="0"/>
              <a:t>On </a:t>
            </a:r>
            <a:r>
              <a:rPr lang="fr-FR" dirty="0"/>
              <a:t>distingue traditionnellement les marchés de fournitures, les marchés de service (nettoyage, entretien, réparation, etc…) et les marchés de travaux (exécution, conception et exécution de travaux, ou réalisation, conception et réalisation d’un ouvrage…).</a:t>
            </a:r>
          </a:p>
          <a:p>
            <a:endParaRPr lang="fr-FR" dirty="0"/>
          </a:p>
        </p:txBody>
      </p:sp>
      <p:sp>
        <p:nvSpPr>
          <p:cNvPr id="5" name="Rectangle 4"/>
          <p:cNvSpPr/>
          <p:nvPr/>
        </p:nvSpPr>
        <p:spPr>
          <a:xfrm>
            <a:off x="693812" y="836712"/>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359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946944"/>
          </a:xfrm>
        </p:spPr>
        <p:txBody>
          <a:bodyPr/>
          <a:lstStyle/>
          <a:p>
            <a:r>
              <a:rPr lang="fr-FR" b="1" dirty="0" smtClean="0">
                <a:solidFill>
                  <a:srgbClr val="002060"/>
                </a:solidFill>
              </a:rPr>
              <a:t>Les divers types de marchés publics</a:t>
            </a:r>
            <a:r>
              <a:rPr lang="fr-FR" sz="2000" b="1" dirty="0">
                <a:solidFill>
                  <a:srgbClr val="002060"/>
                </a:solidFill>
              </a:rPr>
              <a:t>   </a:t>
            </a:r>
            <a:r>
              <a:rPr lang="fr-FR" sz="2000" b="1" dirty="0" smtClean="0">
                <a:solidFill>
                  <a:srgbClr val="002060"/>
                </a:solidFill>
              </a:rPr>
              <a:t>(2)</a:t>
            </a:r>
            <a:endParaRPr lang="fr-FR" sz="2000" b="1" dirty="0">
              <a:solidFill>
                <a:srgbClr val="002060"/>
              </a:solidFill>
            </a:endParaRPr>
          </a:p>
        </p:txBody>
      </p:sp>
      <p:sp>
        <p:nvSpPr>
          <p:cNvPr id="3" name="Espace réservé du contenu 2"/>
          <p:cNvSpPr>
            <a:spLocks noGrp="1"/>
          </p:cNvSpPr>
          <p:nvPr>
            <p:ph idx="1"/>
          </p:nvPr>
        </p:nvSpPr>
        <p:spPr>
          <a:xfrm>
            <a:off x="1593436" y="1600200"/>
            <a:ext cx="10117600" cy="5069160"/>
          </a:xfrm>
        </p:spPr>
        <p:txBody>
          <a:bodyPr>
            <a:normAutofit fontScale="92500" lnSpcReduction="20000"/>
          </a:bodyPr>
          <a:lstStyle/>
          <a:p>
            <a:pPr marL="0" indent="0" algn="just">
              <a:buNone/>
            </a:pPr>
            <a:r>
              <a:rPr lang="fr-FR" b="1" u="sng" dirty="0" smtClean="0"/>
              <a:t>Par type de procédure</a:t>
            </a:r>
            <a:r>
              <a:rPr lang="fr-FR" dirty="0" smtClean="0"/>
              <a:t>.</a:t>
            </a:r>
          </a:p>
          <a:p>
            <a:pPr algn="just"/>
            <a:r>
              <a:rPr lang="fr-FR" dirty="0"/>
              <a:t>En fonction du montant estimé du marché il conviendra de mettre en œuvre des procédures </a:t>
            </a:r>
            <a:r>
              <a:rPr lang="fr-FR" dirty="0" smtClean="0"/>
              <a:t>différentes. Les EPLE </a:t>
            </a:r>
            <a:r>
              <a:rPr lang="fr-FR" dirty="0"/>
              <a:t>relèvent non pas des procédures applicables à l’Etat et à ses établissements mais des procédures applicables aux collectivités territoriales. </a:t>
            </a:r>
            <a:r>
              <a:rPr lang="fr-FR" dirty="0" smtClean="0"/>
              <a:t>On </a:t>
            </a:r>
            <a:r>
              <a:rPr lang="fr-FR" dirty="0"/>
              <a:t>distingue les marchés à procédure adaptée et les marchés formalisés au-delà de </a:t>
            </a:r>
            <a:r>
              <a:rPr lang="fr-FR" b="1" dirty="0" smtClean="0"/>
              <a:t>221</a:t>
            </a:r>
            <a:r>
              <a:rPr lang="fr-FR" b="1" dirty="0"/>
              <a:t> 000 € HT </a:t>
            </a:r>
            <a:r>
              <a:rPr lang="fr-FR" dirty="0" smtClean="0"/>
              <a:t>(143 000 € pour l’ETAT) </a:t>
            </a:r>
            <a:r>
              <a:rPr lang="fr-FR" dirty="0" smtClean="0"/>
              <a:t>pour </a:t>
            </a:r>
            <a:r>
              <a:rPr lang="fr-FR" dirty="0"/>
              <a:t>les fournitures et services et de 5 </a:t>
            </a:r>
            <a:r>
              <a:rPr lang="fr-FR" dirty="0" smtClean="0"/>
              <a:t>538</a:t>
            </a:r>
            <a:r>
              <a:rPr lang="fr-FR" dirty="0"/>
              <a:t> 000 € HT pour les travaux. Pour les marchés à procédure adaptée les règles à respecter évoluent en fonction du montant du marché concerné</a:t>
            </a:r>
            <a:r>
              <a:rPr lang="fr-FR" dirty="0" smtClean="0"/>
              <a:t>.</a:t>
            </a:r>
          </a:p>
          <a:p>
            <a:pPr algn="just"/>
            <a:endParaRPr lang="fr-FR" dirty="0" smtClean="0"/>
          </a:p>
          <a:p>
            <a:pPr algn="just"/>
            <a:r>
              <a:rPr lang="fr-FR" dirty="0"/>
              <a:t>Il existe également des procédures particulières : marché négocié sans mise en concurrence, dialogue compétitif, services sociaux, </a:t>
            </a:r>
            <a:r>
              <a:rPr lang="fr-FR" dirty="0" smtClean="0"/>
              <a:t>etc… </a:t>
            </a:r>
            <a:r>
              <a:rPr lang="fr-FR" dirty="0"/>
              <a:t>mais qu’on ne rencontre que très exceptionnellement en EPLE et qui ne seront pas traité dans </a:t>
            </a:r>
            <a:r>
              <a:rPr lang="fr-FR" dirty="0" smtClean="0"/>
              <a:t>cette formation.</a:t>
            </a:r>
            <a:endParaRPr lang="fr-FR" dirty="0"/>
          </a:p>
          <a:p>
            <a:endParaRPr lang="fr-FR" dirty="0"/>
          </a:p>
          <a:p>
            <a:endParaRPr lang="fr-FR" dirty="0"/>
          </a:p>
        </p:txBody>
      </p:sp>
      <p:sp>
        <p:nvSpPr>
          <p:cNvPr id="5" name="Rectangle 4"/>
          <p:cNvSpPr/>
          <p:nvPr/>
        </p:nvSpPr>
        <p:spPr>
          <a:xfrm>
            <a:off x="693812" y="836712"/>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81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946944"/>
          </a:xfrm>
        </p:spPr>
        <p:txBody>
          <a:bodyPr/>
          <a:lstStyle/>
          <a:p>
            <a:r>
              <a:rPr lang="fr-FR" b="1" dirty="0" smtClean="0">
                <a:solidFill>
                  <a:srgbClr val="002060"/>
                </a:solidFill>
              </a:rPr>
              <a:t>Les divers types de marchés publics</a:t>
            </a:r>
            <a:r>
              <a:rPr lang="fr-FR" b="1" dirty="0">
                <a:solidFill>
                  <a:srgbClr val="002060"/>
                </a:solidFill>
              </a:rPr>
              <a:t> </a:t>
            </a:r>
            <a:r>
              <a:rPr lang="fr-FR" sz="2000" b="1" dirty="0" smtClean="0">
                <a:solidFill>
                  <a:srgbClr val="002060"/>
                </a:solidFill>
              </a:rPr>
              <a:t>(3)</a:t>
            </a:r>
            <a:endParaRPr lang="fr-FR" sz="2000" b="1" dirty="0">
              <a:solidFill>
                <a:srgbClr val="002060"/>
              </a:solidFill>
            </a:endParaRPr>
          </a:p>
        </p:txBody>
      </p:sp>
      <p:sp>
        <p:nvSpPr>
          <p:cNvPr id="3" name="Espace réservé du contenu 2"/>
          <p:cNvSpPr>
            <a:spLocks noGrp="1"/>
          </p:cNvSpPr>
          <p:nvPr>
            <p:ph idx="1"/>
          </p:nvPr>
        </p:nvSpPr>
        <p:spPr>
          <a:xfrm>
            <a:off x="1593436" y="1600200"/>
            <a:ext cx="10117600" cy="5069160"/>
          </a:xfrm>
        </p:spPr>
        <p:txBody>
          <a:bodyPr>
            <a:normAutofit/>
          </a:bodyPr>
          <a:lstStyle/>
          <a:p>
            <a:pPr marL="0" indent="0">
              <a:buNone/>
            </a:pPr>
            <a:r>
              <a:rPr lang="fr-FR" b="1" u="sng" dirty="0" smtClean="0"/>
              <a:t>Par leurs caractéristiques</a:t>
            </a:r>
            <a:r>
              <a:rPr lang="fr-FR" dirty="0" smtClean="0"/>
              <a:t>.</a:t>
            </a:r>
          </a:p>
          <a:p>
            <a:r>
              <a:rPr lang="fr-FR" dirty="0" smtClean="0"/>
              <a:t>Le </a:t>
            </a:r>
            <a:r>
              <a:rPr lang="fr-FR" dirty="0"/>
              <a:t>marché « classique », global ou alloti : c’est celui qui concerne la plupart de nos bons de commande pour une réparation, une commande de mobilier, de matériel, une location de photocopieurs, etc…</a:t>
            </a:r>
          </a:p>
          <a:p>
            <a:r>
              <a:rPr lang="fr-FR" dirty="0"/>
              <a:t>L’accord </a:t>
            </a:r>
            <a:r>
              <a:rPr lang="fr-FR" dirty="0" smtClean="0"/>
              <a:t>cadre. Le </a:t>
            </a:r>
            <a:r>
              <a:rPr lang="fr-FR" dirty="0"/>
              <a:t>marché à bons de commande.</a:t>
            </a:r>
          </a:p>
          <a:p>
            <a:endParaRPr lang="fr-FR" dirty="0"/>
          </a:p>
        </p:txBody>
      </p:sp>
      <p:sp>
        <p:nvSpPr>
          <p:cNvPr id="5" name="Rectangle 4"/>
          <p:cNvSpPr/>
          <p:nvPr/>
        </p:nvSpPr>
        <p:spPr>
          <a:xfrm>
            <a:off x="665124" y="785794"/>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624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002060"/>
                </a:solidFill>
              </a:rPr>
              <a:t>Intégrer les CCAG à vos marchés?</a:t>
            </a:r>
          </a:p>
        </p:txBody>
      </p:sp>
      <p:sp>
        <p:nvSpPr>
          <p:cNvPr id="3" name="Espace réservé du contenu 2"/>
          <p:cNvSpPr>
            <a:spLocks noGrp="1"/>
          </p:cNvSpPr>
          <p:nvPr>
            <p:ph idx="1"/>
          </p:nvPr>
        </p:nvSpPr>
        <p:spPr/>
        <p:txBody>
          <a:bodyPr>
            <a:normAutofit/>
          </a:bodyPr>
          <a:lstStyle/>
          <a:p>
            <a:pPr algn="just"/>
            <a:r>
              <a:rPr lang="fr-FR" dirty="0" smtClean="0"/>
              <a:t>Les CCAG fixent </a:t>
            </a:r>
            <a:r>
              <a:rPr lang="fr-FR" u="sng" dirty="0" smtClean="0"/>
              <a:t>les stipulations de nature administrative </a:t>
            </a:r>
            <a:r>
              <a:rPr lang="fr-FR" dirty="0" smtClean="0"/>
              <a:t>applicables à une catégorie de marchés. </a:t>
            </a:r>
          </a:p>
          <a:p>
            <a:pPr algn="just"/>
            <a:r>
              <a:rPr lang="fr-FR" dirty="0" smtClean="0"/>
              <a:t>Leur utilisation n’est </a:t>
            </a:r>
            <a:r>
              <a:rPr lang="fr-FR" u="sng" dirty="0" smtClean="0"/>
              <a:t>pas obligatoire</a:t>
            </a:r>
            <a:r>
              <a:rPr lang="fr-FR" dirty="0" smtClean="0"/>
              <a:t>, ils ne s’appliquent qu’aux marchés publics qui s’y réfèrent expressément et il est </a:t>
            </a:r>
            <a:r>
              <a:rPr lang="fr-FR" b="1" u="sng" dirty="0" smtClean="0"/>
              <a:t>possible de s’y référer tout en dérogeant </a:t>
            </a:r>
            <a:r>
              <a:rPr lang="fr-FR" dirty="0" smtClean="0"/>
              <a:t>à certaines clauses dans les documents particuliers du marché. </a:t>
            </a:r>
          </a:p>
          <a:p>
            <a:pPr algn="just"/>
            <a:r>
              <a:rPr lang="fr-FR" dirty="0" smtClean="0"/>
              <a:t>Ces dérogations doivent figurer dans le cahier des clauses administratives particulières (CCAP), ou dans tout autre document qui en tient lieu, et préciser à quels articles du CCAG elles dérogent.</a:t>
            </a:r>
            <a:endParaRPr lang="fr-FR" dirty="0"/>
          </a:p>
        </p:txBody>
      </p:sp>
      <p:sp>
        <p:nvSpPr>
          <p:cNvPr id="5" name="Rectangle 4"/>
          <p:cNvSpPr/>
          <p:nvPr/>
        </p:nvSpPr>
        <p:spPr>
          <a:xfrm>
            <a:off x="693812" y="836712"/>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18952"/>
          </a:xfrm>
        </p:spPr>
        <p:txBody>
          <a:bodyPr/>
          <a:lstStyle/>
          <a:p>
            <a:r>
              <a:rPr lang="fr-FR" b="1" dirty="0" smtClean="0"/>
              <a:t>6</a:t>
            </a:r>
            <a:r>
              <a:rPr lang="fr-FR" dirty="0" smtClean="0"/>
              <a:t> </a:t>
            </a:r>
            <a:r>
              <a:rPr lang="fr-FR" b="1" dirty="0"/>
              <a:t>CCAG issus </a:t>
            </a:r>
            <a:r>
              <a:rPr lang="fr-FR" b="1" dirty="0" smtClean="0"/>
              <a:t>d’arrêtés </a:t>
            </a:r>
            <a:r>
              <a:rPr lang="fr-FR" b="1" dirty="0"/>
              <a:t>du 30 mars 2021</a:t>
            </a:r>
          </a:p>
        </p:txBody>
      </p:sp>
      <p:sp>
        <p:nvSpPr>
          <p:cNvPr id="3" name="Espace réservé du contenu 2"/>
          <p:cNvSpPr>
            <a:spLocks noGrp="1"/>
          </p:cNvSpPr>
          <p:nvPr>
            <p:ph idx="1"/>
          </p:nvPr>
        </p:nvSpPr>
        <p:spPr/>
        <p:txBody>
          <a:bodyPr>
            <a:normAutofit/>
          </a:bodyPr>
          <a:lstStyle/>
          <a:p>
            <a:pPr algn="just"/>
            <a:r>
              <a:rPr lang="fr-FR" sz="3600" dirty="0" smtClean="0">
                <a:latin typeface="+mj-lt"/>
                <a:ea typeface="+mj-ea"/>
                <a:cs typeface="+mj-cs"/>
              </a:rPr>
              <a:t>CCAG Fournitures courantes et services</a:t>
            </a:r>
          </a:p>
          <a:p>
            <a:pPr algn="just"/>
            <a:r>
              <a:rPr lang="fr-FR" sz="3600" dirty="0" smtClean="0">
                <a:latin typeface="+mj-lt"/>
                <a:ea typeface="+mj-ea"/>
                <a:cs typeface="+mj-cs"/>
              </a:rPr>
              <a:t>CCAG Marchés industriels </a:t>
            </a:r>
          </a:p>
          <a:p>
            <a:pPr algn="just"/>
            <a:r>
              <a:rPr lang="fr-FR" sz="3600" dirty="0" smtClean="0">
                <a:latin typeface="+mj-lt"/>
                <a:ea typeface="+mj-ea"/>
                <a:cs typeface="+mj-cs"/>
              </a:rPr>
              <a:t>CCAG Techniques de l’information et de la communication </a:t>
            </a:r>
          </a:p>
          <a:p>
            <a:pPr algn="just"/>
            <a:r>
              <a:rPr lang="fr-FR" sz="3600" dirty="0" smtClean="0">
                <a:latin typeface="+mj-lt"/>
                <a:ea typeface="+mj-ea"/>
                <a:cs typeface="+mj-cs"/>
              </a:rPr>
              <a:t>CCAG Prestations intellectuelles </a:t>
            </a:r>
          </a:p>
          <a:p>
            <a:pPr algn="just"/>
            <a:r>
              <a:rPr lang="fr-FR" sz="3600" dirty="0" smtClean="0">
                <a:latin typeface="+mj-lt"/>
                <a:ea typeface="+mj-ea"/>
                <a:cs typeface="+mj-cs"/>
              </a:rPr>
              <a:t>CCAG Travaux </a:t>
            </a:r>
          </a:p>
          <a:p>
            <a:pPr algn="just"/>
            <a:r>
              <a:rPr lang="fr-FR" sz="3600" dirty="0" smtClean="0">
                <a:latin typeface="+mj-lt"/>
                <a:ea typeface="+mj-ea"/>
                <a:cs typeface="+mj-cs"/>
              </a:rPr>
              <a:t>CCAG Maitrise d’œuvre</a:t>
            </a:r>
            <a:endParaRPr lang="fr-FR" sz="3600" dirty="0" smtClean="0">
              <a:solidFill>
                <a:srgbClr val="C00000"/>
              </a:solidFill>
              <a:latin typeface="+mj-lt"/>
              <a:ea typeface="+mj-ea"/>
              <a:cs typeface="+mj-cs"/>
            </a:endParaRPr>
          </a:p>
        </p:txBody>
      </p:sp>
      <p:sp>
        <p:nvSpPr>
          <p:cNvPr id="5" name="Rectangle 4"/>
          <p:cNvSpPr/>
          <p:nvPr/>
        </p:nvSpPr>
        <p:spPr>
          <a:xfrm>
            <a:off x="693812" y="836712"/>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412. Les marchés publics égaux ou supérieurs au montant fixé par voie réglementaire au-delà duquel ils doivent être écrits &gt;25000 € HT</a:t>
            </a:r>
            <a:endParaRPr lang="fr-FR" dirty="0"/>
          </a:p>
        </p:txBody>
      </p:sp>
      <p:sp>
        <p:nvSpPr>
          <p:cNvPr id="3" name="Espace réservé du contenu 2"/>
          <p:cNvSpPr>
            <a:spLocks noGrp="1"/>
          </p:cNvSpPr>
          <p:nvPr>
            <p:ph idx="1"/>
          </p:nvPr>
        </p:nvSpPr>
        <p:spPr/>
        <p:txBody>
          <a:bodyPr/>
          <a:lstStyle/>
          <a:p>
            <a:r>
              <a:rPr lang="fr-FR" dirty="0" smtClean="0"/>
              <a:t>4121. Les marchés publics écrits ne faisant pas référence à un cahier des clauses administratives générales (CCAG) approuvé par arrêté* </a:t>
            </a:r>
          </a:p>
          <a:p>
            <a:r>
              <a:rPr lang="fr-FR" dirty="0" smtClean="0"/>
              <a:t>*Le recours au CCAG n’est pas obligatoire</a:t>
            </a:r>
          </a:p>
          <a:p>
            <a:r>
              <a:rPr lang="fr-FR" dirty="0" smtClean="0"/>
              <a:t>41211. Pièces générales</a:t>
            </a:r>
          </a:p>
          <a:p>
            <a:r>
              <a:rPr lang="fr-FR" dirty="0" smtClean="0"/>
              <a:t/>
            </a:r>
            <a:br>
              <a:rPr lang="fr-FR" dirty="0" smtClean="0"/>
            </a:br>
            <a:r>
              <a:rPr lang="fr-FR" dirty="0" smtClean="0"/>
              <a:t>Toutes pièces du marché rendues nécessaires pour l'exécution financière du contrat (courrier de notification, bon de commande, devis signé).</a:t>
            </a:r>
          </a:p>
          <a:p>
            <a:endParaRPr lang="fr-FR" dirty="0"/>
          </a:p>
        </p:txBody>
      </p:sp>
      <p:pic>
        <p:nvPicPr>
          <p:cNvPr id="4" name="Image 3"/>
          <p:cNvPicPr>
            <a:picLocks noChangeAspect="1"/>
          </p:cNvPicPr>
          <p:nvPr/>
        </p:nvPicPr>
        <p:blipFill>
          <a:blip r:embed="rId2"/>
          <a:stretch>
            <a:fillRect/>
          </a:stretch>
        </p:blipFill>
        <p:spPr>
          <a:xfrm>
            <a:off x="693812" y="797718"/>
            <a:ext cx="445047" cy="438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r>
              <a:rPr lang="fr-FR" b="1" dirty="0">
                <a:solidFill>
                  <a:srgbClr val="002060"/>
                </a:solidFill>
              </a:rPr>
              <a:t>La responsabilité du gestionnaire public</a:t>
            </a:r>
            <a:endParaRPr lang="fr-FR"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5" name="ZoneTexte 4"/>
          <p:cNvSpPr txBox="1"/>
          <p:nvPr/>
        </p:nvSpPr>
        <p:spPr>
          <a:xfrm>
            <a:off x="1485900" y="1196752"/>
            <a:ext cx="10297144" cy="5509200"/>
          </a:xfrm>
          <a:prstGeom prst="rect">
            <a:avLst/>
          </a:prstGeom>
          <a:noFill/>
        </p:spPr>
        <p:txBody>
          <a:bodyPr wrap="square" rtlCol="0">
            <a:spAutoFit/>
          </a:bodyPr>
          <a:lstStyle/>
          <a:p>
            <a:pPr algn="just"/>
            <a:r>
              <a:rPr lang="fr-FR" sz="1600" b="1" dirty="0">
                <a:solidFill>
                  <a:srgbClr val="0070C0"/>
                </a:solidFill>
              </a:rPr>
              <a:t>Les fautes sanctionnées.</a:t>
            </a:r>
          </a:p>
          <a:p>
            <a:pPr marL="285750" indent="-285750" algn="just">
              <a:buFontTx/>
              <a:buChar char="-"/>
            </a:pPr>
            <a:r>
              <a:rPr lang="fr-FR" sz="1600" b="1" dirty="0">
                <a:solidFill>
                  <a:srgbClr val="FF0000"/>
                </a:solidFill>
              </a:rPr>
              <a:t>Engagement de dépenses sans en avoir le pouvoir ou sans avoir reçu délégation à cet effet</a:t>
            </a:r>
            <a:r>
              <a:rPr lang="fr-FR" sz="1600" b="1" dirty="0" smtClean="0">
                <a:solidFill>
                  <a:srgbClr val="FF0000"/>
                </a:solidFill>
              </a:rPr>
              <a:t>. (art. </a:t>
            </a:r>
            <a:r>
              <a:rPr lang="fr-FR" sz="1600" b="1" dirty="0">
                <a:solidFill>
                  <a:srgbClr val="FF0000"/>
                </a:solidFill>
              </a:rPr>
              <a:t>L. 131-13-3° </a:t>
            </a:r>
            <a:r>
              <a:rPr lang="fr-FR" sz="1600" b="1" dirty="0" smtClean="0">
                <a:solidFill>
                  <a:srgbClr val="FF0000"/>
                </a:solidFill>
              </a:rPr>
              <a:t>).</a:t>
            </a:r>
          </a:p>
          <a:p>
            <a:pPr marL="285750" indent="-285750" algn="just">
              <a:buFontTx/>
              <a:buChar char="-"/>
            </a:pPr>
            <a:endParaRPr lang="fr-FR" sz="1600" dirty="0" smtClean="0"/>
          </a:p>
          <a:p>
            <a:pPr algn="just"/>
            <a:r>
              <a:rPr lang="fr-FR" sz="1600" b="1" dirty="0">
                <a:solidFill>
                  <a:srgbClr val="0070C0"/>
                </a:solidFill>
              </a:rPr>
              <a:t>La jurisprudence.</a:t>
            </a:r>
          </a:p>
          <a:p>
            <a:pPr marL="285750" indent="-285750" algn="just">
              <a:buFontTx/>
              <a:buChar char="-"/>
            </a:pPr>
            <a:r>
              <a:rPr lang="fr-FR" sz="1600" dirty="0" smtClean="0"/>
              <a:t>Signature d’un marché et d’un avenant sans autorisation conforme du conseil d’administration ;</a:t>
            </a:r>
          </a:p>
          <a:p>
            <a:pPr marL="285750" indent="-285750" algn="just">
              <a:buFontTx/>
              <a:buChar char="-"/>
            </a:pPr>
            <a:r>
              <a:rPr lang="fr-FR" sz="1600" dirty="0" smtClean="0"/>
              <a:t>Signature de bons de commande sans habilitation ou pour des sommes excédant la délégation de signature ;</a:t>
            </a:r>
          </a:p>
          <a:p>
            <a:pPr marL="285750" indent="-285750" algn="just">
              <a:buFontTx/>
              <a:buChar char="-"/>
            </a:pPr>
            <a:r>
              <a:rPr lang="fr-FR" sz="1600" dirty="0" smtClean="0"/>
              <a:t>Signature d’un </a:t>
            </a:r>
            <a:r>
              <a:rPr lang="fr-FR" sz="1600" dirty="0"/>
              <a:t>contrat de fourniture de gaz puis </a:t>
            </a:r>
            <a:r>
              <a:rPr lang="fr-FR" sz="1600" dirty="0" smtClean="0"/>
              <a:t>d’un </a:t>
            </a:r>
            <a:r>
              <a:rPr lang="fr-FR" sz="1600" dirty="0"/>
              <a:t>autre marché et </a:t>
            </a:r>
            <a:r>
              <a:rPr lang="fr-FR" sz="1600" dirty="0" smtClean="0"/>
              <a:t>d’une </a:t>
            </a:r>
            <a:r>
              <a:rPr lang="fr-FR" sz="1600" dirty="0"/>
              <a:t>convention de partenariat avec une autre société, sans l’autorisation expresse du conseil d’administration. La cour précise que le fait que le CA avait eu des informations sur ces marchés ne peut remplacer l’autorisation préalable </a:t>
            </a:r>
            <a:r>
              <a:rPr lang="fr-FR" sz="1600" dirty="0" smtClean="0"/>
              <a:t>requise ;</a:t>
            </a:r>
          </a:p>
          <a:p>
            <a:pPr marL="285750" indent="-285750" algn="just">
              <a:buFontTx/>
              <a:buChar char="-"/>
            </a:pPr>
            <a:r>
              <a:rPr lang="fr-FR" sz="1600" dirty="0"/>
              <a:t>Si un avenant ne reprend pas la totalité des clauses du contrat initial il ne peut être considéré comme un nouveau contrat remplaçant l’ancien. La délibération sur un avenant n’entraîne pas autorisation rétroactive ; c’est l’acte initial entrainant engagement de dépenses qui importe. Par ailleurs la cour réaffirme que l’infraction visée par l’article L. 131-13-3 est indépendante de l’existence d’un éventuel préjudice financier.</a:t>
            </a:r>
          </a:p>
          <a:p>
            <a:pPr marL="285750" indent="-285750" algn="just">
              <a:buFontTx/>
              <a:buChar char="-"/>
            </a:pPr>
            <a:endParaRPr lang="fr-FR" sz="1600" dirty="0" smtClean="0"/>
          </a:p>
          <a:p>
            <a:pPr algn="just"/>
            <a:r>
              <a:rPr lang="fr-FR" sz="1200" dirty="0"/>
              <a:t>Le contrat doit être en cohérence avec la délibération et, si ce n’est le cas, la délibération qui est un acte d’autorisation fait foi. Les prérogatives du conseil d’administration doivent être respectées.</a:t>
            </a:r>
          </a:p>
          <a:p>
            <a:pPr algn="just"/>
            <a:r>
              <a:rPr lang="fr-FR" sz="1200" dirty="0"/>
              <a:t>Il en va de même s’agissant des compétences de l’ordonnateur. L’article R.421-13 du code de l’éducation précise que le chef d’établissement ne peut déléguer sa signature qu’à chacun de ses adjoints, et donc au secrétaire général d’EPLE. Un DDFPT, un CPE, un agent ou un enseignant de l’EPLE ne peut pas avoir délégation de l’ordonnateur pour engager une dépense. La formalisation des délégations est donc cruciale, notamment pour bien préciser le champ de la délégation. À noter que la subdélégation n’est pas possible. Une note de service de la DAF du 9 septembre 2013, s’agissant du domaine alimentaire, rappelait que ni le maître ouvrier d’encadrement, le chef de cuisine ou le magasinier ne peuvent avoir délégation pour passer commande</a:t>
            </a:r>
            <a:r>
              <a:rPr lang="fr-FR" sz="1200" dirty="0" smtClean="0"/>
              <a:t>.</a:t>
            </a:r>
            <a:endParaRPr lang="fr-FR" sz="1200" dirty="0"/>
          </a:p>
        </p:txBody>
      </p:sp>
    </p:spTree>
    <p:extLst>
      <p:ext uri="{BB962C8B-B14F-4D97-AF65-F5344CB8AC3E}">
        <p14:creationId xmlns:p14="http://schemas.microsoft.com/office/powerpoint/2010/main" val="20321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4122. Les marchés publics écrits faisant référence à un CCAG approuvé par arrêté</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
            </a:r>
            <a:br>
              <a:rPr lang="fr-FR" dirty="0" smtClean="0"/>
            </a:br>
            <a:r>
              <a:rPr lang="fr-FR" dirty="0" smtClean="0"/>
              <a:t>412211. Pièces à fournir lors du premier paiement</a:t>
            </a:r>
          </a:p>
          <a:p>
            <a:r>
              <a:rPr lang="fr-FR" dirty="0" smtClean="0"/>
              <a:t/>
            </a:r>
            <a:br>
              <a:rPr lang="fr-FR" dirty="0" smtClean="0"/>
            </a:br>
            <a:r>
              <a:rPr lang="fr-FR" dirty="0" smtClean="0"/>
              <a:t>1. Pièces contractuelles initiales du marché listées au cahier des clauses administratives particulières ou au CCAG (AE,CCAP, OFFRE TECHNIQUE, ACTES DE SOUS-TRAITANCE)</a:t>
            </a:r>
            <a:br>
              <a:rPr lang="fr-FR" dirty="0" smtClean="0"/>
            </a:br>
            <a:r>
              <a:rPr lang="fr-FR" dirty="0" smtClean="0"/>
              <a:t>2. Le cas échéant, liste des prix ou des tarifs ou des barèmes applicables.</a:t>
            </a:r>
            <a:br>
              <a:rPr lang="fr-FR" dirty="0" smtClean="0"/>
            </a:br>
            <a:r>
              <a:rPr lang="fr-FR" dirty="0" smtClean="0"/>
              <a:t>3. S'il y a lieu, la ou les garantie(s) à première demande ou la ou les caution(s) personnelle(s) ou solidaire(s) (16).</a:t>
            </a:r>
          </a:p>
          <a:p>
            <a:endParaRPr lang="fr-FR" dirty="0"/>
          </a:p>
        </p:txBody>
      </p:sp>
      <p:pic>
        <p:nvPicPr>
          <p:cNvPr id="4" name="Image 3"/>
          <p:cNvPicPr>
            <a:picLocks noChangeAspect="1"/>
          </p:cNvPicPr>
          <p:nvPr/>
        </p:nvPicPr>
        <p:blipFill>
          <a:blip r:embed="rId2"/>
          <a:stretch>
            <a:fillRect/>
          </a:stretch>
        </p:blipFill>
        <p:spPr>
          <a:xfrm>
            <a:off x="693812" y="797718"/>
            <a:ext cx="445047" cy="438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74936"/>
          </a:xfrm>
        </p:spPr>
        <p:txBody>
          <a:bodyPr/>
          <a:lstStyle/>
          <a:p>
            <a:r>
              <a:rPr lang="fr-FR" b="1" dirty="0" smtClean="0">
                <a:solidFill>
                  <a:srgbClr val="002060"/>
                </a:solidFill>
              </a:rPr>
              <a:t>Les phases d’un marché public</a:t>
            </a:r>
            <a:endParaRPr lang="fr-FR" b="1" dirty="0">
              <a:solidFill>
                <a:srgbClr val="002060"/>
              </a:solidFill>
            </a:endParaRPr>
          </a:p>
        </p:txBody>
      </p:sp>
      <p:pic>
        <p:nvPicPr>
          <p:cNvPr id="5" name="Espace réservé du contenu 4" descr="https://www.gestionnaire03.fr/index_htm_files/12621@2x.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70076" y="1417637"/>
            <a:ext cx="7128792" cy="5179714"/>
          </a:xfrm>
          <a:prstGeom prst="rect">
            <a:avLst/>
          </a:prstGeom>
          <a:noFill/>
          <a:ln>
            <a:noFill/>
          </a:ln>
        </p:spPr>
      </p:pic>
      <p:sp>
        <p:nvSpPr>
          <p:cNvPr id="6" name="Rectangle 5"/>
          <p:cNvSpPr/>
          <p:nvPr/>
        </p:nvSpPr>
        <p:spPr>
          <a:xfrm>
            <a:off x="665124" y="785794"/>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6768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946944"/>
          </a:xfrm>
        </p:spPr>
        <p:txBody>
          <a:bodyPr/>
          <a:lstStyle/>
          <a:p>
            <a:r>
              <a:rPr lang="fr-FR" b="1" dirty="0" smtClean="0"/>
              <a:t>Seuils</a:t>
            </a:r>
            <a:endParaRPr lang="fr-FR" b="1" dirty="0"/>
          </a:p>
        </p:txBody>
      </p:sp>
      <p:pic>
        <p:nvPicPr>
          <p:cNvPr id="4" name="Espace réservé du contenu 3"/>
          <p:cNvPicPr>
            <a:picLocks noGrp="1" noChangeAspect="1"/>
          </p:cNvPicPr>
          <p:nvPr>
            <p:ph idx="1"/>
          </p:nvPr>
        </p:nvPicPr>
        <p:blipFill>
          <a:blip r:embed="rId2"/>
          <a:stretch>
            <a:fillRect/>
          </a:stretch>
        </p:blipFill>
        <p:spPr>
          <a:xfrm>
            <a:off x="950876" y="1643050"/>
            <a:ext cx="10638760" cy="4386274"/>
          </a:xfrm>
          <a:prstGeom prst="rect">
            <a:avLst/>
          </a:prstGeom>
        </p:spPr>
      </p:pic>
      <p:sp>
        <p:nvSpPr>
          <p:cNvPr id="6" name="Rectangle 5"/>
          <p:cNvSpPr/>
          <p:nvPr/>
        </p:nvSpPr>
        <p:spPr>
          <a:xfrm>
            <a:off x="693812" y="836712"/>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029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9504" y="1071546"/>
            <a:ext cx="9782801" cy="442887"/>
          </a:xfrm>
        </p:spPr>
        <p:txBody>
          <a:bodyPr rtlCol="0">
            <a:normAutofit fontScale="90000"/>
          </a:bodyPr>
          <a:lstStyle/>
          <a:p>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
            </a:r>
            <a:br>
              <a:rPr lang="fr-FR" sz="2400" b="1" dirty="0" smtClean="0">
                <a:solidFill>
                  <a:srgbClr val="002060"/>
                </a:solidFill>
              </a:rPr>
            </a:br>
            <a:r>
              <a:rPr lang="fr-FR" sz="2400" b="1" dirty="0" smtClean="0">
                <a:solidFill>
                  <a:srgbClr val="002060"/>
                </a:solidFill>
              </a:rPr>
              <a:t>Les marchés publics</a:t>
            </a:r>
            <a:br>
              <a:rPr lang="fr-FR" sz="2400" b="1" dirty="0" smtClean="0">
                <a:solidFill>
                  <a:srgbClr val="002060"/>
                </a:solidFill>
              </a:rPr>
            </a:br>
            <a:r>
              <a:rPr lang="fr-FR" sz="1200" b="1" dirty="0" smtClean="0">
                <a:solidFill>
                  <a:srgbClr val="002060"/>
                </a:solidFill>
              </a:rPr>
              <a:t>Nouvelle circulaire sur l’exécution des contrats de la commande publique dans le contexte actuel de hausse des prix de certaines matières premières du 22 mars 2022 suite à l’avis rendu le 15 septembre 2022 par le Conseil d’État, la Première ministre, Élisabeth Borne, a pris une nouvelle circulaire abrogeant celle du 30 mars 2022. </a:t>
            </a:r>
            <a:endParaRPr lang="fr-FR" sz="1200" b="1" dirty="0">
              <a:solidFill>
                <a:srgbClr val="002060"/>
              </a:solidFill>
            </a:endParaRPr>
          </a:p>
        </p:txBody>
      </p:sp>
      <p:sp>
        <p:nvSpPr>
          <p:cNvPr id="4" name="ZoneTexte 3"/>
          <p:cNvSpPr txBox="1"/>
          <p:nvPr/>
        </p:nvSpPr>
        <p:spPr>
          <a:xfrm>
            <a:off x="1413892" y="764704"/>
            <a:ext cx="10225136" cy="5786199"/>
          </a:xfrm>
          <a:prstGeom prst="rect">
            <a:avLst/>
          </a:prstGeom>
          <a:noFill/>
        </p:spPr>
        <p:txBody>
          <a:bodyPr wrap="square" rtlCol="0">
            <a:spAutoFit/>
          </a:bodyPr>
          <a:lstStyle/>
          <a:p>
            <a:endParaRPr lang="fr-FR" dirty="0" smtClean="0"/>
          </a:p>
          <a:p>
            <a:endParaRPr lang="fr-FR" dirty="0" smtClean="0"/>
          </a:p>
          <a:p>
            <a:pPr algn="just"/>
            <a:endParaRPr lang="fr-FR" sz="2000" b="1" dirty="0" smtClean="0"/>
          </a:p>
          <a:p>
            <a:pPr algn="just"/>
            <a:r>
              <a:rPr lang="fr-FR" sz="2000" b="1" dirty="0" smtClean="0"/>
              <a:t>Crise économique et marchés de denrées alimentaires (prix intangibles?)</a:t>
            </a:r>
          </a:p>
          <a:p>
            <a:pPr algn="just">
              <a:buFont typeface="Arial" pitchFamily="34" charset="0"/>
              <a:buChar char="•"/>
            </a:pPr>
            <a:r>
              <a:rPr lang="fr-FR" sz="2000" dirty="0" smtClean="0"/>
              <a:t> Prévoir des prix révisables</a:t>
            </a:r>
          </a:p>
          <a:p>
            <a:pPr algn="just">
              <a:buFont typeface="Arial" pitchFamily="34" charset="0"/>
              <a:buChar char="•"/>
            </a:pPr>
            <a:r>
              <a:rPr lang="fr-FR" sz="2000" dirty="0" smtClean="0"/>
              <a:t> Ne pas appliquer de pénalités</a:t>
            </a:r>
          </a:p>
          <a:p>
            <a:pPr algn="just">
              <a:buFont typeface="Arial" pitchFamily="34" charset="0"/>
              <a:buChar char="•"/>
            </a:pPr>
            <a:r>
              <a:rPr lang="fr-FR" sz="2000" dirty="0" smtClean="0"/>
              <a:t> Substitution de produits ou matériaux</a:t>
            </a:r>
          </a:p>
          <a:p>
            <a:pPr algn="just">
              <a:buFont typeface="Arial" pitchFamily="34" charset="0"/>
              <a:buChar char="•"/>
            </a:pPr>
            <a:r>
              <a:rPr lang="fr-FR" sz="2000" dirty="0" smtClean="0"/>
              <a:t> Possibilité de procéder à des modifications des seules clauses financières des contrats pour compenser les hausses imprévisibles (application provisoire ; contrôler et limiter à 50% du MI)</a:t>
            </a:r>
          </a:p>
          <a:p>
            <a:pPr algn="just">
              <a:buFont typeface="Arial" pitchFamily="34" charset="0"/>
              <a:buChar char="•"/>
            </a:pPr>
            <a:r>
              <a:rPr lang="fr-FR" sz="2000" dirty="0" smtClean="0"/>
              <a:t> Petites modifications acceptés (10% fournitures et services et 15% pour les travaux)</a:t>
            </a:r>
          </a:p>
          <a:p>
            <a:pPr algn="just">
              <a:buFont typeface="Arial" pitchFamily="34" charset="0"/>
              <a:buChar char="•"/>
            </a:pPr>
            <a:r>
              <a:rPr lang="fr-FR" sz="2000" dirty="0" smtClean="0"/>
              <a:t> Possibilité d’indemnisation sur le fondement de la théorie de l’imprévision (convention pour dédommager partiellement le titulaire suite à l’exécution du marché en cas de désaccord une Indemnisation peut être octroyée par le juge ; de 5 à 25 % à la charge du titulaire).</a:t>
            </a:r>
          </a:p>
          <a:p>
            <a:pPr algn="just">
              <a:buFont typeface="Arial" pitchFamily="34" charset="0"/>
              <a:buChar char="•"/>
            </a:pPr>
            <a:r>
              <a:rPr lang="fr-FR" sz="2000" dirty="0" smtClean="0"/>
              <a:t> Possibilité de résilier le contrat à l’amiable.</a:t>
            </a:r>
          </a:p>
          <a:p>
            <a:endParaRPr lang="fr-FR" dirty="0" smtClean="0"/>
          </a:p>
          <a:p>
            <a:r>
              <a:rPr lang="fr-FR" dirty="0" smtClean="0"/>
              <a:t>…</a:t>
            </a:r>
          </a:p>
          <a:p>
            <a:endParaRPr lang="fr-FR" dirty="0"/>
          </a:p>
        </p:txBody>
      </p:sp>
      <p:pic>
        <p:nvPicPr>
          <p:cNvPr id="5" name="Image 4"/>
          <p:cNvPicPr>
            <a:picLocks noChangeAspect="1"/>
          </p:cNvPicPr>
          <p:nvPr/>
        </p:nvPicPr>
        <p:blipFill>
          <a:blip r:embed="rId3"/>
          <a:stretch>
            <a:fillRect/>
          </a:stretch>
        </p:blipFill>
        <p:spPr>
          <a:xfrm>
            <a:off x="693812" y="836712"/>
            <a:ext cx="445047" cy="438950"/>
          </a:xfrm>
          <a:prstGeom prst="rect">
            <a:avLst/>
          </a:prstGeom>
        </p:spPr>
      </p:pic>
    </p:spTree>
    <p:extLst>
      <p:ext uri="{BB962C8B-B14F-4D97-AF65-F5344CB8AC3E}">
        <p14:creationId xmlns:p14="http://schemas.microsoft.com/office/powerpoint/2010/main" val="289916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818" y="142852"/>
            <a:ext cx="9782801" cy="1239837"/>
          </a:xfrm>
        </p:spPr>
        <p:txBody>
          <a:bodyPr>
            <a:normAutofit fontScale="90000"/>
          </a:bodyPr>
          <a:lstStyle/>
          <a:p>
            <a:r>
              <a:rPr lang="fr-FR" b="1" dirty="0" smtClean="0"/>
              <a:t>Acheter hors marchés des denrées alimentaires en circuit-court </a:t>
            </a:r>
            <a:br>
              <a:rPr lang="fr-FR" b="1" dirty="0" smtClean="0"/>
            </a:br>
            <a:endParaRPr lang="fr-FR" dirty="0"/>
          </a:p>
        </p:txBody>
      </p:sp>
      <p:sp>
        <p:nvSpPr>
          <p:cNvPr id="4" name="Rectangle 3"/>
          <p:cNvSpPr/>
          <p:nvPr/>
        </p:nvSpPr>
        <p:spPr>
          <a:xfrm>
            <a:off x="2022446" y="1500174"/>
            <a:ext cx="8858312" cy="4801314"/>
          </a:xfrm>
          <a:prstGeom prst="rect">
            <a:avLst/>
          </a:prstGeom>
        </p:spPr>
        <p:txBody>
          <a:bodyPr wrap="square">
            <a:spAutoFit/>
          </a:bodyPr>
          <a:lstStyle/>
          <a:p>
            <a:pPr algn="just"/>
            <a:r>
              <a:rPr lang="fr-FR" dirty="0" smtClean="0"/>
              <a:t>La Chambre régionale des comptes (CRC) Bourgogne Franche-Comté n’approuve pas le procédé de la Commune de Champagnole, dans son rapport d’observations.</a:t>
            </a:r>
            <a:br>
              <a:rPr lang="fr-FR" dirty="0" smtClean="0"/>
            </a:br>
            <a:r>
              <a:rPr lang="fr-FR" dirty="0" smtClean="0"/>
              <a:t/>
            </a:r>
            <a:br>
              <a:rPr lang="fr-FR" dirty="0" smtClean="0"/>
            </a:br>
            <a:r>
              <a:rPr lang="fr-FR" u="sng" dirty="0" smtClean="0"/>
              <a:t>La ville dispose d’une série de marchés pour de l’achat de denrées</a:t>
            </a:r>
            <a:r>
              <a:rPr lang="fr-FR" dirty="0" smtClean="0"/>
              <a:t> alimentaires. A côté de ces contrats, la collectivité a débloqué une enveloppe financière en 2019 et 2020 afin d’acheter </a:t>
            </a:r>
            <a:r>
              <a:rPr lang="fr-FR" b="1" u="sng" dirty="0" smtClean="0"/>
              <a:t>hors marchés des produits en circuit-court</a:t>
            </a:r>
            <a:r>
              <a:rPr lang="fr-FR" dirty="0" smtClean="0"/>
              <a:t>. 30% des commandes ont été passés par ce biais, relève l’autorité financière. Elle rappelle que : « </a:t>
            </a:r>
            <a:r>
              <a:rPr lang="fr-FR" i="1" dirty="0" smtClean="0"/>
              <a:t>Si la règlementation prévoit des procédures d’achat allégées pour certains produits alimentaires, ou encore la possibilité de sortir des références d’un marché, </a:t>
            </a:r>
            <a:r>
              <a:rPr lang="fr-FR" b="1" u="sng" dirty="0" smtClean="0"/>
              <a:t>les achats doivent se faire néanmoins dans un cadre déterminé </a:t>
            </a:r>
            <a:r>
              <a:rPr lang="fr-FR" dirty="0" smtClean="0"/>
              <a:t>». La commune ne respecte donc pas la règlementation.</a:t>
            </a:r>
          </a:p>
          <a:p>
            <a:pPr algn="just"/>
            <a:r>
              <a:rPr lang="fr-FR" dirty="0" smtClean="0"/>
              <a:t/>
            </a:r>
            <a:br>
              <a:rPr lang="fr-FR" dirty="0" smtClean="0"/>
            </a:br>
            <a:r>
              <a:rPr lang="fr-FR" dirty="0" smtClean="0"/>
              <a:t/>
            </a:r>
            <a:br>
              <a:rPr lang="fr-FR" dirty="0" smtClean="0"/>
            </a:br>
            <a:r>
              <a:rPr lang="fr-FR" dirty="0" smtClean="0"/>
              <a:t>La CRC </a:t>
            </a:r>
            <a:r>
              <a:rPr lang="fr-FR" b="1" u="sng" dirty="0" smtClean="0"/>
              <a:t>invite la collectivité à insérer dans ses marchés publics des critères pour favoriser les circuits </a:t>
            </a:r>
            <a:r>
              <a:rPr lang="fr-FR" dirty="0" smtClean="0"/>
              <a:t>courts à toutes les étapes (publicité, sélection des offres, exécution des marchés), cela, dans le cadre d’une mise en concurrence.</a:t>
            </a:r>
          </a:p>
          <a:p>
            <a:pPr algn="just"/>
            <a:endParaRPr lang="fr-FR" dirty="0"/>
          </a:p>
        </p:txBody>
      </p:sp>
      <p:sp>
        <p:nvSpPr>
          <p:cNvPr id="5" name="Rectangle 4"/>
          <p:cNvSpPr/>
          <p:nvPr/>
        </p:nvSpPr>
        <p:spPr>
          <a:xfrm>
            <a:off x="693812" y="836712"/>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884" y="404664"/>
            <a:ext cx="10225136" cy="6192687"/>
          </a:xfrm>
        </p:spPr>
        <p:txBody>
          <a:bodyPr rtlCol="0">
            <a:normAutofit fontScale="90000"/>
          </a:bodyPr>
          <a:lstStyle/>
          <a:p>
            <a:r>
              <a:rPr lang="fr-FR" sz="2400" b="1" dirty="0" smtClean="0">
                <a:solidFill>
                  <a:srgbClr val="002060"/>
                </a:solidFill>
              </a:rPr>
              <a:t>Les marchés publics</a:t>
            </a:r>
            <a:br>
              <a:rPr lang="fr-FR" sz="2400" b="1" dirty="0" smtClean="0">
                <a:solidFill>
                  <a:srgbClr val="002060"/>
                </a:solidFill>
              </a:rPr>
            </a:br>
            <a:r>
              <a:rPr lang="fr-FR" sz="2400" dirty="0" smtClean="0"/>
              <a:t>Achat local et respect du code : étude du rapport sur la commune de Cusset</a:t>
            </a:r>
            <a:br>
              <a:rPr lang="fr-FR" sz="2400" dirty="0" smtClean="0"/>
            </a:br>
            <a:r>
              <a:rPr lang="fr-FR" sz="2400" dirty="0"/>
              <a:t/>
            </a:r>
            <a:br>
              <a:rPr lang="fr-FR" sz="2400" dirty="0"/>
            </a:br>
            <a:r>
              <a:rPr lang="fr-FR" sz="2400" dirty="0">
                <a:solidFill>
                  <a:srgbClr val="0070C0"/>
                </a:solidFill>
                <a:hlinkClick r:id="rId3"/>
              </a:rPr>
              <a:t>https://</a:t>
            </a:r>
            <a:r>
              <a:rPr lang="fr-FR" sz="2400" dirty="0" smtClean="0">
                <a:solidFill>
                  <a:srgbClr val="0070C0"/>
                </a:solidFill>
                <a:hlinkClick r:id="rId3"/>
              </a:rPr>
              <a:t>www.ccomptes.fr/system/files/2023-03/ARA202304.pdf</a:t>
            </a:r>
            <a:r>
              <a:rPr lang="fr-FR" sz="2400" dirty="0" smtClean="0">
                <a:solidFill>
                  <a:srgbClr val="0070C0"/>
                </a:solidFill>
              </a:rPr>
              <a:t/>
            </a:r>
            <a:br>
              <a:rPr lang="fr-FR" sz="2400" dirty="0" smtClean="0">
                <a:solidFill>
                  <a:srgbClr val="0070C0"/>
                </a:solidFill>
              </a:rPr>
            </a:br>
            <a:r>
              <a:rPr lang="fr-FR" sz="2400" dirty="0" smtClean="0"/>
              <a:t/>
            </a:r>
            <a:br>
              <a:rPr lang="fr-FR" sz="2400" dirty="0" smtClean="0"/>
            </a:br>
            <a:r>
              <a:rPr lang="fr-FR" sz="2000" b="1" dirty="0" smtClean="0"/>
              <a:t>- Rapport d’observations de la Chambre régionale des comptes (CRC) Auvergne-Rhône-Alpes sur l’achat public de la commune de Cusset. </a:t>
            </a:r>
            <a:r>
              <a:rPr lang="fr-FR" sz="2000" dirty="0" smtClean="0"/>
              <a:t/>
            </a:r>
            <a:br>
              <a:rPr lang="fr-FR" sz="2000" dirty="0" smtClean="0"/>
            </a:br>
            <a:r>
              <a:rPr lang="fr-FR" sz="2400" dirty="0" smtClean="0"/>
              <a:t/>
            </a:r>
            <a:br>
              <a:rPr lang="fr-FR" sz="2400" dirty="0" smtClean="0"/>
            </a:br>
            <a:r>
              <a:rPr lang="fr-FR" sz="2000" dirty="0" smtClean="0"/>
              <a:t>Différents achats, pour des prestations de nature similaire (saucissonnage), ont été réalisés hors procédure de publicité et de mise en concurrence pour des montants ayant dépassé à plusieurs reprises les seuils réglementaires alors en vigueur durant la période de contrôle. C’est notamment le cas pour les denrées alimentaires pour lesquels certains accords-cadres n’ont pas été reconduits (notamment pour la viande et les produits surgelés) et ont donné lieu à des achats en direct auprès des fournisseurs, sans mise en concurrence.</a:t>
            </a:r>
            <a:br>
              <a:rPr lang="fr-FR" sz="2000" dirty="0" smtClean="0"/>
            </a:br>
            <a:r>
              <a:rPr lang="fr-FR" sz="2000" dirty="0" smtClean="0"/>
              <a:t> Ainsi, les achats de viande, représentant en moyenne 100 000 € HT par an, sont passés chaque semaine, au fil de l’eau, auprès de deux à trois fournisseurs habituels de la cuisine, note la CRC.</a:t>
            </a:r>
            <a:br>
              <a:rPr lang="fr-FR" sz="2000" dirty="0" smtClean="0"/>
            </a:br>
            <a:r>
              <a:rPr lang="fr-FR" sz="2000" dirty="0" smtClean="0"/>
              <a:t/>
            </a:r>
            <a:br>
              <a:rPr lang="fr-FR" sz="2000" dirty="0" smtClean="0"/>
            </a:br>
            <a:r>
              <a:rPr lang="fr-FR" sz="2000" dirty="0" smtClean="0"/>
              <a:t>La CRC remarque également que des achats de denrées alimentaires ont également été régulièrement réalisés auprès de différents producteurs locaux (produits laitiers, boulangerie) dans le but de privilégier l’approvisionnement de proximité, y compris auprès d’un producteur élu au conseil municipal .</a:t>
            </a:r>
            <a:br>
              <a:rPr lang="fr-FR" sz="2000" dirty="0" smtClean="0"/>
            </a:br>
            <a:endParaRPr lang="fr-FR" sz="2400" dirty="0"/>
          </a:p>
        </p:txBody>
      </p:sp>
      <p:pic>
        <p:nvPicPr>
          <p:cNvPr id="5" name="Image 4"/>
          <p:cNvPicPr>
            <a:picLocks noChangeAspect="1"/>
          </p:cNvPicPr>
          <p:nvPr/>
        </p:nvPicPr>
        <p:blipFill>
          <a:blip r:embed="rId4"/>
          <a:stretch>
            <a:fillRect/>
          </a:stretch>
        </p:blipFill>
        <p:spPr>
          <a:xfrm>
            <a:off x="693812" y="836712"/>
            <a:ext cx="445047" cy="438950"/>
          </a:xfrm>
          <a:prstGeom prst="rect">
            <a:avLst/>
          </a:prstGeom>
        </p:spPr>
      </p:pic>
    </p:spTree>
    <p:extLst>
      <p:ext uri="{BB962C8B-B14F-4D97-AF65-F5344CB8AC3E}">
        <p14:creationId xmlns:p14="http://schemas.microsoft.com/office/powerpoint/2010/main" val="300768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normAutofit/>
          </a:bodyPr>
          <a:lstStyle/>
          <a:p>
            <a:r>
              <a:rPr lang="fr-FR" b="1" dirty="0" smtClean="0">
                <a:solidFill>
                  <a:srgbClr val="002060"/>
                </a:solidFill>
              </a:rPr>
              <a:t>Les délits en matière de marchés publics.</a:t>
            </a:r>
            <a:endParaRPr lang="fr-FR" b="1" dirty="0">
              <a:solidFill>
                <a:srgbClr val="002060"/>
              </a:solidFill>
            </a:endParaRPr>
          </a:p>
        </p:txBody>
      </p:sp>
      <p:sp>
        <p:nvSpPr>
          <p:cNvPr id="3" name="Espace réservé du contenu 2"/>
          <p:cNvSpPr>
            <a:spLocks noGrp="1"/>
          </p:cNvSpPr>
          <p:nvPr>
            <p:ph idx="1"/>
          </p:nvPr>
        </p:nvSpPr>
        <p:spPr>
          <a:xfrm>
            <a:off x="1593436" y="1268760"/>
            <a:ext cx="10045592" cy="5184576"/>
          </a:xfrm>
        </p:spPr>
        <p:txBody>
          <a:bodyPr>
            <a:normAutofit/>
          </a:bodyPr>
          <a:lstStyle/>
          <a:p>
            <a:r>
              <a:rPr lang="fr-FR" b="1" dirty="0"/>
              <a:t>Délit de </a:t>
            </a:r>
            <a:r>
              <a:rPr lang="fr-FR" b="1" dirty="0" smtClean="0"/>
              <a:t>favoritisme</a:t>
            </a:r>
            <a:endParaRPr lang="fr-FR" b="1" dirty="0"/>
          </a:p>
          <a:p>
            <a:pPr algn="just"/>
            <a:r>
              <a:rPr lang="fr-FR" dirty="0"/>
              <a:t>L'article 432-14 du Nouveau code pénal prévoit qu' « </a:t>
            </a:r>
            <a:r>
              <a:rPr lang="fr-FR" sz="2200" dirty="0"/>
              <a:t>est puni de deux ans d'emprisonnement et de </a:t>
            </a:r>
            <a:r>
              <a:rPr lang="fr-FR" sz="2200" b="1" u="sng" dirty="0"/>
              <a:t>30.000 euros d'amende </a:t>
            </a:r>
            <a:r>
              <a:rPr lang="fr-FR" sz="2200" dirty="0"/>
              <a:t>le fait par une personne dépositaire de l'autorité publique ou chargée d'une mission de service public (…) ou agent de l'Etat, des collectivités territoriales, (…) </a:t>
            </a:r>
            <a:r>
              <a:rPr lang="fr-FR" sz="2200" u="sng" dirty="0"/>
              <a:t>de procurer ou de tenter de procurer à autrui un avantage injustifié par un acte contraire aux dispositions législatives ou réglementaires ayant pour objet de garantir la liberté d'accès et l'égalité des candidats dans les marchés publics </a:t>
            </a:r>
            <a:r>
              <a:rPr lang="fr-FR" sz="2200" dirty="0"/>
              <a:t>et les délégations de service pu</a:t>
            </a:r>
            <a:r>
              <a:rPr lang="fr-FR" sz="2000" dirty="0"/>
              <a:t>blic</a:t>
            </a:r>
            <a:r>
              <a:rPr lang="fr-FR" dirty="0"/>
              <a:t> ».</a:t>
            </a:r>
          </a:p>
          <a:p>
            <a:pPr algn="just"/>
            <a:r>
              <a:rPr lang="fr-FR" sz="2400" dirty="0" smtClean="0"/>
              <a:t>La </a:t>
            </a:r>
            <a:r>
              <a:rPr lang="fr-FR" sz="2400" dirty="0"/>
              <a:t>Cour de cassation estime que « </a:t>
            </a:r>
            <a:r>
              <a:rPr lang="fr-FR" sz="2400" b="1" u="sng" dirty="0"/>
              <a:t>la seule constatation de la violation, en connaissance de cause, d’une prescription légale ou réglementaire, implique de la part de son auteur, l’intention coupable exigée par l’article L.121-3 du code pénal </a:t>
            </a:r>
            <a:r>
              <a:rPr lang="fr-FR" sz="2400" dirty="0"/>
              <a:t>». </a:t>
            </a:r>
          </a:p>
        </p:txBody>
      </p:sp>
      <p:sp>
        <p:nvSpPr>
          <p:cNvPr id="6" name="Rectangle 5"/>
          <p:cNvSpPr/>
          <p:nvPr/>
        </p:nvSpPr>
        <p:spPr>
          <a:xfrm>
            <a:off x="693812" y="836712"/>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022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02927"/>
          </a:xfrm>
        </p:spPr>
        <p:txBody>
          <a:bodyPr>
            <a:normAutofit/>
          </a:bodyPr>
          <a:lstStyle/>
          <a:p>
            <a:r>
              <a:rPr lang="fr-FR" b="1" dirty="0" smtClean="0">
                <a:solidFill>
                  <a:srgbClr val="002060"/>
                </a:solidFill>
              </a:rPr>
              <a:t>Les délits en matière de marchés publics.</a:t>
            </a:r>
            <a:endParaRPr lang="fr-FR" b="1" dirty="0">
              <a:solidFill>
                <a:srgbClr val="002060"/>
              </a:solidFill>
            </a:endParaRPr>
          </a:p>
        </p:txBody>
      </p:sp>
      <p:sp>
        <p:nvSpPr>
          <p:cNvPr id="3" name="Espace réservé du contenu 2"/>
          <p:cNvSpPr>
            <a:spLocks noGrp="1"/>
          </p:cNvSpPr>
          <p:nvPr>
            <p:ph idx="1"/>
          </p:nvPr>
        </p:nvSpPr>
        <p:spPr>
          <a:xfrm>
            <a:off x="1593436" y="1268760"/>
            <a:ext cx="9782801" cy="5184576"/>
          </a:xfrm>
        </p:spPr>
        <p:txBody>
          <a:bodyPr>
            <a:normAutofit/>
          </a:bodyPr>
          <a:lstStyle/>
          <a:p>
            <a:pPr algn="just"/>
            <a:r>
              <a:rPr lang="fr-FR" b="1" dirty="0" smtClean="0"/>
              <a:t>La </a:t>
            </a:r>
            <a:r>
              <a:rPr lang="fr-FR" b="1" dirty="0"/>
              <a:t>prise illégale d’intérêt</a:t>
            </a:r>
            <a:r>
              <a:rPr lang="fr-FR" b="1" dirty="0" smtClean="0"/>
              <a:t>.</a:t>
            </a:r>
            <a:endParaRPr lang="fr-FR" b="1" dirty="0"/>
          </a:p>
          <a:p>
            <a:pPr algn="just"/>
            <a:r>
              <a:rPr lang="fr-FR" sz="2400" dirty="0"/>
              <a:t>Le nouveau Code pénal (article 432-12 du code pénal) prévoit que : </a:t>
            </a:r>
            <a:r>
              <a:rPr lang="fr-FR" dirty="0"/>
              <a:t>« </a:t>
            </a:r>
            <a:r>
              <a:rPr lang="fr-FR" sz="2000" b="1" u="sng" dirty="0"/>
              <a:t>le fait pour une personne dépositaire de l’autorité publique </a:t>
            </a:r>
            <a:r>
              <a:rPr lang="fr-FR" sz="2000" dirty="0"/>
              <a:t>ou chargée d’une mission de service public ou par une personne investie d’un mandat électif public, </a:t>
            </a:r>
            <a:r>
              <a:rPr lang="fr-FR" sz="2000" u="sng" dirty="0"/>
              <a:t>de prendre, recevoir ou conserver, directement ou indirectement, un intérêt quelconque dans une entrepris</a:t>
            </a:r>
            <a:r>
              <a:rPr lang="fr-FR" sz="2000" dirty="0"/>
              <a:t>e ou dans une opération dont elle a, au moment de l’acte, en tout ou partie, la charge d’assurer la surveillance, l’administration, la liquidation ou le paiement, </a:t>
            </a:r>
            <a:r>
              <a:rPr lang="fr-FR" sz="2000" u="sng" dirty="0"/>
              <a:t>est puni de cinq ans d’emprisonnement et de 75 000 </a:t>
            </a:r>
            <a:r>
              <a:rPr lang="fr-FR" sz="2000" dirty="0"/>
              <a:t>€ d’amende </a:t>
            </a:r>
            <a:r>
              <a:rPr lang="fr-FR" dirty="0" smtClean="0"/>
              <a:t>».</a:t>
            </a:r>
          </a:p>
          <a:p>
            <a:pPr algn="just"/>
            <a:endParaRPr lang="fr-FR" dirty="0"/>
          </a:p>
          <a:p>
            <a:pPr algn="just"/>
            <a:r>
              <a:rPr lang="fr-FR" sz="2400" dirty="0"/>
              <a:t>Jurisprudence : TC de Montbéliard, 7 janvier 2016, « commune de Béthoncourt »</a:t>
            </a:r>
          </a:p>
        </p:txBody>
      </p:sp>
      <p:sp>
        <p:nvSpPr>
          <p:cNvPr id="6" name="Rectangle 5"/>
          <p:cNvSpPr/>
          <p:nvPr/>
        </p:nvSpPr>
        <p:spPr>
          <a:xfrm>
            <a:off x="693812" y="836712"/>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3721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Modalités de résiliation d’un contrat de reprographie. </a:t>
            </a:r>
            <a:r>
              <a:rPr lang="fr-FR" dirty="0" smtClean="0"/>
              <a:t/>
            </a:r>
            <a:br>
              <a:rPr lang="fr-FR" dirty="0" smtClean="0"/>
            </a:br>
            <a:endParaRPr lang="fr-FR" dirty="0"/>
          </a:p>
        </p:txBody>
      </p:sp>
      <p:sp>
        <p:nvSpPr>
          <p:cNvPr id="3" name="Espace réservé du contenu 2"/>
          <p:cNvSpPr>
            <a:spLocks noGrp="1"/>
          </p:cNvSpPr>
          <p:nvPr>
            <p:ph idx="1"/>
          </p:nvPr>
        </p:nvSpPr>
        <p:spPr>
          <a:xfrm>
            <a:off x="1593436" y="980728"/>
            <a:ext cx="9782801" cy="5760640"/>
          </a:xfrm>
        </p:spPr>
        <p:txBody>
          <a:bodyPr>
            <a:normAutofit fontScale="77500" lnSpcReduction="20000"/>
          </a:bodyPr>
          <a:lstStyle/>
          <a:p>
            <a:pPr algn="just"/>
            <a:r>
              <a:rPr lang="fr-FR" dirty="0" smtClean="0"/>
              <a:t>La Cour administrative de Marseille a confirmé la condamnation d’un établissement public à </a:t>
            </a:r>
            <a:r>
              <a:rPr lang="fr-FR" b="1" u="sng" dirty="0" smtClean="0"/>
              <a:t>verser près de 200 000 € à une société</a:t>
            </a:r>
            <a:r>
              <a:rPr lang="fr-FR" dirty="0" smtClean="0"/>
              <a:t> avec laquelle elle avait souscrit six contrats de location financière puis mis fin aux versements, </a:t>
            </a:r>
            <a:r>
              <a:rPr lang="fr-FR" b="1" u="sng" dirty="0" smtClean="0"/>
              <a:t>le litige l'opposant au fournisseur de matériel ne pouvant être étendu au financeur.</a:t>
            </a:r>
          </a:p>
          <a:p>
            <a:pPr algn="just"/>
            <a:r>
              <a:rPr lang="fr-FR" dirty="0" smtClean="0"/>
              <a:t>L’arrêt rappelle également que le cocontractant lié à une personne publique par un contrat administratif est tenu d'en </a:t>
            </a:r>
            <a:r>
              <a:rPr lang="fr-FR" i="1" u="sng" dirty="0" smtClean="0"/>
              <a:t>assurer l'exécution, sauf en cas de force majeure,</a:t>
            </a:r>
            <a:r>
              <a:rPr lang="fr-FR" i="1" dirty="0" smtClean="0"/>
              <a:t> </a:t>
            </a:r>
            <a:r>
              <a:rPr lang="fr-FR" dirty="0" smtClean="0"/>
              <a:t>et ne peut notamment pas se prévaloir des manquements ou défaillances de l'administration pour se soustraire à ses propres obligations contractuelles ou prendre l'initiative de résilier unilatéralement le contrat. </a:t>
            </a:r>
          </a:p>
          <a:p>
            <a:pPr algn="just"/>
            <a:r>
              <a:rPr lang="fr-FR" dirty="0" smtClean="0"/>
              <a:t>Mais les autres enseignements qu’on peut tirer de cet arrêt est qu’il est souhaitable de </a:t>
            </a:r>
            <a:r>
              <a:rPr lang="fr-FR" b="1" u="sng" dirty="0" smtClean="0"/>
              <a:t>faire un marché global pour les photocopieurs</a:t>
            </a:r>
            <a:r>
              <a:rPr lang="fr-FR" b="1" dirty="0" smtClean="0"/>
              <a:t> </a:t>
            </a:r>
            <a:r>
              <a:rPr lang="fr-FR" dirty="0" smtClean="0"/>
              <a:t>en laissant le titulaire assumer le financement des appareils loués. En effet un contrat de location passé avec un fournisseur A et un contrat de financement passé avec un organisme B sont deux contrats distincts et indépendants comme le rappelle la cour administrative. Et surtout il faut être attentif avant de signer un éventuel contrat en dehors des documents de consultation d’un marché public. On peut rappeler que les documents du marché représentent en principe le contrat passé avec le fournisseur et qu’il </a:t>
            </a:r>
            <a:r>
              <a:rPr lang="fr-FR" b="1" u="sng" dirty="0" smtClean="0"/>
              <a:t>est inutile de signer un autre document fourni par le prestataire</a:t>
            </a:r>
            <a:r>
              <a:rPr lang="fr-FR" dirty="0" smtClean="0"/>
              <a:t>.</a:t>
            </a:r>
          </a:p>
          <a:p>
            <a:endParaRPr lang="fr-FR" dirty="0" smtClean="0"/>
          </a:p>
          <a:p>
            <a:endParaRPr lang="fr-FR" dirty="0"/>
          </a:p>
        </p:txBody>
      </p:sp>
      <p:sp>
        <p:nvSpPr>
          <p:cNvPr id="4" name="Rectangle 3"/>
          <p:cNvSpPr/>
          <p:nvPr/>
        </p:nvSpPr>
        <p:spPr>
          <a:xfrm>
            <a:off x="693812" y="836712"/>
            <a:ext cx="504056"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r>
              <a:rPr lang="fr-FR" b="1" dirty="0">
                <a:solidFill>
                  <a:srgbClr val="002060"/>
                </a:solidFill>
              </a:rPr>
              <a:t>La responsabilité du gestionnaire public</a:t>
            </a:r>
            <a:endParaRPr lang="fr-FR"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5" name="ZoneTexte 4"/>
          <p:cNvSpPr txBox="1"/>
          <p:nvPr/>
        </p:nvSpPr>
        <p:spPr>
          <a:xfrm>
            <a:off x="1485900" y="1196752"/>
            <a:ext cx="10297144" cy="5632311"/>
          </a:xfrm>
          <a:prstGeom prst="rect">
            <a:avLst/>
          </a:prstGeom>
          <a:noFill/>
        </p:spPr>
        <p:txBody>
          <a:bodyPr wrap="square" rtlCol="0">
            <a:spAutoFit/>
          </a:bodyPr>
          <a:lstStyle/>
          <a:p>
            <a:pPr algn="just"/>
            <a:r>
              <a:rPr lang="fr-FR" sz="1600" b="1" dirty="0">
                <a:solidFill>
                  <a:srgbClr val="0070C0"/>
                </a:solidFill>
              </a:rPr>
              <a:t>Les fautes sanctionnées.</a:t>
            </a:r>
          </a:p>
          <a:p>
            <a:pPr marL="285750" indent="-285750" algn="just">
              <a:buFontTx/>
              <a:buChar char="-"/>
            </a:pPr>
            <a:r>
              <a:rPr lang="fr-FR" sz="1600" b="1" dirty="0">
                <a:solidFill>
                  <a:srgbClr val="FF0000"/>
                </a:solidFill>
              </a:rPr>
              <a:t>N</a:t>
            </a:r>
            <a:r>
              <a:rPr lang="fr-FR" sz="1600" b="1" dirty="0" smtClean="0">
                <a:solidFill>
                  <a:srgbClr val="FF0000"/>
                </a:solidFill>
              </a:rPr>
              <a:t>on </a:t>
            </a:r>
            <a:r>
              <a:rPr lang="fr-FR" sz="1600" b="1" dirty="0">
                <a:solidFill>
                  <a:srgbClr val="FF0000"/>
                </a:solidFill>
              </a:rPr>
              <a:t>production des comptes dans les délais, y compris pour un comptable commis d’office (Art. L.131-13) ;</a:t>
            </a:r>
          </a:p>
          <a:p>
            <a:pPr marL="285750" indent="-285750" algn="just">
              <a:buFontTx/>
              <a:buChar char="-"/>
            </a:pPr>
            <a:endParaRPr lang="fr-FR" sz="1600" dirty="0" smtClean="0"/>
          </a:p>
          <a:p>
            <a:pPr algn="just"/>
            <a:r>
              <a:rPr lang="fr-FR" sz="1600" b="1" dirty="0">
                <a:solidFill>
                  <a:srgbClr val="0070C0"/>
                </a:solidFill>
              </a:rPr>
              <a:t>La jurisprudence.</a:t>
            </a:r>
          </a:p>
          <a:p>
            <a:pPr marL="285750" indent="-285750" algn="just">
              <a:buFontTx/>
              <a:buChar char="-"/>
            </a:pPr>
            <a:r>
              <a:rPr lang="fr-FR" sz="1600" u="sng" dirty="0" smtClean="0"/>
              <a:t>Directeur</a:t>
            </a:r>
            <a:r>
              <a:rPr lang="fr-FR" sz="1600" dirty="0" smtClean="0"/>
              <a:t> : absence </a:t>
            </a:r>
            <a:r>
              <a:rPr lang="fr-FR" sz="1600" dirty="0"/>
              <a:t>de délibération du conseil d’administration sur le compte financier de 2016 à </a:t>
            </a:r>
            <a:r>
              <a:rPr lang="fr-FR" sz="1600" dirty="0" smtClean="0"/>
              <a:t>2018, absence de </a:t>
            </a:r>
            <a:r>
              <a:rPr lang="fr-FR" sz="1600" dirty="0"/>
              <a:t>comptabilité d’engagement, </a:t>
            </a:r>
            <a:r>
              <a:rPr lang="fr-FR" sz="1600" dirty="0" smtClean="0"/>
              <a:t>insincérité </a:t>
            </a:r>
            <a:r>
              <a:rPr lang="fr-FR" sz="1600" dirty="0"/>
              <a:t>de documents </a:t>
            </a:r>
            <a:r>
              <a:rPr lang="fr-FR" sz="1600" dirty="0" smtClean="0"/>
              <a:t>budgétaires, </a:t>
            </a:r>
          </a:p>
          <a:p>
            <a:pPr marL="285750" indent="-285750" algn="just">
              <a:buFontTx/>
              <a:buChar char="-"/>
            </a:pPr>
            <a:endParaRPr lang="fr-FR" sz="1600" dirty="0"/>
          </a:p>
          <a:p>
            <a:pPr marL="285750" indent="-285750" algn="just">
              <a:buFontTx/>
              <a:buChar char="-"/>
            </a:pPr>
            <a:r>
              <a:rPr lang="fr-FR" sz="1600" dirty="0" smtClean="0"/>
              <a:t>Agent comptable : ces mêmes infractions étaient reprochées </a:t>
            </a:r>
            <a:r>
              <a:rPr lang="fr-FR" sz="1600" dirty="0"/>
              <a:t>à l’agent comptable, également responsable administratif et financier de l’établissement public, pour la non production annuelle du compte financier et d’annexes aux documents budgétaires dont la rédaction lui </a:t>
            </a:r>
            <a:r>
              <a:rPr lang="fr-FR" sz="1600" dirty="0" smtClean="0"/>
              <a:t>incombait, insincérité </a:t>
            </a:r>
            <a:r>
              <a:rPr lang="fr-FR" sz="1600" dirty="0"/>
              <a:t>de documents </a:t>
            </a:r>
            <a:r>
              <a:rPr lang="fr-FR" sz="1600" dirty="0" smtClean="0"/>
              <a:t>budgétaires et financiers, </a:t>
            </a:r>
          </a:p>
          <a:p>
            <a:pPr marL="285750" indent="-285750" algn="just">
              <a:buFontTx/>
              <a:buChar char="-"/>
            </a:pPr>
            <a:endParaRPr lang="fr-FR" sz="1600" dirty="0"/>
          </a:p>
          <a:p>
            <a:pPr algn="just"/>
            <a:r>
              <a:rPr lang="fr-FR" sz="1200" dirty="0"/>
              <a:t>La responsabilité de l’ordonnateur sera recherchée sur les points lui incombant, visa du compte et certification des opérations à ses écritures. Celle du comptable le sera sur la préparation pour l’exercice écoulé et la production du compte conformément à l’article 21 du décret GBCP, afin de permettre au conseil d’administration d’en délibérer. S’agissant de la responsabilité du chef d’établissement, elle sera examinée sur le respect de ses obligations : convocation du conseil d’administration et inscription à l’ordre du jour du conseil de l’adoption du compte financier et de l’affectation du résultat ainsi que transmission du compte financier accompagné éventuellement des observations du conseil d'administration et de celles de l'agent comptable.</a:t>
            </a:r>
          </a:p>
          <a:p>
            <a:pPr algn="just"/>
            <a:r>
              <a:rPr lang="fr-FR" sz="1200" dirty="0"/>
              <a:t>La responsabilité du secrétaire général d’EPLE découlera de ses missions administratives et financières définies par l’article R421-12 du code de l’éducation : tenue de la comptabilité de l’ordonnateur, finalisation pendant la période d’inventaire des opérations de clôture, préparation du compte-rendu de gestion du chef d’établissement, assistance du chef d’établissement pour le conseil d’administration et la transmission aux autorités de contrôle.</a:t>
            </a:r>
          </a:p>
          <a:p>
            <a:pPr marL="285750" indent="-285750" algn="just">
              <a:buFontTx/>
              <a:buChar char="-"/>
            </a:pPr>
            <a:endParaRPr lang="fr-FR" sz="1600" dirty="0"/>
          </a:p>
          <a:p>
            <a:pPr marL="285750" indent="-285750" algn="just">
              <a:buFontTx/>
              <a:buChar char="-"/>
            </a:pPr>
            <a:endParaRPr lang="fr-FR" sz="1600" dirty="0"/>
          </a:p>
        </p:txBody>
      </p:sp>
    </p:spTree>
    <p:extLst>
      <p:ext uri="{BB962C8B-B14F-4D97-AF65-F5344CB8AC3E}">
        <p14:creationId xmlns:p14="http://schemas.microsoft.com/office/powerpoint/2010/main" val="392781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r>
              <a:rPr lang="fr-FR" b="1" dirty="0">
                <a:solidFill>
                  <a:srgbClr val="002060"/>
                </a:solidFill>
              </a:rPr>
              <a:t>La responsabilité du gestionnaire public</a:t>
            </a:r>
            <a:endParaRPr lang="fr-FR"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5" name="ZoneTexte 4"/>
          <p:cNvSpPr txBox="1"/>
          <p:nvPr/>
        </p:nvSpPr>
        <p:spPr>
          <a:xfrm>
            <a:off x="1269876" y="1196752"/>
            <a:ext cx="10513168" cy="5509200"/>
          </a:xfrm>
          <a:prstGeom prst="rect">
            <a:avLst/>
          </a:prstGeom>
          <a:noFill/>
        </p:spPr>
        <p:txBody>
          <a:bodyPr wrap="square" rtlCol="0">
            <a:spAutoFit/>
          </a:bodyPr>
          <a:lstStyle/>
          <a:p>
            <a:pPr algn="just"/>
            <a:r>
              <a:rPr lang="fr-FR" sz="1600" b="1" dirty="0">
                <a:solidFill>
                  <a:srgbClr val="0070C0"/>
                </a:solidFill>
              </a:rPr>
              <a:t>Les fautes sanctionnées.</a:t>
            </a:r>
          </a:p>
          <a:p>
            <a:pPr marL="285750" indent="-285750" algn="just">
              <a:buFontTx/>
              <a:buChar char="-"/>
            </a:pPr>
            <a:r>
              <a:rPr lang="fr-FR" sz="1600" b="1" dirty="0" smtClean="0">
                <a:solidFill>
                  <a:srgbClr val="FF0000"/>
                </a:solidFill>
              </a:rPr>
              <a:t>Fait de procurer un avantage </a:t>
            </a:r>
            <a:r>
              <a:rPr lang="fr-FR" sz="1600" b="1" dirty="0">
                <a:solidFill>
                  <a:srgbClr val="FF0000"/>
                </a:solidFill>
              </a:rPr>
              <a:t>injustifié à une personne morale, à autrui, ou à soi-même, en méconnaissance de ses obligations et par intérêt personnel direct ou indirect (art. L.131-12). </a:t>
            </a:r>
            <a:r>
              <a:rPr lang="fr-FR" sz="1600" dirty="0"/>
              <a:t>Bien que présentant des similitudes, cette infraction est différente du « délit de favoritisme » dans le cadre des marchés publics visé par l’article 432-14 du Code </a:t>
            </a:r>
            <a:r>
              <a:rPr lang="fr-FR" sz="1600" dirty="0" smtClean="0"/>
              <a:t>pénal.</a:t>
            </a:r>
          </a:p>
          <a:p>
            <a:pPr marL="285750" indent="-285750" algn="just">
              <a:buFontTx/>
              <a:buChar char="-"/>
            </a:pPr>
            <a:endParaRPr lang="fr-FR" sz="1600" dirty="0"/>
          </a:p>
          <a:p>
            <a:pPr algn="just"/>
            <a:r>
              <a:rPr lang="fr-FR" sz="1600" dirty="0"/>
              <a:t>Cette infraction peut concerner quantité de faits ; et un mémento de novembre 2023 du parquet général près la Cour des comptes en donne des exemples : octroi de primes indues, communications téléphoniques massives à visée personnelle, frais de déplacement indus, gratuité indue, achat d’objets sans valeur à une entreprise dans laquelle un proche parent avait des intérêts, détournement de fonds publics, etc… </a:t>
            </a:r>
            <a:endParaRPr lang="fr-FR" sz="1600" dirty="0" smtClean="0"/>
          </a:p>
          <a:p>
            <a:pPr algn="just"/>
            <a:r>
              <a:rPr lang="fr-FR" sz="1600" dirty="0" smtClean="0"/>
              <a:t>Dans </a:t>
            </a:r>
            <a:r>
              <a:rPr lang="fr-FR" sz="1600" dirty="0"/>
              <a:t>le domaine plus spécifique de la commande publique, objet de cet article, ce mémento cite deux exemples :</a:t>
            </a:r>
          </a:p>
          <a:p>
            <a:pPr algn="just"/>
            <a:r>
              <a:rPr lang="fr-FR" sz="1600" dirty="0"/>
              <a:t>- conclusion de contrats (marchés) déséquilibrés au détriment d’un organisme, et au profit d’une structure dans laquelle le gestionnaire public a un intérêt même indirect, ou au profit d’une personne proche,</a:t>
            </a:r>
          </a:p>
          <a:p>
            <a:pPr algn="just"/>
            <a:r>
              <a:rPr lang="fr-FR" sz="1600" dirty="0"/>
              <a:t>- conclusion de marchés sans mise en concurrence, à condition que le gestionnaire public dispose d’un intérêt même indirect dans l’entreprise bénéficiaire de cet avantage injustifié. </a:t>
            </a:r>
          </a:p>
          <a:p>
            <a:pPr algn="just"/>
            <a:endParaRPr lang="fr-FR" sz="1600" dirty="0" smtClean="0"/>
          </a:p>
          <a:p>
            <a:pPr algn="just"/>
            <a:r>
              <a:rPr lang="fr-FR" sz="1600" dirty="0"/>
              <a:t>Les faits constitutifs de l’infraction prévue à l’article L.131-12 sont tout particulièrement concernés par la possibilité d’une double qualification, financière et pénale. La réforme de 2022 du CJF, en ajoutant la notion d’intérêt direct ou indirect, renforce encore la proximité entre les infractions de droit financier et les infractions pénales ; l’octroi d’avantage injustifié défini à l’article L.131-12 du CJF pouvant souvent être couplé au pénal avec les infractions de prise illégale d’intérêts défini à l’article 432-12 du code pénal et </a:t>
            </a:r>
            <a:r>
              <a:rPr lang="fr-FR" sz="1600" dirty="0" smtClean="0"/>
              <a:t>du </a:t>
            </a:r>
            <a:r>
              <a:rPr lang="fr-FR" sz="1600" dirty="0"/>
              <a:t>délit de favoritisme qui est l’appellation courante du délit d’octroi d’un avantage injustifié défini à l'article 432-14 du code </a:t>
            </a:r>
            <a:r>
              <a:rPr lang="fr-FR" sz="1600" dirty="0" smtClean="0"/>
              <a:t>pénal.</a:t>
            </a:r>
          </a:p>
        </p:txBody>
      </p:sp>
    </p:spTree>
    <p:extLst>
      <p:ext uri="{BB962C8B-B14F-4D97-AF65-F5344CB8AC3E}">
        <p14:creationId xmlns:p14="http://schemas.microsoft.com/office/powerpoint/2010/main" val="162659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619917"/>
          </a:xfrm>
        </p:spPr>
        <p:txBody>
          <a:bodyPr rtlCol="0"/>
          <a:lstStyle/>
          <a:p>
            <a:r>
              <a:rPr lang="fr-FR" b="1" dirty="0">
                <a:solidFill>
                  <a:srgbClr val="002060"/>
                </a:solidFill>
              </a:rPr>
              <a:t>La responsabilité du gestionnaire public</a:t>
            </a:r>
            <a:endParaRPr lang="fr-FR"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5" name="ZoneTexte 4"/>
          <p:cNvSpPr txBox="1"/>
          <p:nvPr/>
        </p:nvSpPr>
        <p:spPr>
          <a:xfrm>
            <a:off x="1341884" y="797718"/>
            <a:ext cx="10441160" cy="6001643"/>
          </a:xfrm>
          <a:prstGeom prst="rect">
            <a:avLst/>
          </a:prstGeom>
          <a:noFill/>
        </p:spPr>
        <p:txBody>
          <a:bodyPr wrap="square" rtlCol="0">
            <a:spAutoFit/>
          </a:bodyPr>
          <a:lstStyle/>
          <a:p>
            <a:pPr algn="just"/>
            <a:r>
              <a:rPr lang="fr-FR" sz="1600" b="1" dirty="0">
                <a:solidFill>
                  <a:srgbClr val="0070C0"/>
                </a:solidFill>
              </a:rPr>
              <a:t>Les fautes sanctionnées.</a:t>
            </a:r>
          </a:p>
          <a:p>
            <a:pPr marL="285750" indent="-285750" algn="just">
              <a:buFontTx/>
              <a:buChar char="-"/>
            </a:pPr>
            <a:r>
              <a:rPr lang="fr-FR" sz="1600" b="1" dirty="0" smtClean="0">
                <a:solidFill>
                  <a:srgbClr val="FF0000"/>
                </a:solidFill>
              </a:rPr>
              <a:t>Fait de procurer un avantage </a:t>
            </a:r>
            <a:r>
              <a:rPr lang="fr-FR" sz="1600" b="1" dirty="0">
                <a:solidFill>
                  <a:srgbClr val="FF0000"/>
                </a:solidFill>
              </a:rPr>
              <a:t>injustifié à une personne morale, à autrui, ou à soi-même, en méconnaissance de ses obligations et par intérêt personnel direct ou indirect (art. L.131-12). </a:t>
            </a:r>
            <a:endParaRPr lang="fr-FR" sz="1600" b="1" dirty="0" smtClean="0">
              <a:solidFill>
                <a:srgbClr val="FF0000"/>
              </a:solidFill>
            </a:endParaRPr>
          </a:p>
          <a:p>
            <a:pPr algn="just"/>
            <a:endParaRPr lang="fr-FR" sz="1600" b="1" dirty="0">
              <a:solidFill>
                <a:srgbClr val="FF0000"/>
              </a:solidFill>
            </a:endParaRPr>
          </a:p>
          <a:p>
            <a:pPr algn="just"/>
            <a:r>
              <a:rPr lang="fr-FR" sz="1600" b="1" dirty="0" smtClean="0">
                <a:solidFill>
                  <a:srgbClr val="0070C0"/>
                </a:solidFill>
              </a:rPr>
              <a:t>La jurisprudence.</a:t>
            </a:r>
          </a:p>
          <a:p>
            <a:pPr marL="285750" indent="-285750" algn="just">
              <a:buFontTx/>
              <a:buChar char="-"/>
            </a:pPr>
            <a:r>
              <a:rPr lang="fr-FR" sz="1600" dirty="0" smtClean="0">
                <a:solidFill>
                  <a:schemeClr val="tx2"/>
                </a:solidFill>
              </a:rPr>
              <a:t>Réquisition par le maire du </a:t>
            </a:r>
            <a:r>
              <a:rPr lang="fr-FR" sz="1600" dirty="0">
                <a:solidFill>
                  <a:schemeClr val="tx2"/>
                </a:solidFill>
              </a:rPr>
              <a:t>comptable public alors que ce dernier avait refusé le paiement d‘indemnités irrégulières à l’ancienne secrétaire de mairie, lors du départ en retraite de cette </a:t>
            </a:r>
            <a:r>
              <a:rPr lang="fr-FR" sz="1600" dirty="0" smtClean="0">
                <a:solidFill>
                  <a:schemeClr val="tx2"/>
                </a:solidFill>
              </a:rPr>
              <a:t>dernière (amende de 5 000 € pour le maire et de 10 000 € pour la secrétaire qui avait agit pour obtenir l’indemnité indue),</a:t>
            </a:r>
          </a:p>
          <a:p>
            <a:pPr marL="285750" indent="-285750" algn="just">
              <a:buFontTx/>
              <a:buChar char="-"/>
            </a:pPr>
            <a:r>
              <a:rPr lang="fr-FR" sz="1600" dirty="0" smtClean="0">
                <a:solidFill>
                  <a:schemeClr val="tx2"/>
                </a:solidFill>
              </a:rPr>
              <a:t>Réquisition par un maire pour le paiement d’indemnité à des agents sans délibération pour éviter des tensions avec eux (intérêt personnel indirect) (amende 1 000 €),</a:t>
            </a:r>
          </a:p>
          <a:p>
            <a:pPr marL="285750" indent="-285750" algn="just">
              <a:buFontTx/>
              <a:buChar char="-"/>
            </a:pPr>
            <a:r>
              <a:rPr lang="fr-FR" sz="1600" dirty="0" smtClean="0">
                <a:solidFill>
                  <a:schemeClr val="tx2"/>
                </a:solidFill>
              </a:rPr>
              <a:t>Signature par un président de département d’un </a:t>
            </a:r>
            <a:r>
              <a:rPr lang="fr-FR" sz="1600" dirty="0">
                <a:solidFill>
                  <a:schemeClr val="tx2"/>
                </a:solidFill>
              </a:rPr>
              <a:t>protocole transactionnel afin d’accorder à sa directrice de cabinet une indemnité de 70 000 € lors de son départ. Compte tenu du fait que les conditions requises pour un protocole transactionnel n’étaient pas réunies la cour a jugé que le versement de cette somme constituait un avantage injustifié faisant supporter un préjudice à la collectivité au sens de l’article L.131-12 du CJF. Une amende de 9 000 € a été </a:t>
            </a:r>
            <a:r>
              <a:rPr lang="fr-FR" sz="1600" dirty="0" smtClean="0">
                <a:solidFill>
                  <a:schemeClr val="tx2"/>
                </a:solidFill>
              </a:rPr>
              <a:t>prononcée,</a:t>
            </a:r>
          </a:p>
          <a:p>
            <a:pPr marL="285750" indent="-285750" algn="just">
              <a:buFontTx/>
              <a:buChar char="-"/>
            </a:pPr>
            <a:r>
              <a:rPr lang="fr-FR" sz="1600" dirty="0" smtClean="0">
                <a:solidFill>
                  <a:schemeClr val="tx2"/>
                </a:solidFill>
              </a:rPr>
              <a:t>Achat par une </a:t>
            </a:r>
            <a:r>
              <a:rPr lang="fr-FR" sz="1600" dirty="0">
                <a:solidFill>
                  <a:schemeClr val="tx2"/>
                </a:solidFill>
              </a:rPr>
              <a:t>directrice adjointe </a:t>
            </a:r>
            <a:r>
              <a:rPr lang="fr-FR" sz="1600" dirty="0" smtClean="0">
                <a:solidFill>
                  <a:schemeClr val="tx2"/>
                </a:solidFill>
              </a:rPr>
              <a:t>d’un </a:t>
            </a:r>
            <a:r>
              <a:rPr lang="fr-FR" sz="1600" dirty="0">
                <a:solidFill>
                  <a:schemeClr val="tx2"/>
                </a:solidFill>
              </a:rPr>
              <a:t>billet d’avion, au bénéfice de son conjoint, </a:t>
            </a:r>
            <a:r>
              <a:rPr lang="fr-FR" sz="1600" dirty="0" smtClean="0">
                <a:solidFill>
                  <a:schemeClr val="tx2"/>
                </a:solidFill>
              </a:rPr>
              <a:t>dans </a:t>
            </a:r>
            <a:r>
              <a:rPr lang="fr-FR" sz="1600" dirty="0">
                <a:solidFill>
                  <a:schemeClr val="tx2"/>
                </a:solidFill>
              </a:rPr>
              <a:t>le cadre d’un déplacement aux États-Unis d’Amérique pour un montant de 3 149 </a:t>
            </a:r>
            <a:r>
              <a:rPr lang="fr-FR" sz="1600" dirty="0" smtClean="0">
                <a:solidFill>
                  <a:schemeClr val="tx2"/>
                </a:solidFill>
              </a:rPr>
              <a:t>€ , sans lien avec la </a:t>
            </a:r>
            <a:r>
              <a:rPr lang="fr-FR" sz="1600" dirty="0">
                <a:solidFill>
                  <a:schemeClr val="tx2"/>
                </a:solidFill>
              </a:rPr>
              <a:t>mission  et en contradiction </a:t>
            </a:r>
            <a:r>
              <a:rPr lang="fr-FR" sz="1600" dirty="0" smtClean="0">
                <a:solidFill>
                  <a:schemeClr val="tx2"/>
                </a:solidFill>
              </a:rPr>
              <a:t>avec les règles d’exécution des dépenses de l’organisme (amende de 3 500 €),</a:t>
            </a:r>
          </a:p>
          <a:p>
            <a:pPr marL="285750" indent="-285750" algn="just">
              <a:buFontTx/>
              <a:buChar char="-"/>
            </a:pPr>
            <a:r>
              <a:rPr lang="fr-FR" sz="1600" dirty="0">
                <a:solidFill>
                  <a:schemeClr val="tx2"/>
                </a:solidFill>
              </a:rPr>
              <a:t>La cour reprochait au directeur de la RRTL de s’être « procuré à lui-même un avantage injustifié, en méconnaissance de ses obligations et par intérêt personnel direct », en ayant prescrit la prise en charge de frais de déplacement et de repas sans lien avec les besoins ou les nécessités du service, le remboursement de ses déplacements domicile-travail avec en plus un kilométrage erroné, et la prise en charge de frais de repas pris sur son lieu de </a:t>
            </a:r>
            <a:r>
              <a:rPr lang="fr-FR" sz="1600" dirty="0" smtClean="0">
                <a:solidFill>
                  <a:schemeClr val="tx2"/>
                </a:solidFill>
              </a:rPr>
              <a:t>travail</a:t>
            </a:r>
            <a:r>
              <a:rPr lang="fr-FR" sz="1600" dirty="0">
                <a:solidFill>
                  <a:schemeClr val="tx2"/>
                </a:solidFill>
              </a:rPr>
              <a:t> </a:t>
            </a:r>
            <a:r>
              <a:rPr lang="fr-FR" sz="1600" dirty="0" smtClean="0">
                <a:solidFill>
                  <a:schemeClr val="tx2"/>
                </a:solidFill>
              </a:rPr>
              <a:t>(pas d’amende car pas de rétroactivité de la loi),</a:t>
            </a:r>
            <a:endParaRPr lang="fr-FR" sz="1600" dirty="0">
              <a:solidFill>
                <a:schemeClr val="tx2"/>
              </a:solidFill>
            </a:endParaRPr>
          </a:p>
          <a:p>
            <a:pPr algn="just"/>
            <a:endParaRPr lang="fr-FR" sz="1600" b="1" dirty="0">
              <a:solidFill>
                <a:srgbClr val="0070C0"/>
              </a:solidFill>
            </a:endParaRPr>
          </a:p>
        </p:txBody>
      </p:sp>
    </p:spTree>
    <p:extLst>
      <p:ext uri="{BB962C8B-B14F-4D97-AF65-F5344CB8AC3E}">
        <p14:creationId xmlns:p14="http://schemas.microsoft.com/office/powerpoint/2010/main" val="133257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r>
              <a:rPr lang="fr-FR" b="1" dirty="0">
                <a:solidFill>
                  <a:srgbClr val="002060"/>
                </a:solidFill>
              </a:rPr>
              <a:t>La responsabilité du gestionnaire public</a:t>
            </a:r>
            <a:endParaRPr lang="fr-FR"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5" name="ZoneTexte 4"/>
          <p:cNvSpPr txBox="1"/>
          <p:nvPr/>
        </p:nvSpPr>
        <p:spPr>
          <a:xfrm>
            <a:off x="1485900" y="1196752"/>
            <a:ext cx="10297144" cy="3539430"/>
          </a:xfrm>
          <a:prstGeom prst="rect">
            <a:avLst/>
          </a:prstGeom>
          <a:noFill/>
        </p:spPr>
        <p:txBody>
          <a:bodyPr wrap="square" rtlCol="0">
            <a:spAutoFit/>
          </a:bodyPr>
          <a:lstStyle/>
          <a:p>
            <a:pPr algn="just"/>
            <a:r>
              <a:rPr lang="fr-FR" sz="1600" b="1" dirty="0">
                <a:solidFill>
                  <a:srgbClr val="0070C0"/>
                </a:solidFill>
              </a:rPr>
              <a:t>Les fautes sanctionnées.</a:t>
            </a:r>
          </a:p>
          <a:p>
            <a:pPr marL="285750" indent="-285750" algn="just">
              <a:buFontTx/>
              <a:buChar char="-"/>
            </a:pPr>
            <a:endParaRPr lang="fr-FR" sz="1600" b="1" dirty="0">
              <a:solidFill>
                <a:srgbClr val="FF0000"/>
              </a:solidFill>
            </a:endParaRPr>
          </a:p>
          <a:p>
            <a:pPr algn="just"/>
            <a:r>
              <a:rPr lang="fr-FR" sz="1600" b="1" dirty="0" smtClean="0">
                <a:solidFill>
                  <a:srgbClr val="FF0000"/>
                </a:solidFill>
              </a:rPr>
              <a:t>- Inexécution </a:t>
            </a:r>
            <a:r>
              <a:rPr lang="fr-FR" sz="1600" b="1" dirty="0">
                <a:solidFill>
                  <a:srgbClr val="FF0000"/>
                </a:solidFill>
              </a:rPr>
              <a:t>d’une décision de justice (art. L.131-14) ;</a:t>
            </a:r>
          </a:p>
          <a:p>
            <a:pPr algn="just"/>
            <a:endParaRPr lang="fr-FR" sz="1600" dirty="0"/>
          </a:p>
          <a:p>
            <a:pPr algn="just"/>
            <a:r>
              <a:rPr lang="fr-FR" sz="1600" b="1" dirty="0" smtClean="0">
                <a:solidFill>
                  <a:srgbClr val="FF0000"/>
                </a:solidFill>
              </a:rPr>
              <a:t>- Obstruction </a:t>
            </a:r>
            <a:r>
              <a:rPr lang="fr-FR" sz="1600" b="1" dirty="0">
                <a:solidFill>
                  <a:srgbClr val="FF0000"/>
                </a:solidFill>
              </a:rPr>
              <a:t>à une procédure de mandatement d’office (art. L.131-11) ;</a:t>
            </a:r>
          </a:p>
          <a:p>
            <a:pPr marL="285750" indent="-285750" algn="just">
              <a:buFontTx/>
              <a:buChar char="-"/>
            </a:pPr>
            <a:endParaRPr lang="fr-FR" sz="1600" dirty="0" smtClean="0"/>
          </a:p>
          <a:p>
            <a:pPr algn="just"/>
            <a:r>
              <a:rPr lang="fr-FR" sz="1600" b="1" dirty="0">
                <a:solidFill>
                  <a:srgbClr val="0070C0"/>
                </a:solidFill>
              </a:rPr>
              <a:t>La jurisprudence.</a:t>
            </a:r>
          </a:p>
          <a:p>
            <a:pPr marL="285750" indent="-285750" algn="just">
              <a:buFontTx/>
              <a:buChar char="-"/>
            </a:pPr>
            <a:r>
              <a:rPr lang="fr-FR" sz="1600" dirty="0" smtClean="0">
                <a:solidFill>
                  <a:schemeClr val="tx2"/>
                </a:solidFill>
              </a:rPr>
              <a:t>Amende de 1 000 € à </a:t>
            </a:r>
            <a:r>
              <a:rPr lang="fr-FR" sz="1600" dirty="0">
                <a:solidFill>
                  <a:schemeClr val="tx2"/>
                </a:solidFill>
              </a:rPr>
              <a:t>l’encontre d’une attachée hospitalière, </a:t>
            </a:r>
            <a:r>
              <a:rPr lang="fr-FR" sz="1600" dirty="0" smtClean="0">
                <a:solidFill>
                  <a:schemeClr val="tx2"/>
                </a:solidFill>
              </a:rPr>
              <a:t>pour absence d’information </a:t>
            </a:r>
            <a:r>
              <a:rPr lang="fr-FR" sz="1600" dirty="0">
                <a:solidFill>
                  <a:schemeClr val="tx2"/>
                </a:solidFill>
              </a:rPr>
              <a:t>des directeurs successifs des conséquences de la non-exécution des décisions de justice. Les deux directeurs successifs sont sanctionnés pour l’inexécution d’une décision de justice ayant entraîné la condamnation à des astreintes (7 000 € et 2 000 €).</a:t>
            </a:r>
          </a:p>
          <a:p>
            <a:pPr marL="285750" indent="-285750" algn="just">
              <a:buFontTx/>
              <a:buChar char="-"/>
            </a:pPr>
            <a:endParaRPr lang="fr-FR" sz="1600" dirty="0">
              <a:solidFill>
                <a:schemeClr val="tx2"/>
              </a:solidFill>
            </a:endParaRPr>
          </a:p>
          <a:p>
            <a:pPr algn="just"/>
            <a:endParaRPr lang="fr-FR" sz="1600" dirty="0" smtClean="0"/>
          </a:p>
          <a:p>
            <a:pPr marL="285750" indent="-285750" algn="just">
              <a:buFontTx/>
              <a:buChar char="-"/>
            </a:pPr>
            <a:endParaRPr lang="fr-FR" sz="1600" dirty="0"/>
          </a:p>
        </p:txBody>
      </p:sp>
      <p:sp>
        <p:nvSpPr>
          <p:cNvPr id="4" name="ZoneTexte 3"/>
          <p:cNvSpPr txBox="1"/>
          <p:nvPr/>
        </p:nvSpPr>
        <p:spPr>
          <a:xfrm>
            <a:off x="1629916" y="5373216"/>
            <a:ext cx="10081120" cy="1107996"/>
          </a:xfrm>
          <a:prstGeom prst="rect">
            <a:avLst/>
          </a:prstGeom>
          <a:noFill/>
        </p:spPr>
        <p:txBody>
          <a:bodyPr wrap="square" rtlCol="0">
            <a:spAutoFit/>
          </a:bodyPr>
          <a:lstStyle/>
          <a:p>
            <a:pPr algn="just"/>
            <a:r>
              <a:rPr lang="fr-FR" sz="1600" i="1" dirty="0"/>
              <a:t>L’article L.142-1-12 du CJF précise par ailleurs que les poursuites devant la Cour des comptes ne font pas obstacle à l'exercice de l'action pénale et de l'action disciplinaire. Si l'instruction révèle des faits qui paraissent de nature à justifier une sanction disciplinaire, le président de la chambre du contentieux signale ces faits à l'autorité ayant le pouvoir disciplinaire sur la personne mise en cause</a:t>
            </a:r>
            <a:r>
              <a:rPr lang="fr-FR" dirty="0"/>
              <a:t>. </a:t>
            </a:r>
          </a:p>
        </p:txBody>
      </p:sp>
    </p:spTree>
    <p:extLst>
      <p:ext uri="{BB962C8B-B14F-4D97-AF65-F5344CB8AC3E}">
        <p14:creationId xmlns:p14="http://schemas.microsoft.com/office/powerpoint/2010/main" val="202513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r>
              <a:rPr lang="fr-FR" b="1" dirty="0">
                <a:solidFill>
                  <a:srgbClr val="002060"/>
                </a:solidFill>
              </a:rPr>
              <a:t>La responsabilité du gestionnaire public</a:t>
            </a:r>
            <a:endParaRPr lang="fr-FR" dirty="0"/>
          </a:p>
        </p:txBody>
      </p:sp>
      <p:pic>
        <p:nvPicPr>
          <p:cNvPr id="3" name="Image 2"/>
          <p:cNvPicPr>
            <a:picLocks noChangeAspect="1"/>
          </p:cNvPicPr>
          <p:nvPr/>
        </p:nvPicPr>
        <p:blipFill>
          <a:blip r:embed="rId3"/>
          <a:stretch>
            <a:fillRect/>
          </a:stretch>
        </p:blipFill>
        <p:spPr>
          <a:xfrm>
            <a:off x="693812" y="797718"/>
            <a:ext cx="445047" cy="481626"/>
          </a:xfrm>
          <a:prstGeom prst="rect">
            <a:avLst/>
          </a:prstGeom>
        </p:spPr>
      </p:pic>
      <p:sp>
        <p:nvSpPr>
          <p:cNvPr id="5" name="ZoneTexte 4"/>
          <p:cNvSpPr txBox="1"/>
          <p:nvPr/>
        </p:nvSpPr>
        <p:spPr>
          <a:xfrm>
            <a:off x="1485900" y="908721"/>
            <a:ext cx="10297144" cy="5878532"/>
          </a:xfrm>
          <a:prstGeom prst="rect">
            <a:avLst/>
          </a:prstGeom>
          <a:noFill/>
        </p:spPr>
        <p:txBody>
          <a:bodyPr wrap="square" rtlCol="0">
            <a:spAutoFit/>
          </a:bodyPr>
          <a:lstStyle/>
          <a:p>
            <a:pPr algn="just"/>
            <a:r>
              <a:rPr lang="fr-FR" b="1" dirty="0">
                <a:solidFill>
                  <a:srgbClr val="0070C0"/>
                </a:solidFill>
              </a:rPr>
              <a:t>Les sanctions.</a:t>
            </a:r>
          </a:p>
          <a:p>
            <a:pPr algn="just"/>
            <a:endParaRPr lang="fr-FR" b="1" dirty="0">
              <a:solidFill>
                <a:srgbClr val="0070C0"/>
              </a:solidFill>
            </a:endParaRPr>
          </a:p>
          <a:p>
            <a:pPr algn="just"/>
            <a:r>
              <a:rPr lang="fr-FR" sz="2000" dirty="0">
                <a:solidFill>
                  <a:schemeClr val="tx2"/>
                </a:solidFill>
              </a:rPr>
              <a:t>Les sanctions sont listées aux articles L.131-16 et suivants du Code des juridictions financières :</a:t>
            </a:r>
          </a:p>
          <a:p>
            <a:pPr algn="just"/>
            <a:r>
              <a:rPr lang="fr-FR" sz="2000" dirty="0">
                <a:solidFill>
                  <a:schemeClr val="tx2"/>
                </a:solidFill>
              </a:rPr>
              <a:t>- la juridiction peut prononcer à l'encontre de l’agent dont elle a retenu la responsabilité dans la commission des infractions prévues aux articles L.131-9 à L.131-12 et L.131-14 une amende d'un montant maximal égal à six mois de rémunération annuelle de la personne faisant l'objet de la sanction à la date de l'infraction.</a:t>
            </a:r>
          </a:p>
          <a:p>
            <a:pPr algn="just"/>
            <a:r>
              <a:rPr lang="fr-FR" sz="2000" dirty="0">
                <a:solidFill>
                  <a:schemeClr val="tx2"/>
                </a:solidFill>
              </a:rPr>
              <a:t>- pour les infractions visées par l’article L.131-13 (non production des comptes, engagement d’une dépense sans autorisation) l’amende est limitée à un mois de rémunération annuelle de la personne faisant l'objet de la sanction à la date de l'infraction.</a:t>
            </a:r>
          </a:p>
          <a:p>
            <a:pPr algn="just"/>
            <a:r>
              <a:rPr lang="fr-FR" sz="2000" dirty="0">
                <a:solidFill>
                  <a:schemeClr val="tx2"/>
                </a:solidFill>
              </a:rPr>
              <a:t>- pour la gestion de fait la juridiction peut prononcer à l'encontre du justiciable une amende d'un montant maximal égal à six mois de sa rémunération annuelle à la date de la déclaration de la gestion de fait au comptable dans les fonctions duquel il s'est immiscé. Pour fixer le montant de l'amende, la juridiction tient compte de l'importance et de la durée de la détention ou du maniement des deniers, des circonstances dans lesquelles l'immixtion dans les fonctions de comptable public s'est produite, ainsi que du comportement et de la situation matérielle du comptable de fait (art. L131-18).</a:t>
            </a:r>
          </a:p>
        </p:txBody>
      </p:sp>
    </p:spTree>
    <p:extLst>
      <p:ext uri="{BB962C8B-B14F-4D97-AF65-F5344CB8AC3E}">
        <p14:creationId xmlns:p14="http://schemas.microsoft.com/office/powerpoint/2010/main" val="252618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619918"/>
          </a:xfrm>
        </p:spPr>
        <p:txBody>
          <a:bodyPr/>
          <a:lstStyle/>
          <a:p>
            <a:r>
              <a:rPr lang="fr-FR" b="1" dirty="0">
                <a:solidFill>
                  <a:srgbClr val="465562">
                    <a:lumMod val="75000"/>
                  </a:srgbClr>
                </a:solidFill>
              </a:rPr>
              <a:t>La responsabilité du gestionnaire public</a:t>
            </a:r>
            <a:endParaRPr lang="fr-FR" dirty="0"/>
          </a:p>
        </p:txBody>
      </p:sp>
      <p:sp>
        <p:nvSpPr>
          <p:cNvPr id="4" name="ZoneTexte 3"/>
          <p:cNvSpPr txBox="1"/>
          <p:nvPr/>
        </p:nvSpPr>
        <p:spPr>
          <a:xfrm>
            <a:off x="1264256" y="1124744"/>
            <a:ext cx="10518788" cy="5355312"/>
          </a:xfrm>
          <a:prstGeom prst="rect">
            <a:avLst/>
          </a:prstGeom>
          <a:noFill/>
        </p:spPr>
        <p:txBody>
          <a:bodyPr wrap="square" rtlCol="0">
            <a:spAutoFit/>
          </a:bodyPr>
          <a:lstStyle/>
          <a:p>
            <a:endParaRPr lang="fr-FR" b="1" dirty="0" smtClean="0">
              <a:solidFill>
                <a:srgbClr val="0070C0"/>
              </a:solidFill>
            </a:endParaRPr>
          </a:p>
          <a:p>
            <a:r>
              <a:rPr lang="fr-FR" b="1" dirty="0" smtClean="0">
                <a:solidFill>
                  <a:srgbClr val="0070C0"/>
                </a:solidFill>
              </a:rPr>
              <a:t>Adaptation </a:t>
            </a:r>
            <a:r>
              <a:rPr lang="fr-FR" b="1" dirty="0">
                <a:solidFill>
                  <a:srgbClr val="0070C0"/>
                </a:solidFill>
              </a:rPr>
              <a:t>du contrôle interne</a:t>
            </a:r>
          </a:p>
          <a:p>
            <a:pPr algn="just"/>
            <a:r>
              <a:rPr lang="fr-FR" dirty="0" smtClean="0"/>
              <a:t>L’approche par </a:t>
            </a:r>
            <a:r>
              <a:rPr lang="fr-FR" dirty="0"/>
              <a:t>les risques devra être développée dans tous les services et organismes où cela </a:t>
            </a:r>
            <a:r>
              <a:rPr lang="fr-FR" dirty="0" smtClean="0"/>
              <a:t>est nécessaire </a:t>
            </a:r>
            <a:r>
              <a:rPr lang="fr-FR" dirty="0"/>
              <a:t>pour identifier les risques ou les situations anormales afin de pouvoir les corriger </a:t>
            </a:r>
            <a:r>
              <a:rPr lang="fr-FR" dirty="0" smtClean="0"/>
              <a:t>et assurer la </a:t>
            </a:r>
            <a:r>
              <a:rPr lang="fr-FR" dirty="0"/>
              <a:t>qualité de la procédure : </a:t>
            </a:r>
            <a:r>
              <a:rPr lang="fr-FR" dirty="0" smtClean="0"/>
              <a:t>logique de </a:t>
            </a:r>
            <a:r>
              <a:rPr lang="fr-FR" dirty="0"/>
              <a:t>recensement des seuls risques significatifs auxquels seraient adossés des actions de </a:t>
            </a:r>
            <a:r>
              <a:rPr lang="fr-FR" dirty="0" smtClean="0"/>
              <a:t>maîtrise.</a:t>
            </a:r>
          </a:p>
          <a:p>
            <a:endParaRPr lang="fr-FR" dirty="0" smtClean="0"/>
          </a:p>
          <a:p>
            <a:r>
              <a:rPr lang="fr-FR" b="1" dirty="0" err="1" smtClean="0">
                <a:solidFill>
                  <a:srgbClr val="0070C0"/>
                </a:solidFill>
              </a:rPr>
              <a:t>Op@le</a:t>
            </a:r>
            <a:endParaRPr lang="fr-FR" b="1" dirty="0" smtClean="0">
              <a:solidFill>
                <a:srgbClr val="0070C0"/>
              </a:solidFill>
            </a:endParaRPr>
          </a:p>
          <a:p>
            <a:pPr algn="just"/>
            <a:r>
              <a:rPr lang="fr-FR" dirty="0" smtClean="0"/>
              <a:t>OP@LE met </a:t>
            </a:r>
            <a:r>
              <a:rPr lang="fr-FR" dirty="0"/>
              <a:t>en place des accès différenciés au système d'information grâce à un dispositif </a:t>
            </a:r>
            <a:r>
              <a:rPr lang="fr-FR" dirty="0" smtClean="0"/>
              <a:t>d'habilitations individuelles, Il embarque </a:t>
            </a:r>
            <a:r>
              <a:rPr lang="fr-FR" dirty="0"/>
              <a:t>un certain nombre de contrôles dans le système d'information, des </a:t>
            </a:r>
            <a:r>
              <a:rPr lang="fr-FR" dirty="0" smtClean="0"/>
              <a:t>contrôles automatisés</a:t>
            </a:r>
            <a:r>
              <a:rPr lang="fr-FR" dirty="0"/>
              <a:t>, sous forme de contrôles bloquants et d'alertes non bloquantes. </a:t>
            </a:r>
            <a:r>
              <a:rPr lang="fr-FR" dirty="0" smtClean="0"/>
              <a:t>OP@LE </a:t>
            </a:r>
            <a:r>
              <a:rPr lang="fr-FR" dirty="0"/>
              <a:t>renforce le contrôle interne comptable et </a:t>
            </a:r>
            <a:r>
              <a:rPr lang="fr-FR" dirty="0" smtClean="0"/>
              <a:t>financier des </a:t>
            </a:r>
            <a:r>
              <a:rPr lang="fr-FR" dirty="0"/>
              <a:t>EPLE </a:t>
            </a:r>
            <a:r>
              <a:rPr lang="fr-FR" dirty="0" smtClean="0"/>
              <a:t>; mais à </a:t>
            </a:r>
            <a:r>
              <a:rPr lang="fr-FR" dirty="0"/>
              <a:t>lui tout seul </a:t>
            </a:r>
            <a:r>
              <a:rPr lang="fr-FR" dirty="0" smtClean="0"/>
              <a:t>il n’est </a:t>
            </a:r>
            <a:r>
              <a:rPr lang="fr-FR" dirty="0"/>
              <a:t>pas </a:t>
            </a:r>
            <a:r>
              <a:rPr lang="fr-FR" dirty="0" smtClean="0"/>
              <a:t>suffisant.</a:t>
            </a:r>
          </a:p>
          <a:p>
            <a:endParaRPr lang="fr-FR" dirty="0" smtClean="0"/>
          </a:p>
          <a:p>
            <a:pPr algn="just"/>
            <a:r>
              <a:rPr lang="fr-FR" b="1" dirty="0" smtClean="0">
                <a:solidFill>
                  <a:srgbClr val="0070C0"/>
                </a:solidFill>
              </a:rPr>
              <a:t>Protection fonctionnelle,</a:t>
            </a:r>
          </a:p>
          <a:p>
            <a:pPr algn="just"/>
            <a:r>
              <a:rPr lang="fr-FR" dirty="0" smtClean="0"/>
              <a:t>Dans </a:t>
            </a:r>
            <a:r>
              <a:rPr lang="fr-FR" dirty="0"/>
              <a:t>sa décision du 29 janvier 2025, le Conseil d’Etat a précisé que le droit à la protection fonctionnelle ne s’applique pas aux agents publics faisant l’objet de poursuites devant la Cour des comptes</a:t>
            </a:r>
            <a:r>
              <a:rPr lang="fr-FR" dirty="0" smtClean="0"/>
              <a:t>.</a:t>
            </a:r>
          </a:p>
          <a:p>
            <a:pPr algn="just"/>
            <a:endParaRPr lang="fr-FR" dirty="0"/>
          </a:p>
        </p:txBody>
      </p:sp>
      <p:pic>
        <p:nvPicPr>
          <p:cNvPr id="5" name="Image 4"/>
          <p:cNvPicPr>
            <a:picLocks noChangeAspect="1"/>
          </p:cNvPicPr>
          <p:nvPr/>
        </p:nvPicPr>
        <p:blipFill>
          <a:blip r:embed="rId2"/>
          <a:stretch>
            <a:fillRect/>
          </a:stretch>
        </p:blipFill>
        <p:spPr>
          <a:xfrm>
            <a:off x="693812" y="797717"/>
            <a:ext cx="445047" cy="438950"/>
          </a:xfrm>
          <a:prstGeom prst="rect">
            <a:avLst/>
          </a:prstGeom>
        </p:spPr>
      </p:pic>
    </p:spTree>
    <p:extLst>
      <p:ext uri="{BB962C8B-B14F-4D97-AF65-F5344CB8AC3E}">
        <p14:creationId xmlns:p14="http://schemas.microsoft.com/office/powerpoint/2010/main" val="299202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solidFill>
                  <a:schemeClr val="bg1">
                    <a:lumMod val="50000"/>
                  </a:schemeClr>
                </a:solidFill>
              </a:rPr>
              <a:t>Actualisation des connaissances</a:t>
            </a:r>
            <a:br>
              <a:rPr lang="fr-FR" dirty="0">
                <a:solidFill>
                  <a:schemeClr val="bg1">
                    <a:lumMod val="50000"/>
                  </a:schemeClr>
                </a:solidFill>
              </a:rPr>
            </a:br>
            <a:r>
              <a:rPr lang="fr-FR" dirty="0">
                <a:solidFill>
                  <a:schemeClr val="bg1">
                    <a:lumMod val="50000"/>
                  </a:schemeClr>
                </a:solidFill>
              </a:rPr>
              <a:t> et des pratiques en matière budgétaire et comptable</a:t>
            </a:r>
          </a:p>
        </p:txBody>
      </p:sp>
      <p:pic>
        <p:nvPicPr>
          <p:cNvPr id="4" name="Image 3"/>
          <p:cNvPicPr>
            <a:picLocks noChangeAspect="1"/>
          </p:cNvPicPr>
          <p:nvPr/>
        </p:nvPicPr>
        <p:blipFill>
          <a:blip r:embed="rId2"/>
          <a:stretch>
            <a:fillRect/>
          </a:stretch>
        </p:blipFill>
        <p:spPr>
          <a:xfrm>
            <a:off x="693812" y="797718"/>
            <a:ext cx="445047" cy="445047"/>
          </a:xfrm>
          <a:prstGeom prst="rect">
            <a:avLst/>
          </a:prstGeom>
          <a:solidFill>
            <a:srgbClr val="FFFF00"/>
          </a:solidFill>
        </p:spPr>
      </p:pic>
      <p:sp>
        <p:nvSpPr>
          <p:cNvPr id="5" name="Rectangle 4"/>
          <p:cNvSpPr/>
          <p:nvPr/>
        </p:nvSpPr>
        <p:spPr>
          <a:xfrm>
            <a:off x="693812" y="797718"/>
            <a:ext cx="432048" cy="4710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430116" y="3028147"/>
            <a:ext cx="5400600" cy="3477875"/>
          </a:xfrm>
          <a:prstGeom prst="rect">
            <a:avLst/>
          </a:prstGeom>
          <a:noFill/>
        </p:spPr>
        <p:txBody>
          <a:bodyPr wrap="square" rtlCol="0">
            <a:spAutoFit/>
          </a:bodyPr>
          <a:lstStyle/>
          <a:p>
            <a:r>
              <a:rPr lang="fr-FR" sz="2000" dirty="0" smtClean="0"/>
              <a:t>La RGP : jurisprudences</a:t>
            </a:r>
            <a:endParaRPr lang="fr-FR" sz="2000" dirty="0"/>
          </a:p>
          <a:p>
            <a:r>
              <a:rPr lang="fr-FR" sz="2000" dirty="0" smtClean="0"/>
              <a:t>La RGP : nouveautés réglementaires</a:t>
            </a:r>
          </a:p>
          <a:p>
            <a:r>
              <a:rPr lang="fr-FR" sz="2000" dirty="0" smtClean="0"/>
              <a:t>Les crédits sous conditions d’emploi</a:t>
            </a:r>
          </a:p>
          <a:p>
            <a:r>
              <a:rPr lang="fr-FR" sz="2000" dirty="0"/>
              <a:t>Les frais de </a:t>
            </a:r>
            <a:r>
              <a:rPr lang="fr-FR" sz="2000" dirty="0" smtClean="0"/>
              <a:t>déplacements</a:t>
            </a:r>
          </a:p>
          <a:p>
            <a:r>
              <a:rPr lang="fr-FR" sz="2000" dirty="0"/>
              <a:t>Modification et résiliation des marchés </a:t>
            </a:r>
            <a:r>
              <a:rPr lang="fr-FR" sz="2000" dirty="0" smtClean="0"/>
              <a:t>publics</a:t>
            </a:r>
            <a:endParaRPr lang="fr-FR" sz="2000" dirty="0"/>
          </a:p>
          <a:p>
            <a:r>
              <a:rPr lang="fr-FR" sz="2000" dirty="0" smtClean="0"/>
              <a:t>Les contrôles </a:t>
            </a:r>
            <a:r>
              <a:rPr lang="fr-FR" sz="2000" dirty="0"/>
              <a:t>du </a:t>
            </a:r>
            <a:r>
              <a:rPr lang="fr-FR" sz="2000" dirty="0" smtClean="0"/>
              <a:t>comptable</a:t>
            </a:r>
            <a:endParaRPr lang="fr-FR" sz="2000" dirty="0" smtClean="0"/>
          </a:p>
          <a:p>
            <a:r>
              <a:rPr lang="fr-FR" sz="2000" dirty="0"/>
              <a:t>L</a:t>
            </a:r>
            <a:r>
              <a:rPr lang="fr-FR" sz="2000" dirty="0" smtClean="0"/>
              <a:t>es </a:t>
            </a:r>
            <a:r>
              <a:rPr lang="fr-FR" sz="2000" dirty="0" smtClean="0"/>
              <a:t>immobilisations</a:t>
            </a:r>
            <a:endParaRPr lang="fr-FR" sz="2000" dirty="0"/>
          </a:p>
          <a:p>
            <a:r>
              <a:rPr lang="fr-FR" sz="2000" dirty="0" smtClean="0"/>
              <a:t>Les contrats publics</a:t>
            </a:r>
          </a:p>
          <a:p>
            <a:r>
              <a:rPr lang="fr-FR" sz="2000" dirty="0" smtClean="0"/>
              <a:t>Les marchés publics</a:t>
            </a:r>
            <a:endParaRPr lang="fr-FR" sz="2000" dirty="0" smtClean="0"/>
          </a:p>
          <a:p>
            <a:r>
              <a:rPr lang="fr-FR" sz="2000" dirty="0" smtClean="0"/>
              <a:t>Questions </a:t>
            </a:r>
            <a:r>
              <a:rPr lang="fr-FR" sz="2000" dirty="0"/>
              <a:t>diverses</a:t>
            </a:r>
          </a:p>
          <a:p>
            <a:r>
              <a:rPr lang="fr-FR" sz="2000" dirty="0" smtClean="0"/>
              <a:t> </a:t>
            </a:r>
            <a:endParaRPr lang="fr-FR" sz="2000" dirty="0"/>
          </a:p>
        </p:txBody>
      </p:sp>
      <p:sp>
        <p:nvSpPr>
          <p:cNvPr id="3" name="ZoneTexte 2"/>
          <p:cNvSpPr txBox="1"/>
          <p:nvPr/>
        </p:nvSpPr>
        <p:spPr>
          <a:xfrm>
            <a:off x="1845940" y="1628800"/>
            <a:ext cx="8568952" cy="954107"/>
          </a:xfrm>
          <a:prstGeom prst="rect">
            <a:avLst/>
          </a:prstGeom>
          <a:noFill/>
        </p:spPr>
        <p:txBody>
          <a:bodyPr wrap="square" rtlCol="0">
            <a:spAutoFit/>
          </a:bodyPr>
          <a:lstStyle/>
          <a:p>
            <a:r>
              <a:rPr lang="fr-FR" sz="2800" dirty="0" smtClean="0">
                <a:solidFill>
                  <a:srgbClr val="0070C0"/>
                </a:solidFill>
              </a:rPr>
              <a:t>Objectifs de la formation.</a:t>
            </a:r>
          </a:p>
          <a:p>
            <a:r>
              <a:rPr lang="fr-FR" sz="2800" dirty="0" smtClean="0">
                <a:solidFill>
                  <a:srgbClr val="0070C0"/>
                </a:solidFill>
              </a:rPr>
              <a:t>Programme</a:t>
            </a:r>
            <a:r>
              <a:rPr lang="fr-FR" sz="2800" dirty="0" smtClean="0"/>
              <a:t> </a:t>
            </a:r>
            <a:r>
              <a:rPr lang="fr-FR" sz="2000" dirty="0" smtClean="0"/>
              <a:t>(tout ne pourra pas être traité faute de temps) </a:t>
            </a:r>
            <a:r>
              <a:rPr lang="fr-FR" sz="2800" dirty="0" smtClean="0"/>
              <a:t>:</a:t>
            </a:r>
            <a:endParaRPr lang="fr-FR" sz="2800" dirty="0"/>
          </a:p>
        </p:txBody>
      </p:sp>
    </p:spTree>
    <p:extLst>
      <p:ext uri="{BB962C8B-B14F-4D97-AF65-F5344CB8AC3E}">
        <p14:creationId xmlns:p14="http://schemas.microsoft.com/office/powerpoint/2010/main" val="183813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fontScale="90000"/>
          </a:bodyPr>
          <a:lstStyle/>
          <a:p>
            <a:pPr algn="ctr"/>
            <a:r>
              <a:rPr lang="fr-FR" dirty="0">
                <a:solidFill>
                  <a:schemeClr val="bg1">
                    <a:lumMod val="50000"/>
                  </a:schemeClr>
                </a:solidFill>
              </a:rPr>
              <a:t>Actualisation des connaissances</a:t>
            </a:r>
            <a:br>
              <a:rPr lang="fr-FR" dirty="0">
                <a:solidFill>
                  <a:schemeClr val="bg1">
                    <a:lumMod val="50000"/>
                  </a:schemeClr>
                </a:solidFill>
              </a:rPr>
            </a:br>
            <a:r>
              <a:rPr lang="fr-FR" dirty="0">
                <a:solidFill>
                  <a:schemeClr val="bg1">
                    <a:lumMod val="50000"/>
                  </a:schemeClr>
                </a:solidFill>
              </a:rPr>
              <a:t> et des pratiques en matière budgétaire et comptable</a:t>
            </a:r>
            <a:endParaRPr lang="fr-FR" dirty="0"/>
          </a:p>
        </p:txBody>
      </p:sp>
      <p:sp>
        <p:nvSpPr>
          <p:cNvPr id="14" name="Espace réservé du contenu 13"/>
          <p:cNvSpPr>
            <a:spLocks noGrp="1"/>
          </p:cNvSpPr>
          <p:nvPr>
            <p:ph idx="1"/>
          </p:nvPr>
        </p:nvSpPr>
        <p:spPr>
          <a:xfrm>
            <a:off x="2691795" y="2492896"/>
            <a:ext cx="7586081" cy="2520280"/>
          </a:xfrm>
        </p:spPr>
        <p:txBody>
          <a:bodyPr rtlCol="0">
            <a:normAutofit/>
          </a:bodyPr>
          <a:lstStyle/>
          <a:p>
            <a:pPr marL="0" indent="0" algn="ctr">
              <a:buNone/>
            </a:pPr>
            <a:r>
              <a:rPr lang="fr-FR" sz="5400" b="1" dirty="0" smtClean="0"/>
              <a:t>Les changements de la réglementation induits par la RGP</a:t>
            </a:r>
          </a:p>
        </p:txBody>
      </p:sp>
      <p:pic>
        <p:nvPicPr>
          <p:cNvPr id="5" name="Image 4"/>
          <p:cNvPicPr>
            <a:picLocks noChangeAspect="1"/>
          </p:cNvPicPr>
          <p:nvPr/>
        </p:nvPicPr>
        <p:blipFill>
          <a:blip r:embed="rId3"/>
          <a:stretch>
            <a:fillRect/>
          </a:stretch>
        </p:blipFill>
        <p:spPr>
          <a:xfrm>
            <a:off x="693812" y="797717"/>
            <a:ext cx="445047" cy="438950"/>
          </a:xfrm>
          <a:prstGeom prst="rect">
            <a:avLst/>
          </a:prstGeom>
        </p:spPr>
      </p:pic>
    </p:spTree>
    <p:extLst>
      <p:ext uri="{BB962C8B-B14F-4D97-AF65-F5344CB8AC3E}">
        <p14:creationId xmlns:p14="http://schemas.microsoft.com/office/powerpoint/2010/main" val="5176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a:lstStyle/>
          <a:p>
            <a:r>
              <a:rPr lang="fr-FR" dirty="0" smtClean="0"/>
              <a:t>Modifications règlementaires</a:t>
            </a:r>
            <a:endParaRPr lang="fr-FR" dirty="0"/>
          </a:p>
        </p:txBody>
      </p:sp>
      <p:sp>
        <p:nvSpPr>
          <p:cNvPr id="3" name="ZoneTexte 2"/>
          <p:cNvSpPr txBox="1"/>
          <p:nvPr/>
        </p:nvSpPr>
        <p:spPr>
          <a:xfrm>
            <a:off x="1341884" y="1108179"/>
            <a:ext cx="10363532" cy="5632311"/>
          </a:xfrm>
          <a:prstGeom prst="rect">
            <a:avLst/>
          </a:prstGeom>
          <a:noFill/>
        </p:spPr>
        <p:txBody>
          <a:bodyPr wrap="square" rtlCol="0">
            <a:spAutoFit/>
          </a:bodyPr>
          <a:lstStyle/>
          <a:p>
            <a:pPr algn="just"/>
            <a:r>
              <a:rPr lang="fr-FR" b="1" dirty="0" smtClean="0">
                <a:solidFill>
                  <a:srgbClr val="0070C0"/>
                </a:solidFill>
              </a:rPr>
              <a:t>Décret du 7 novembre 2012 :</a:t>
            </a:r>
          </a:p>
          <a:p>
            <a:pPr algn="just"/>
            <a:r>
              <a:rPr lang="fr-FR" dirty="0" smtClean="0"/>
              <a:t>- Prestation de serment du comptable public d’EPLE devant le recteur d’académie (art.14-1).</a:t>
            </a:r>
          </a:p>
          <a:p>
            <a:pPr algn="just"/>
            <a:r>
              <a:rPr lang="fr-FR" dirty="0" smtClean="0"/>
              <a:t>- Les comptables intérimaires ou commis d’office ne prêtent pas serment.</a:t>
            </a:r>
          </a:p>
          <a:p>
            <a:pPr algn="just"/>
            <a:r>
              <a:rPr lang="fr-FR" dirty="0" smtClean="0"/>
              <a:t>- Création d’un article 22-1 définissant les tâches et contrôles des régisseurs.</a:t>
            </a:r>
          </a:p>
          <a:p>
            <a:pPr algn="just"/>
            <a:r>
              <a:rPr lang="fr-FR" dirty="0" smtClean="0"/>
              <a:t>- L’ordonnateur auquel sont signalés par le comptable des faits pouvant constituer une infraction au sens de l’article L.131-9 du CJF informe le comptable des suites qu’il compte donner.</a:t>
            </a:r>
          </a:p>
          <a:p>
            <a:pPr marL="285750" indent="-285750" algn="just">
              <a:buFontTx/>
              <a:buChar char="-"/>
            </a:pPr>
            <a:r>
              <a:rPr lang="fr-FR" dirty="0" smtClean="0"/>
              <a:t>PJ conservées jusqu’au 31/12 inclus de la 5° année suivant la date d’exécution de l’opération.</a:t>
            </a:r>
          </a:p>
          <a:p>
            <a:pPr marL="285750" indent="-285750" algn="just">
              <a:buFontTx/>
              <a:buChar char="-"/>
            </a:pPr>
            <a:r>
              <a:rPr lang="fr-FR" dirty="0" smtClean="0"/>
              <a:t>Les comptables d’EPLE sont considérés comme des comptables de l’Etat (art.173-1).</a:t>
            </a:r>
          </a:p>
          <a:p>
            <a:pPr marL="285750" indent="-285750" algn="just">
              <a:buFontTx/>
              <a:buChar char="-"/>
            </a:pPr>
            <a:r>
              <a:rPr lang="fr-FR" dirty="0" smtClean="0"/>
              <a:t>Article 173-2 : définition des déficits pouvant être pris en charge par l’Etat.</a:t>
            </a:r>
          </a:p>
          <a:p>
            <a:pPr marL="285750" indent="-285750" algn="just">
              <a:buFontTx/>
              <a:buChar char="-"/>
            </a:pPr>
            <a:r>
              <a:rPr lang="fr-FR" dirty="0"/>
              <a:t>A</a:t>
            </a:r>
            <a:r>
              <a:rPr lang="fr-FR" dirty="0" smtClean="0"/>
              <a:t>rticle 173-3 : conditions de prise en charge par l’Etat de ces déficits.</a:t>
            </a:r>
          </a:p>
          <a:p>
            <a:pPr algn="just"/>
            <a:endParaRPr lang="fr-FR" dirty="0" smtClean="0"/>
          </a:p>
          <a:p>
            <a:pPr algn="just"/>
            <a:r>
              <a:rPr lang="fr-FR" b="1" dirty="0" smtClean="0">
                <a:solidFill>
                  <a:srgbClr val="0070C0"/>
                </a:solidFill>
              </a:rPr>
              <a:t>Autres :</a:t>
            </a:r>
            <a:endParaRPr lang="fr-FR" b="1" dirty="0">
              <a:solidFill>
                <a:srgbClr val="0070C0"/>
              </a:solidFill>
            </a:endParaRPr>
          </a:p>
          <a:p>
            <a:pPr marL="285750" indent="-285750" algn="just">
              <a:buFontTx/>
              <a:buChar char="-"/>
            </a:pPr>
            <a:r>
              <a:rPr lang="fr-FR" dirty="0" smtClean="0"/>
              <a:t>On parle désormais de « production des comptes » et non de reddition, toutes références à la responsabilité pécuniaire personnelle sont supprimées,</a:t>
            </a:r>
          </a:p>
          <a:p>
            <a:pPr marL="285750" indent="-285750" algn="just">
              <a:buFontTx/>
              <a:buChar char="-"/>
            </a:pPr>
            <a:r>
              <a:rPr lang="fr-FR" dirty="0" smtClean="0"/>
              <a:t>Plus de cautionnement.</a:t>
            </a:r>
          </a:p>
          <a:p>
            <a:pPr marL="285750" indent="-285750" algn="just">
              <a:buFontTx/>
              <a:buChar char="-"/>
            </a:pPr>
            <a:r>
              <a:rPr lang="fr-FR" dirty="0" smtClean="0"/>
              <a:t>Plus de réserves.</a:t>
            </a:r>
          </a:p>
          <a:p>
            <a:pPr marL="285750" indent="-285750" algn="just">
              <a:buFontTx/>
              <a:buChar char="-"/>
            </a:pPr>
            <a:r>
              <a:rPr lang="fr-FR" dirty="0" smtClean="0"/>
              <a:t>La </a:t>
            </a:r>
            <a:r>
              <a:rPr lang="fr-FR" dirty="0"/>
              <a:t>remise de service est limitée au décompte du numéraire et des valeurs.</a:t>
            </a:r>
            <a:endParaRPr lang="fr-FR" dirty="0" smtClean="0"/>
          </a:p>
          <a:p>
            <a:pPr algn="just"/>
            <a:r>
              <a:rPr lang="fr-FR" i="1" dirty="0" smtClean="0"/>
              <a:t>Note de service du 5 avril 2023 sur l’installation du comptable et ses annexes (PV,  prestation de serment, etc…).</a:t>
            </a:r>
          </a:p>
          <a:p>
            <a:endParaRPr lang="fr-FR" dirty="0"/>
          </a:p>
        </p:txBody>
      </p:sp>
      <p:pic>
        <p:nvPicPr>
          <p:cNvPr id="5" name="Image 4"/>
          <p:cNvPicPr>
            <a:picLocks noChangeAspect="1"/>
          </p:cNvPicPr>
          <p:nvPr/>
        </p:nvPicPr>
        <p:blipFill>
          <a:blip r:embed="rId2"/>
          <a:stretch>
            <a:fillRect/>
          </a:stretch>
        </p:blipFill>
        <p:spPr>
          <a:xfrm>
            <a:off x="693812" y="797717"/>
            <a:ext cx="445047" cy="438950"/>
          </a:xfrm>
          <a:prstGeom prst="rect">
            <a:avLst/>
          </a:prstGeom>
        </p:spPr>
      </p:pic>
    </p:spTree>
    <p:extLst>
      <p:ext uri="{BB962C8B-B14F-4D97-AF65-F5344CB8AC3E}">
        <p14:creationId xmlns:p14="http://schemas.microsoft.com/office/powerpoint/2010/main" val="370595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a:lstStyle/>
          <a:p>
            <a:r>
              <a:rPr lang="fr-FR" dirty="0" smtClean="0"/>
              <a:t>Modifications règlementaires</a:t>
            </a:r>
            <a:endParaRPr lang="fr-FR" dirty="0"/>
          </a:p>
        </p:txBody>
      </p:sp>
      <p:sp>
        <p:nvSpPr>
          <p:cNvPr id="3" name="ZoneTexte 2"/>
          <p:cNvSpPr txBox="1"/>
          <p:nvPr/>
        </p:nvSpPr>
        <p:spPr>
          <a:xfrm>
            <a:off x="1303070" y="908721"/>
            <a:ext cx="10479974" cy="5909310"/>
          </a:xfrm>
          <a:prstGeom prst="rect">
            <a:avLst/>
          </a:prstGeom>
          <a:noFill/>
        </p:spPr>
        <p:txBody>
          <a:bodyPr wrap="square" rtlCol="0">
            <a:spAutoFit/>
          </a:bodyPr>
          <a:lstStyle/>
          <a:p>
            <a:pPr algn="just"/>
            <a:r>
              <a:rPr lang="fr-FR" b="1" dirty="0">
                <a:solidFill>
                  <a:srgbClr val="0070C0"/>
                </a:solidFill>
              </a:rPr>
              <a:t>Prise en charge des déficits comptables. </a:t>
            </a:r>
            <a:endParaRPr lang="fr-FR" b="1" dirty="0" smtClean="0">
              <a:solidFill>
                <a:srgbClr val="0070C0"/>
              </a:solidFill>
            </a:endParaRPr>
          </a:p>
          <a:p>
            <a:pPr algn="just"/>
            <a:r>
              <a:rPr lang="fr-FR" dirty="0" smtClean="0">
                <a:solidFill>
                  <a:schemeClr val="tx2"/>
                </a:solidFill>
              </a:rPr>
              <a:t>L</a:t>
            </a:r>
            <a:r>
              <a:rPr lang="fr-FR" dirty="0">
                <a:solidFill>
                  <a:schemeClr val="tx2"/>
                </a:solidFill>
              </a:rPr>
              <a:t>’ arrêté du 18 décembre 2023  indique que peuvent être pris en charge par l'Etat certains déficits résultant exclusivement des fautes et erreurs </a:t>
            </a:r>
            <a:r>
              <a:rPr lang="fr-FR" u="sng" dirty="0">
                <a:solidFill>
                  <a:schemeClr val="tx2"/>
                </a:solidFill>
              </a:rPr>
              <a:t>des comptables des EPLE</a:t>
            </a:r>
            <a:r>
              <a:rPr lang="fr-FR" dirty="0">
                <a:solidFill>
                  <a:schemeClr val="tx2"/>
                </a:solidFill>
              </a:rPr>
              <a:t>. Sur demande préalable de l'ordonnateur de l’EPLE, le directeur régional, départemental ou spécialisé des finances publiques décide la prise en charge par l'Etat des déficits suivants résultant exclusivement des fautes ou erreurs de l’agent comptable dont les montants sont inférieurs ou égaux à deux cent mille euros : </a:t>
            </a:r>
            <a:endParaRPr lang="fr-FR" dirty="0" smtClean="0">
              <a:solidFill>
                <a:schemeClr val="tx2"/>
              </a:solidFill>
            </a:endParaRPr>
          </a:p>
          <a:p>
            <a:pPr marL="285750" indent="-285750" algn="just">
              <a:buFontTx/>
              <a:buChar char="-"/>
            </a:pPr>
            <a:r>
              <a:rPr lang="fr-FR" dirty="0" smtClean="0">
                <a:solidFill>
                  <a:schemeClr val="tx2"/>
                </a:solidFill>
              </a:rPr>
              <a:t>Perte </a:t>
            </a:r>
            <a:r>
              <a:rPr lang="fr-FR" dirty="0">
                <a:solidFill>
                  <a:schemeClr val="tx2"/>
                </a:solidFill>
              </a:rPr>
              <a:t>de valeur dont le comptable a la garde, </a:t>
            </a:r>
            <a:endParaRPr lang="fr-FR" dirty="0" smtClean="0">
              <a:solidFill>
                <a:schemeClr val="tx2"/>
              </a:solidFill>
            </a:endParaRPr>
          </a:p>
          <a:p>
            <a:pPr marL="285750" indent="-285750" algn="just">
              <a:buFontTx/>
              <a:buChar char="-"/>
            </a:pPr>
            <a:r>
              <a:rPr lang="fr-FR" dirty="0" smtClean="0">
                <a:solidFill>
                  <a:schemeClr val="tx2"/>
                </a:solidFill>
              </a:rPr>
              <a:t>Manquants </a:t>
            </a:r>
            <a:r>
              <a:rPr lang="fr-FR" dirty="0">
                <a:solidFill>
                  <a:schemeClr val="tx2"/>
                </a:solidFill>
              </a:rPr>
              <a:t>et d'erreurs de caisse notamment ceux liés à l'encaissement de fausse </a:t>
            </a:r>
            <a:r>
              <a:rPr lang="fr-FR" dirty="0" smtClean="0">
                <a:solidFill>
                  <a:schemeClr val="tx2"/>
                </a:solidFill>
              </a:rPr>
              <a:t>monnaie.</a:t>
            </a:r>
          </a:p>
          <a:p>
            <a:pPr algn="just"/>
            <a:r>
              <a:rPr lang="fr-FR" dirty="0" smtClean="0">
                <a:solidFill>
                  <a:schemeClr val="tx2"/>
                </a:solidFill>
              </a:rPr>
              <a:t>Pour </a:t>
            </a:r>
            <a:r>
              <a:rPr lang="fr-FR" dirty="0">
                <a:solidFill>
                  <a:schemeClr val="tx2"/>
                </a:solidFill>
              </a:rPr>
              <a:t>ces mêmes déficits dont le montant est inférieur ou égal à cinq mille euros, le directeur régional, départemental ou spécialisé des finances publiques informé par le comptable assignataire concerné peut décider la prise en charge par l'Etat, sans demande préalable de l'ordonnateur de l'EPLE</a:t>
            </a:r>
            <a:r>
              <a:rPr lang="fr-FR" dirty="0" smtClean="0">
                <a:solidFill>
                  <a:schemeClr val="tx2"/>
                </a:solidFill>
              </a:rPr>
              <a:t>.</a:t>
            </a:r>
            <a:endParaRPr lang="fr-FR" b="1" dirty="0" smtClean="0">
              <a:solidFill>
                <a:srgbClr val="0070C0"/>
              </a:solidFill>
            </a:endParaRPr>
          </a:p>
          <a:p>
            <a:pPr algn="just"/>
            <a:endParaRPr lang="fr-FR" u="sng" dirty="0" smtClean="0">
              <a:solidFill>
                <a:schemeClr val="tx2"/>
              </a:solidFill>
            </a:endParaRPr>
          </a:p>
          <a:p>
            <a:pPr algn="just"/>
            <a:r>
              <a:rPr lang="fr-FR" u="sng" dirty="0" smtClean="0">
                <a:solidFill>
                  <a:schemeClr val="tx2"/>
                </a:solidFill>
              </a:rPr>
              <a:t>Pour le régisseur</a:t>
            </a:r>
            <a:r>
              <a:rPr lang="fr-FR" dirty="0" smtClean="0">
                <a:solidFill>
                  <a:schemeClr val="tx2"/>
                </a:solidFill>
              </a:rPr>
              <a:t> </a:t>
            </a:r>
            <a:r>
              <a:rPr lang="fr-FR" dirty="0">
                <a:solidFill>
                  <a:schemeClr val="tx2"/>
                </a:solidFill>
              </a:rPr>
              <a:t>le déficit est comblé par les réserves disponibles de </a:t>
            </a:r>
            <a:r>
              <a:rPr lang="fr-FR" dirty="0" smtClean="0">
                <a:solidFill>
                  <a:schemeClr val="tx2"/>
                </a:solidFill>
              </a:rPr>
              <a:t>l’établissement</a:t>
            </a:r>
            <a:r>
              <a:rPr lang="fr-FR" dirty="0">
                <a:solidFill>
                  <a:schemeClr val="tx2"/>
                </a:solidFill>
              </a:rPr>
              <a:t> (</a:t>
            </a:r>
            <a:r>
              <a:rPr lang="fr-FR" dirty="0" smtClean="0">
                <a:solidFill>
                  <a:schemeClr val="tx2"/>
                </a:solidFill>
              </a:rPr>
              <a:t>article </a:t>
            </a:r>
            <a:r>
              <a:rPr lang="fr-FR" dirty="0">
                <a:solidFill>
                  <a:schemeClr val="tx2"/>
                </a:solidFill>
              </a:rPr>
              <a:t>7 du décret n° 2008-228 du 5 mars </a:t>
            </a:r>
            <a:r>
              <a:rPr lang="fr-FR" dirty="0" smtClean="0">
                <a:solidFill>
                  <a:schemeClr val="tx2"/>
                </a:solidFill>
              </a:rPr>
              <a:t>2008),</a:t>
            </a:r>
            <a:endParaRPr lang="fr-FR" dirty="0">
              <a:solidFill>
                <a:schemeClr val="tx2"/>
              </a:solidFill>
            </a:endParaRPr>
          </a:p>
          <a:p>
            <a:pPr algn="just"/>
            <a:endParaRPr lang="fr-FR" b="1" dirty="0" smtClean="0">
              <a:solidFill>
                <a:srgbClr val="0070C0"/>
              </a:solidFill>
            </a:endParaRPr>
          </a:p>
          <a:p>
            <a:pPr algn="just"/>
            <a:r>
              <a:rPr lang="fr-FR" b="1" dirty="0" smtClean="0">
                <a:solidFill>
                  <a:srgbClr val="0070C0"/>
                </a:solidFill>
              </a:rPr>
              <a:t>Autres :</a:t>
            </a:r>
          </a:p>
          <a:p>
            <a:pPr marL="285750" indent="-285750" algn="just">
              <a:buFontTx/>
              <a:buChar char="-"/>
            </a:pPr>
            <a:r>
              <a:rPr lang="fr-FR" dirty="0" smtClean="0">
                <a:solidFill>
                  <a:schemeClr val="tx2"/>
                </a:solidFill>
              </a:rPr>
              <a:t>L’agent comptable produit, selon des modalités fixées par arrêté… le compte financier et les pièces annexes avant l’expiration du sixième mois suivant la clôture de l’exercice.</a:t>
            </a:r>
          </a:p>
          <a:p>
            <a:pPr marL="285750" indent="-285750" algn="just">
              <a:buFontTx/>
              <a:buChar char="-"/>
            </a:pPr>
            <a:r>
              <a:rPr lang="fr-FR" dirty="0" smtClean="0">
                <a:solidFill>
                  <a:schemeClr val="tx2"/>
                </a:solidFill>
              </a:rPr>
              <a:t>Remise de service obligatoire entre les régisseurs successifs.</a:t>
            </a:r>
          </a:p>
          <a:p>
            <a:pPr marL="285750" indent="-285750" algn="just">
              <a:buFontTx/>
              <a:buChar char="-"/>
            </a:pPr>
            <a:r>
              <a:rPr lang="fr-FR" dirty="0" smtClean="0">
                <a:solidFill>
                  <a:schemeClr val="tx2"/>
                </a:solidFill>
              </a:rPr>
              <a:t>Fin du certificat de libération pour les régisseurs.</a:t>
            </a:r>
          </a:p>
          <a:p>
            <a:pPr marL="285750" indent="-285750" algn="just">
              <a:buFontTx/>
              <a:buChar char="-"/>
            </a:pPr>
            <a:r>
              <a:rPr lang="fr-FR" dirty="0" smtClean="0">
                <a:solidFill>
                  <a:schemeClr val="tx2"/>
                </a:solidFill>
              </a:rPr>
              <a:t>Plus de cautionnement pour les régisseurs.</a:t>
            </a:r>
            <a:endParaRPr lang="fr-FR" dirty="0">
              <a:solidFill>
                <a:schemeClr val="tx2"/>
              </a:solidFill>
            </a:endParaRPr>
          </a:p>
        </p:txBody>
      </p:sp>
      <p:pic>
        <p:nvPicPr>
          <p:cNvPr id="5" name="Image 4"/>
          <p:cNvPicPr>
            <a:picLocks noChangeAspect="1"/>
          </p:cNvPicPr>
          <p:nvPr/>
        </p:nvPicPr>
        <p:blipFill>
          <a:blip r:embed="rId2"/>
          <a:stretch>
            <a:fillRect/>
          </a:stretch>
        </p:blipFill>
        <p:spPr>
          <a:xfrm>
            <a:off x="673739" y="764704"/>
            <a:ext cx="445047" cy="438950"/>
          </a:xfrm>
          <a:prstGeom prst="rect">
            <a:avLst/>
          </a:prstGeom>
        </p:spPr>
      </p:pic>
    </p:spTree>
    <p:extLst>
      <p:ext uri="{BB962C8B-B14F-4D97-AF65-F5344CB8AC3E}">
        <p14:creationId xmlns:p14="http://schemas.microsoft.com/office/powerpoint/2010/main" val="346965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fontScale="90000"/>
          </a:bodyPr>
          <a:lstStyle/>
          <a:p>
            <a:pPr algn="ctr"/>
            <a:r>
              <a:rPr lang="fr-FR" dirty="0">
                <a:solidFill>
                  <a:schemeClr val="bg1">
                    <a:lumMod val="50000"/>
                  </a:schemeClr>
                </a:solidFill>
              </a:rPr>
              <a:t>Actualisation des connaissances</a:t>
            </a:r>
            <a:br>
              <a:rPr lang="fr-FR" dirty="0">
                <a:solidFill>
                  <a:schemeClr val="bg1">
                    <a:lumMod val="50000"/>
                  </a:schemeClr>
                </a:solidFill>
              </a:rPr>
            </a:br>
            <a:r>
              <a:rPr lang="fr-FR" dirty="0">
                <a:solidFill>
                  <a:schemeClr val="bg1">
                    <a:lumMod val="50000"/>
                  </a:schemeClr>
                </a:solidFill>
              </a:rPr>
              <a:t> et des pratiques en matière budgétaire et comptable</a:t>
            </a:r>
            <a:endParaRPr lang="fr-FR" dirty="0"/>
          </a:p>
        </p:txBody>
      </p:sp>
      <p:sp>
        <p:nvSpPr>
          <p:cNvPr id="14" name="Espace réservé du contenu 13"/>
          <p:cNvSpPr>
            <a:spLocks noGrp="1"/>
          </p:cNvSpPr>
          <p:nvPr>
            <p:ph idx="1"/>
          </p:nvPr>
        </p:nvSpPr>
        <p:spPr>
          <a:xfrm>
            <a:off x="2691795" y="2492896"/>
            <a:ext cx="7586081" cy="2520280"/>
          </a:xfrm>
        </p:spPr>
        <p:txBody>
          <a:bodyPr rtlCol="0">
            <a:normAutofit/>
          </a:bodyPr>
          <a:lstStyle/>
          <a:p>
            <a:pPr marL="0" indent="0" algn="ctr">
              <a:buNone/>
            </a:pPr>
            <a:r>
              <a:rPr lang="fr-FR" sz="5400" b="1" dirty="0" smtClean="0"/>
              <a:t>Les crédits sous conditions d’emploi</a:t>
            </a:r>
          </a:p>
        </p:txBody>
      </p:sp>
      <p:pic>
        <p:nvPicPr>
          <p:cNvPr id="5" name="Image 4"/>
          <p:cNvPicPr>
            <a:picLocks noChangeAspect="1"/>
          </p:cNvPicPr>
          <p:nvPr/>
        </p:nvPicPr>
        <p:blipFill>
          <a:blip r:embed="rId3"/>
          <a:stretch>
            <a:fillRect/>
          </a:stretch>
        </p:blipFill>
        <p:spPr>
          <a:xfrm>
            <a:off x="693812" y="797717"/>
            <a:ext cx="445047" cy="438950"/>
          </a:xfrm>
          <a:prstGeom prst="rect">
            <a:avLst/>
          </a:prstGeom>
        </p:spPr>
      </p:pic>
    </p:spTree>
    <p:extLst>
      <p:ext uri="{BB962C8B-B14F-4D97-AF65-F5344CB8AC3E}">
        <p14:creationId xmlns:p14="http://schemas.microsoft.com/office/powerpoint/2010/main" val="311669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7" y="177801"/>
            <a:ext cx="9109488" cy="514895"/>
          </a:xfrm>
        </p:spPr>
        <p:txBody>
          <a:bodyPr>
            <a:normAutofit/>
          </a:bodyPr>
          <a:lstStyle/>
          <a:p>
            <a:pPr algn="ctr"/>
            <a:r>
              <a:rPr lang="fr-FR" sz="2800" dirty="0">
                <a:solidFill>
                  <a:schemeClr val="bg1">
                    <a:lumMod val="65000"/>
                  </a:schemeClr>
                </a:solidFill>
              </a:rPr>
              <a:t>Les crédits sous conditions </a:t>
            </a:r>
            <a:r>
              <a:rPr lang="fr-FR" sz="2800" dirty="0" smtClean="0">
                <a:solidFill>
                  <a:schemeClr val="bg1">
                    <a:lumMod val="65000"/>
                  </a:schemeClr>
                </a:solidFill>
              </a:rPr>
              <a:t>d’emploi</a:t>
            </a:r>
            <a:endParaRPr lang="fr-FR" sz="2800" dirty="0">
              <a:solidFill>
                <a:schemeClr val="bg1">
                  <a:lumMod val="65000"/>
                </a:schemeClr>
              </a:solidFill>
            </a:endParaRPr>
          </a:p>
        </p:txBody>
      </p:sp>
      <p:pic>
        <p:nvPicPr>
          <p:cNvPr id="3" name="Image 2"/>
          <p:cNvPicPr>
            <a:picLocks noChangeAspect="1"/>
          </p:cNvPicPr>
          <p:nvPr/>
        </p:nvPicPr>
        <p:blipFill>
          <a:blip r:embed="rId2"/>
          <a:stretch>
            <a:fillRect/>
          </a:stretch>
        </p:blipFill>
        <p:spPr>
          <a:xfrm>
            <a:off x="765820" y="797718"/>
            <a:ext cx="445047" cy="438950"/>
          </a:xfrm>
          <a:prstGeom prst="rect">
            <a:avLst/>
          </a:prstGeom>
        </p:spPr>
      </p:pic>
      <p:sp>
        <p:nvSpPr>
          <p:cNvPr id="6" name="ZoneTexte 5"/>
          <p:cNvSpPr txBox="1"/>
          <p:nvPr/>
        </p:nvSpPr>
        <p:spPr>
          <a:xfrm>
            <a:off x="1413892" y="867336"/>
            <a:ext cx="10369152" cy="4801314"/>
          </a:xfrm>
          <a:prstGeom prst="rect">
            <a:avLst/>
          </a:prstGeom>
          <a:noFill/>
        </p:spPr>
        <p:txBody>
          <a:bodyPr wrap="square" rtlCol="0">
            <a:spAutoFit/>
          </a:bodyPr>
          <a:lstStyle/>
          <a:p>
            <a:pPr algn="just"/>
            <a:endParaRPr lang="fr-FR" dirty="0" smtClean="0"/>
          </a:p>
          <a:p>
            <a:pPr algn="just"/>
            <a:endParaRPr lang="fr-FR" dirty="0"/>
          </a:p>
          <a:p>
            <a:pPr algn="just"/>
            <a:endParaRPr lang="fr-FR" dirty="0" smtClean="0"/>
          </a:p>
          <a:p>
            <a:pPr algn="just"/>
            <a:r>
              <a:rPr lang="fr-FR" dirty="0" smtClean="0"/>
              <a:t>Une </a:t>
            </a:r>
            <a:r>
              <a:rPr lang="fr-FR" dirty="0"/>
              <a:t>note DAF A3 / DGESCO B12 du 12 juillet 2024 </a:t>
            </a:r>
            <a:r>
              <a:rPr lang="fr-FR" dirty="0" smtClean="0"/>
              <a:t>est </a:t>
            </a:r>
            <a:r>
              <a:rPr lang="fr-FR" dirty="0"/>
              <a:t>venue préciser les modalités de gestion par les établissements des crédits d’Etat sous condition d’emploi provenant du ministère de l’éducation nationale. Elle abroge la note du 25 octobre 2018</a:t>
            </a:r>
            <a:r>
              <a:rPr lang="fr-FR" dirty="0" smtClean="0"/>
              <a:t>.</a:t>
            </a:r>
          </a:p>
          <a:p>
            <a:pPr algn="just"/>
            <a:endParaRPr lang="fr-FR" dirty="0"/>
          </a:p>
          <a:p>
            <a:pPr algn="just"/>
            <a:r>
              <a:rPr lang="fr-FR" dirty="0"/>
              <a:t>Les subventions sous condition d’emploi sont des produits dont le financeur impose des conditions d’utilisation spécifiques pour pouvoir faire la recette ; c’est le cas des subventions des programmes141 « enseignement scolaire public du second degré » et 230 « vie de l’élève » versées aux EPLE. </a:t>
            </a:r>
            <a:endParaRPr lang="fr-FR" dirty="0" smtClean="0"/>
          </a:p>
          <a:p>
            <a:pPr algn="just"/>
            <a:endParaRPr lang="fr-FR" dirty="0"/>
          </a:p>
          <a:p>
            <a:pPr algn="just"/>
            <a:r>
              <a:rPr lang="fr-FR" dirty="0"/>
              <a:t>Ces subventions font l’objet d’un titre de recette au fur et à mesure de la réalisation des conditions d’octroi, et pour le montant des dépenses effectuées. Alors que les subventions sans condition d’emploi font l’objet d’un titre de recette dès réception de la notification pour leur montant global</a:t>
            </a:r>
            <a:r>
              <a:rPr lang="fr-FR" dirty="0" smtClean="0"/>
              <a:t>.</a:t>
            </a:r>
          </a:p>
          <a:p>
            <a:pPr algn="just"/>
            <a:endParaRPr lang="fr-FR" dirty="0"/>
          </a:p>
          <a:p>
            <a:pPr algn="just"/>
            <a:endParaRPr lang="fr-FR" dirty="0"/>
          </a:p>
        </p:txBody>
      </p:sp>
    </p:spTree>
    <p:extLst>
      <p:ext uri="{BB962C8B-B14F-4D97-AF65-F5344CB8AC3E}">
        <p14:creationId xmlns:p14="http://schemas.microsoft.com/office/powerpoint/2010/main" val="412087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7" y="177801"/>
            <a:ext cx="9109488" cy="514895"/>
          </a:xfrm>
        </p:spPr>
        <p:txBody>
          <a:bodyPr>
            <a:normAutofit/>
          </a:bodyPr>
          <a:lstStyle/>
          <a:p>
            <a:pPr algn="ctr"/>
            <a:r>
              <a:rPr lang="fr-FR" sz="2800" dirty="0">
                <a:solidFill>
                  <a:schemeClr val="bg1">
                    <a:lumMod val="65000"/>
                  </a:schemeClr>
                </a:solidFill>
              </a:rPr>
              <a:t>Les crédits sous conditions </a:t>
            </a:r>
            <a:r>
              <a:rPr lang="fr-FR" sz="2800" dirty="0" smtClean="0">
                <a:solidFill>
                  <a:schemeClr val="bg1">
                    <a:lumMod val="65000"/>
                  </a:schemeClr>
                </a:solidFill>
              </a:rPr>
              <a:t>d’emploi</a:t>
            </a:r>
            <a:endParaRPr lang="fr-FR" sz="2800" dirty="0">
              <a:solidFill>
                <a:schemeClr val="bg1">
                  <a:lumMod val="65000"/>
                </a:schemeClr>
              </a:solidFill>
            </a:endParaRPr>
          </a:p>
        </p:txBody>
      </p:sp>
      <p:pic>
        <p:nvPicPr>
          <p:cNvPr id="3" name="Image 2"/>
          <p:cNvPicPr>
            <a:picLocks noChangeAspect="1"/>
          </p:cNvPicPr>
          <p:nvPr/>
        </p:nvPicPr>
        <p:blipFill>
          <a:blip r:embed="rId2"/>
          <a:stretch>
            <a:fillRect/>
          </a:stretch>
        </p:blipFill>
        <p:spPr>
          <a:xfrm>
            <a:off x="765820" y="797718"/>
            <a:ext cx="445047" cy="438950"/>
          </a:xfrm>
          <a:prstGeom prst="rect">
            <a:avLst/>
          </a:prstGeom>
        </p:spPr>
      </p:pic>
      <p:sp>
        <p:nvSpPr>
          <p:cNvPr id="6" name="ZoneTexte 5"/>
          <p:cNvSpPr txBox="1"/>
          <p:nvPr/>
        </p:nvSpPr>
        <p:spPr>
          <a:xfrm>
            <a:off x="1413893" y="836712"/>
            <a:ext cx="10297144" cy="5109091"/>
          </a:xfrm>
          <a:prstGeom prst="rect">
            <a:avLst/>
          </a:prstGeom>
          <a:noFill/>
        </p:spPr>
        <p:txBody>
          <a:bodyPr wrap="square" rtlCol="0">
            <a:spAutoFit/>
          </a:bodyPr>
          <a:lstStyle/>
          <a:p>
            <a:pPr algn="ctr"/>
            <a:r>
              <a:rPr lang="fr-FR" sz="2000" b="1" dirty="0" smtClean="0"/>
              <a:t>Les </a:t>
            </a:r>
            <a:r>
              <a:rPr lang="fr-FR" sz="2000" b="1" dirty="0"/>
              <a:t>modalités d’inscription au budget des subventions sous conditions d’emploi</a:t>
            </a:r>
            <a:r>
              <a:rPr lang="fr-FR" sz="2000" b="1" dirty="0" smtClean="0"/>
              <a:t>.</a:t>
            </a:r>
          </a:p>
          <a:p>
            <a:pPr marL="285750" indent="-285750" algn="just">
              <a:buFontTx/>
              <a:buChar char="-"/>
            </a:pPr>
            <a:endParaRPr lang="fr-FR" dirty="0" smtClean="0"/>
          </a:p>
          <a:p>
            <a:pPr algn="just"/>
            <a:endParaRPr lang="fr-FR" dirty="0" smtClean="0"/>
          </a:p>
          <a:p>
            <a:pPr algn="just"/>
            <a:r>
              <a:rPr lang="fr-FR" dirty="0" smtClean="0"/>
              <a:t>Les </a:t>
            </a:r>
            <a:r>
              <a:rPr lang="fr-FR" dirty="0"/>
              <a:t>crédits sous condition d’emploi versés par l’Etat sont enregistrés par l’EPLE au budget initial, si la notification le permet, ou par DBM pour information du CA, si la notification intervient en cours d’exercice budgétaire. </a:t>
            </a:r>
            <a:endParaRPr lang="fr-FR" dirty="0" smtClean="0"/>
          </a:p>
          <a:p>
            <a:pPr algn="just"/>
            <a:endParaRPr lang="fr-FR" dirty="0"/>
          </a:p>
          <a:p>
            <a:pPr algn="just"/>
            <a:r>
              <a:rPr lang="fr-FR" dirty="0" smtClean="0"/>
              <a:t>Le </a:t>
            </a:r>
            <a:r>
              <a:rPr lang="fr-FR" dirty="0"/>
              <a:t>point important est </a:t>
            </a:r>
            <a:r>
              <a:rPr lang="fr-FR" dirty="0" smtClean="0"/>
              <a:t>donc que </a:t>
            </a:r>
            <a:r>
              <a:rPr lang="fr-FR" dirty="0"/>
              <a:t>désormais les crédits sous condition d’emploi qui n’auraient pas été enregistrés au budget initial pourront l’être par voie de DBM pour information du CA ; et non plus par une DBM de niveau </a:t>
            </a:r>
            <a:r>
              <a:rPr lang="fr-FR" dirty="0" smtClean="0"/>
              <a:t>3, sauf </a:t>
            </a:r>
            <a:r>
              <a:rPr lang="fr-FR" dirty="0"/>
              <a:t>en cas de modification du service </a:t>
            </a:r>
            <a:r>
              <a:rPr lang="fr-FR" dirty="0" smtClean="0"/>
              <a:t>budgétaire. </a:t>
            </a:r>
          </a:p>
          <a:p>
            <a:pPr algn="just"/>
            <a:endParaRPr lang="fr-FR" dirty="0" smtClean="0"/>
          </a:p>
          <a:p>
            <a:pPr algn="just"/>
            <a:r>
              <a:rPr lang="fr-FR" dirty="0"/>
              <a:t>De même l’établissement pourra modifier la répartition interne des subventions des programmes 141 et 230 inscrites au budget par une nouvelle DBM pour information du CA.</a:t>
            </a:r>
          </a:p>
          <a:p>
            <a:pPr algn="just"/>
            <a:endParaRPr lang="fr-FR" dirty="0"/>
          </a:p>
          <a:p>
            <a:pPr algn="just"/>
            <a:r>
              <a:rPr lang="fr-FR" dirty="0"/>
              <a:t>La notion de crédits globalisés ne disparait pas pour autant mais il n'est plus nécessaire que la répartition de ces crédits sur les différentes lignes budgétaires fasse l’objet d’un acte du CA ou d’une DBM pour vote. </a:t>
            </a:r>
          </a:p>
          <a:p>
            <a:pPr marL="285750" indent="-285750" algn="just">
              <a:buFontTx/>
              <a:buChar char="-"/>
            </a:pPr>
            <a:endParaRPr lang="fr-FR" dirty="0"/>
          </a:p>
        </p:txBody>
      </p:sp>
    </p:spTree>
    <p:extLst>
      <p:ext uri="{BB962C8B-B14F-4D97-AF65-F5344CB8AC3E}">
        <p14:creationId xmlns:p14="http://schemas.microsoft.com/office/powerpoint/2010/main" val="160805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7" y="177801"/>
            <a:ext cx="9109488" cy="514895"/>
          </a:xfrm>
        </p:spPr>
        <p:txBody>
          <a:bodyPr>
            <a:normAutofit/>
          </a:bodyPr>
          <a:lstStyle/>
          <a:p>
            <a:pPr algn="ctr"/>
            <a:r>
              <a:rPr lang="fr-FR" sz="2800" dirty="0">
                <a:solidFill>
                  <a:schemeClr val="bg1">
                    <a:lumMod val="65000"/>
                  </a:schemeClr>
                </a:solidFill>
              </a:rPr>
              <a:t>Les crédits sous conditions </a:t>
            </a:r>
            <a:r>
              <a:rPr lang="fr-FR" sz="2800" dirty="0" smtClean="0">
                <a:solidFill>
                  <a:schemeClr val="bg1">
                    <a:lumMod val="65000"/>
                  </a:schemeClr>
                </a:solidFill>
              </a:rPr>
              <a:t>d’emploi</a:t>
            </a:r>
            <a:endParaRPr lang="fr-FR" sz="2800" dirty="0">
              <a:solidFill>
                <a:schemeClr val="bg1">
                  <a:lumMod val="65000"/>
                </a:schemeClr>
              </a:solidFill>
            </a:endParaRPr>
          </a:p>
        </p:txBody>
      </p:sp>
      <p:pic>
        <p:nvPicPr>
          <p:cNvPr id="3" name="Image 2"/>
          <p:cNvPicPr>
            <a:picLocks noChangeAspect="1"/>
          </p:cNvPicPr>
          <p:nvPr/>
        </p:nvPicPr>
        <p:blipFill>
          <a:blip r:embed="rId2"/>
          <a:stretch>
            <a:fillRect/>
          </a:stretch>
        </p:blipFill>
        <p:spPr>
          <a:xfrm>
            <a:off x="765820" y="797718"/>
            <a:ext cx="445047" cy="438950"/>
          </a:xfrm>
          <a:prstGeom prst="rect">
            <a:avLst/>
          </a:prstGeom>
        </p:spPr>
      </p:pic>
      <p:sp>
        <p:nvSpPr>
          <p:cNvPr id="6" name="ZoneTexte 5"/>
          <p:cNvSpPr txBox="1"/>
          <p:nvPr/>
        </p:nvSpPr>
        <p:spPr>
          <a:xfrm>
            <a:off x="1413893" y="836712"/>
            <a:ext cx="10297144" cy="4555093"/>
          </a:xfrm>
          <a:prstGeom prst="rect">
            <a:avLst/>
          </a:prstGeom>
          <a:noFill/>
        </p:spPr>
        <p:txBody>
          <a:bodyPr wrap="square" rtlCol="0">
            <a:spAutoFit/>
          </a:bodyPr>
          <a:lstStyle/>
          <a:p>
            <a:pPr algn="ctr"/>
            <a:r>
              <a:rPr lang="fr-FR" sz="2000" b="1" dirty="0" smtClean="0"/>
              <a:t>La déspécialisation des </a:t>
            </a:r>
            <a:r>
              <a:rPr lang="fr-FR" sz="2000" b="1" dirty="0"/>
              <a:t>subventions sous conditions d’emploi</a:t>
            </a:r>
            <a:r>
              <a:rPr lang="fr-FR" sz="2000" b="1" dirty="0" smtClean="0"/>
              <a:t>.</a:t>
            </a:r>
          </a:p>
          <a:p>
            <a:pPr marL="285750" indent="-285750" algn="just">
              <a:buFontTx/>
              <a:buChar char="-"/>
            </a:pPr>
            <a:endParaRPr lang="fr-FR" dirty="0" smtClean="0"/>
          </a:p>
          <a:p>
            <a:pPr algn="just"/>
            <a:endParaRPr lang="fr-FR" dirty="0" smtClean="0"/>
          </a:p>
          <a:p>
            <a:pPr algn="just"/>
            <a:r>
              <a:rPr lang="fr-FR" dirty="0"/>
              <a:t>La grande nouveauté apportée par </a:t>
            </a:r>
            <a:r>
              <a:rPr lang="fr-FR" dirty="0" smtClean="0"/>
              <a:t>la </a:t>
            </a:r>
            <a:r>
              <a:rPr lang="fr-FR" dirty="0"/>
              <a:t>note de juillet 2024 est </a:t>
            </a:r>
            <a:r>
              <a:rPr lang="fr-FR" dirty="0" smtClean="0"/>
              <a:t>que désormais, </a:t>
            </a:r>
            <a:r>
              <a:rPr lang="fr-FR" dirty="0"/>
              <a:t>sauf demande de reversement des reliquats, </a:t>
            </a:r>
            <a:r>
              <a:rPr lang="fr-FR" dirty="0" smtClean="0"/>
              <a:t>la </a:t>
            </a:r>
            <a:r>
              <a:rPr lang="fr-FR" dirty="0"/>
              <a:t>déspécialisation des crédits d’Etat sous condition d’emploi est désormais possible sans demande et autorisation </a:t>
            </a:r>
            <a:r>
              <a:rPr lang="fr-FR" dirty="0" smtClean="0"/>
              <a:t>préalables ; et ce </a:t>
            </a:r>
            <a:r>
              <a:rPr lang="fr-FR" dirty="0"/>
              <a:t>à partir du 1 janvier N+2 de l’année de versement de la subvention</a:t>
            </a:r>
            <a:r>
              <a:rPr lang="fr-FR" dirty="0" smtClean="0"/>
              <a:t>.</a:t>
            </a:r>
          </a:p>
          <a:p>
            <a:pPr algn="just"/>
            <a:endParaRPr lang="fr-FR" dirty="0"/>
          </a:p>
          <a:p>
            <a:pPr algn="just"/>
            <a:r>
              <a:rPr lang="fr-FR" dirty="0"/>
              <a:t>La déspécialisation se fait à l’initiative de l’établissement. Elle permet à l’établissement d’utiliser des subventions sous condition d’emploi pour d’autres actions que celles prévues par la notification initiale ; à condition toutefois de maintenir leur affectation à une dépense de programme d’origine (P141, P230). </a:t>
            </a:r>
            <a:endParaRPr lang="fr-FR" dirty="0" smtClean="0"/>
          </a:p>
          <a:p>
            <a:pPr algn="just"/>
            <a:r>
              <a:rPr lang="fr-FR" dirty="0" smtClean="0"/>
              <a:t>Il </a:t>
            </a:r>
            <a:r>
              <a:rPr lang="fr-FR" dirty="0"/>
              <a:t>y a cependant certaines exceptions. Un tableau annexé à la note liste les subventions versées aux établissements par l’Etat à suivre sous condition d’emploi, en indiquant si la déspécialisation est autorisée ou pas</a:t>
            </a:r>
            <a:r>
              <a:rPr lang="fr-FR" dirty="0" smtClean="0"/>
              <a:t>.</a:t>
            </a:r>
          </a:p>
          <a:p>
            <a:pPr algn="just"/>
            <a:endParaRPr lang="fr-FR" dirty="0"/>
          </a:p>
        </p:txBody>
      </p:sp>
    </p:spTree>
    <p:extLst>
      <p:ext uri="{BB962C8B-B14F-4D97-AF65-F5344CB8AC3E}">
        <p14:creationId xmlns:p14="http://schemas.microsoft.com/office/powerpoint/2010/main" val="284598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7" y="177801"/>
            <a:ext cx="9109488" cy="514895"/>
          </a:xfrm>
        </p:spPr>
        <p:txBody>
          <a:bodyPr>
            <a:normAutofit/>
          </a:bodyPr>
          <a:lstStyle/>
          <a:p>
            <a:pPr algn="ctr"/>
            <a:r>
              <a:rPr lang="fr-FR" sz="2800" dirty="0">
                <a:solidFill>
                  <a:schemeClr val="bg1">
                    <a:lumMod val="65000"/>
                  </a:schemeClr>
                </a:solidFill>
              </a:rPr>
              <a:t>Les crédits sous conditions </a:t>
            </a:r>
            <a:r>
              <a:rPr lang="fr-FR" sz="2800" dirty="0" smtClean="0">
                <a:solidFill>
                  <a:schemeClr val="bg1">
                    <a:lumMod val="65000"/>
                  </a:schemeClr>
                </a:solidFill>
              </a:rPr>
              <a:t>d’emploi</a:t>
            </a:r>
            <a:endParaRPr lang="fr-FR" sz="2800" dirty="0">
              <a:solidFill>
                <a:schemeClr val="bg1">
                  <a:lumMod val="65000"/>
                </a:schemeClr>
              </a:solidFill>
            </a:endParaRPr>
          </a:p>
        </p:txBody>
      </p:sp>
      <p:pic>
        <p:nvPicPr>
          <p:cNvPr id="3" name="Image 2"/>
          <p:cNvPicPr>
            <a:picLocks noChangeAspect="1"/>
          </p:cNvPicPr>
          <p:nvPr/>
        </p:nvPicPr>
        <p:blipFill>
          <a:blip r:embed="rId2"/>
          <a:stretch>
            <a:fillRect/>
          </a:stretch>
        </p:blipFill>
        <p:spPr>
          <a:xfrm>
            <a:off x="765820" y="797718"/>
            <a:ext cx="445047" cy="438950"/>
          </a:xfrm>
          <a:prstGeom prst="rect">
            <a:avLst/>
          </a:prstGeom>
        </p:spPr>
      </p:pic>
      <p:pic>
        <p:nvPicPr>
          <p:cNvPr id="4" name="Image 3"/>
          <p:cNvPicPr>
            <a:picLocks noChangeAspect="1"/>
          </p:cNvPicPr>
          <p:nvPr/>
        </p:nvPicPr>
        <p:blipFill>
          <a:blip r:embed="rId3"/>
          <a:stretch>
            <a:fillRect/>
          </a:stretch>
        </p:blipFill>
        <p:spPr>
          <a:xfrm>
            <a:off x="3544547" y="723406"/>
            <a:ext cx="5207268" cy="6045511"/>
          </a:xfrm>
          <a:prstGeom prst="rect">
            <a:avLst/>
          </a:prstGeom>
        </p:spPr>
      </p:pic>
    </p:spTree>
    <p:extLst>
      <p:ext uri="{BB962C8B-B14F-4D97-AF65-F5344CB8AC3E}">
        <p14:creationId xmlns:p14="http://schemas.microsoft.com/office/powerpoint/2010/main" val="122007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7" y="177801"/>
            <a:ext cx="9109488" cy="514895"/>
          </a:xfrm>
        </p:spPr>
        <p:txBody>
          <a:bodyPr>
            <a:normAutofit/>
          </a:bodyPr>
          <a:lstStyle/>
          <a:p>
            <a:pPr algn="ctr"/>
            <a:r>
              <a:rPr lang="fr-FR" sz="2800" dirty="0">
                <a:solidFill>
                  <a:schemeClr val="bg1">
                    <a:lumMod val="65000"/>
                  </a:schemeClr>
                </a:solidFill>
              </a:rPr>
              <a:t>Les crédits sous conditions </a:t>
            </a:r>
            <a:r>
              <a:rPr lang="fr-FR" sz="2800" dirty="0" smtClean="0">
                <a:solidFill>
                  <a:schemeClr val="bg1">
                    <a:lumMod val="65000"/>
                  </a:schemeClr>
                </a:solidFill>
              </a:rPr>
              <a:t>d’emploi</a:t>
            </a:r>
            <a:endParaRPr lang="fr-FR" sz="2800" dirty="0">
              <a:solidFill>
                <a:schemeClr val="bg1">
                  <a:lumMod val="65000"/>
                </a:schemeClr>
              </a:solidFill>
            </a:endParaRPr>
          </a:p>
        </p:txBody>
      </p:sp>
      <p:pic>
        <p:nvPicPr>
          <p:cNvPr id="3" name="Image 2"/>
          <p:cNvPicPr>
            <a:picLocks noChangeAspect="1"/>
          </p:cNvPicPr>
          <p:nvPr/>
        </p:nvPicPr>
        <p:blipFill>
          <a:blip r:embed="rId2"/>
          <a:stretch>
            <a:fillRect/>
          </a:stretch>
        </p:blipFill>
        <p:spPr>
          <a:xfrm>
            <a:off x="765820" y="797718"/>
            <a:ext cx="445047" cy="438950"/>
          </a:xfrm>
          <a:prstGeom prst="rect">
            <a:avLst/>
          </a:prstGeom>
        </p:spPr>
      </p:pic>
      <p:sp>
        <p:nvSpPr>
          <p:cNvPr id="6" name="ZoneTexte 5"/>
          <p:cNvSpPr txBox="1"/>
          <p:nvPr/>
        </p:nvSpPr>
        <p:spPr>
          <a:xfrm>
            <a:off x="1413893" y="836712"/>
            <a:ext cx="10297144" cy="6217087"/>
          </a:xfrm>
          <a:prstGeom prst="rect">
            <a:avLst/>
          </a:prstGeom>
          <a:noFill/>
        </p:spPr>
        <p:txBody>
          <a:bodyPr wrap="square" rtlCol="0">
            <a:spAutoFit/>
          </a:bodyPr>
          <a:lstStyle/>
          <a:p>
            <a:pPr algn="ctr"/>
            <a:r>
              <a:rPr lang="fr-FR" sz="2000" b="1" dirty="0" smtClean="0"/>
              <a:t>La déspécialisation des </a:t>
            </a:r>
            <a:r>
              <a:rPr lang="fr-FR" sz="2000" b="1" dirty="0"/>
              <a:t>subventions sous conditions d’emploi</a:t>
            </a:r>
            <a:r>
              <a:rPr lang="fr-FR" sz="2000" b="1" dirty="0" smtClean="0"/>
              <a:t>.</a:t>
            </a:r>
          </a:p>
          <a:p>
            <a:pPr marL="285750" indent="-285750" algn="just">
              <a:buFontTx/>
              <a:buChar char="-"/>
            </a:pPr>
            <a:endParaRPr lang="fr-FR" dirty="0" smtClean="0"/>
          </a:p>
          <a:p>
            <a:pPr algn="just"/>
            <a:endParaRPr lang="fr-FR" dirty="0" smtClean="0"/>
          </a:p>
          <a:p>
            <a:pPr algn="just"/>
            <a:r>
              <a:rPr lang="fr-FR" dirty="0" smtClean="0"/>
              <a:t>Ce </a:t>
            </a:r>
            <a:r>
              <a:rPr lang="fr-FR" dirty="0"/>
              <a:t>n’est donc pas la date précise mais l’exercice au cours duquel la subvention est perçue qui compte. Par ailleurs, même si la note parle d’année de versement, il faut considérer l’année de notification des crédits pour le calcul de la possibilité de déspécialisation (cas d’une notification de subvention reçue en décembre mais encaissée en janvier</a:t>
            </a:r>
            <a:r>
              <a:rPr lang="fr-FR" dirty="0" smtClean="0"/>
              <a:t>).</a:t>
            </a:r>
          </a:p>
          <a:p>
            <a:pPr algn="just"/>
            <a:endParaRPr lang="fr-FR" dirty="0"/>
          </a:p>
          <a:p>
            <a:pPr algn="just"/>
            <a:r>
              <a:rPr lang="fr-FR" dirty="0"/>
              <a:t>Cette déspécialisation se fera par DBM 2 si les crédits sont mouvementés au sein du même service ou par DBM 3 dans les autres cas (passage de crédits ouverts au budget du service AP au service VE par exemple) ; mais toujours au sein du même programme</a:t>
            </a:r>
            <a:r>
              <a:rPr lang="fr-FR" dirty="0" smtClean="0"/>
              <a:t>.</a:t>
            </a:r>
          </a:p>
          <a:p>
            <a:pPr algn="just"/>
            <a:endParaRPr lang="fr-FR" dirty="0"/>
          </a:p>
          <a:p>
            <a:pPr algn="just"/>
            <a:r>
              <a:rPr lang="fr-FR" dirty="0"/>
              <a:t>A noter qu’il n’est pas possible d’affecter des crédits déspécialisés sur des lignes de crédits non </a:t>
            </a:r>
            <a:r>
              <a:rPr lang="fr-FR" dirty="0" err="1"/>
              <a:t>déspécialisables</a:t>
            </a:r>
            <a:r>
              <a:rPr lang="fr-FR" dirty="0"/>
              <a:t> (exemple : du code activité 16AE- « devoirs faits » sur le code activité 16EO- « école ouverte »). </a:t>
            </a:r>
          </a:p>
          <a:p>
            <a:pPr algn="just"/>
            <a:endParaRPr lang="fr-FR" dirty="0"/>
          </a:p>
          <a:p>
            <a:pPr algn="just"/>
            <a:r>
              <a:rPr lang="fr-FR" dirty="0"/>
              <a:t>La déspécialisation diffère de la prescription quadriennale qui permet aux établissements de récupérer des reliquats de crédits non utilisés et non réclamés, dans le délai de quatre ans à compter du premier janvier de l’année suivant celle au cours de laquelle les droits ont été acquis. La déspécialisation peut intervenir avant la prescription quadriennale par l’application du délai N+2 et si le donateur n’a pas prévu le reversement des reliquats dans sa notification.</a:t>
            </a:r>
          </a:p>
          <a:p>
            <a:pPr algn="just"/>
            <a:endParaRPr lang="fr-FR" dirty="0"/>
          </a:p>
        </p:txBody>
      </p:sp>
    </p:spTree>
    <p:extLst>
      <p:ext uri="{BB962C8B-B14F-4D97-AF65-F5344CB8AC3E}">
        <p14:creationId xmlns:p14="http://schemas.microsoft.com/office/powerpoint/2010/main" val="327324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fontScale="90000"/>
          </a:bodyPr>
          <a:lstStyle/>
          <a:p>
            <a:pPr algn="ctr"/>
            <a:r>
              <a:rPr lang="fr-FR" dirty="0">
                <a:solidFill>
                  <a:schemeClr val="bg1">
                    <a:lumMod val="50000"/>
                  </a:schemeClr>
                </a:solidFill>
              </a:rPr>
              <a:t>Actualisation des connaissances</a:t>
            </a:r>
            <a:br>
              <a:rPr lang="fr-FR" dirty="0">
                <a:solidFill>
                  <a:schemeClr val="bg1">
                    <a:lumMod val="50000"/>
                  </a:schemeClr>
                </a:solidFill>
              </a:rPr>
            </a:br>
            <a:r>
              <a:rPr lang="fr-FR" dirty="0">
                <a:solidFill>
                  <a:schemeClr val="bg1">
                    <a:lumMod val="50000"/>
                  </a:schemeClr>
                </a:solidFill>
              </a:rPr>
              <a:t> et des pratiques en matière budgétaire et comptable</a:t>
            </a:r>
            <a:endParaRPr lang="fr-FR" dirty="0"/>
          </a:p>
        </p:txBody>
      </p:sp>
      <p:sp>
        <p:nvSpPr>
          <p:cNvPr id="14" name="Espace réservé du contenu 13"/>
          <p:cNvSpPr>
            <a:spLocks noGrp="1"/>
          </p:cNvSpPr>
          <p:nvPr>
            <p:ph idx="1"/>
          </p:nvPr>
        </p:nvSpPr>
        <p:spPr>
          <a:xfrm>
            <a:off x="2691795" y="3212976"/>
            <a:ext cx="7586081" cy="2304256"/>
          </a:xfrm>
        </p:spPr>
        <p:txBody>
          <a:bodyPr rtlCol="0">
            <a:normAutofit/>
          </a:bodyPr>
          <a:lstStyle/>
          <a:p>
            <a:pPr marL="0" indent="0" algn="ctr">
              <a:buNone/>
            </a:pPr>
            <a:r>
              <a:rPr lang="fr-FR" sz="5400" b="1" dirty="0" smtClean="0"/>
              <a:t>Les frais de déplacements</a:t>
            </a:r>
          </a:p>
        </p:txBody>
      </p:sp>
      <p:pic>
        <p:nvPicPr>
          <p:cNvPr id="2" name="Image 1"/>
          <p:cNvPicPr>
            <a:picLocks noChangeAspect="1"/>
          </p:cNvPicPr>
          <p:nvPr/>
        </p:nvPicPr>
        <p:blipFill>
          <a:blip r:embed="rId3"/>
          <a:stretch>
            <a:fillRect/>
          </a:stretch>
        </p:blipFill>
        <p:spPr>
          <a:xfrm>
            <a:off x="693812" y="797718"/>
            <a:ext cx="445047" cy="481626"/>
          </a:xfrm>
          <a:prstGeom prst="rect">
            <a:avLst/>
          </a:prstGeom>
        </p:spPr>
      </p:pic>
    </p:spTree>
    <p:extLst>
      <p:ext uri="{BB962C8B-B14F-4D97-AF65-F5344CB8AC3E}">
        <p14:creationId xmlns:p14="http://schemas.microsoft.com/office/powerpoint/2010/main" val="226667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fontScale="90000"/>
          </a:bodyPr>
          <a:lstStyle/>
          <a:p>
            <a:pPr algn="ctr"/>
            <a:r>
              <a:rPr lang="fr-FR" dirty="0">
                <a:solidFill>
                  <a:schemeClr val="bg1">
                    <a:lumMod val="50000"/>
                  </a:schemeClr>
                </a:solidFill>
              </a:rPr>
              <a:t>Actualisation des connaissances</a:t>
            </a:r>
            <a:br>
              <a:rPr lang="fr-FR" dirty="0">
                <a:solidFill>
                  <a:schemeClr val="bg1">
                    <a:lumMod val="50000"/>
                  </a:schemeClr>
                </a:solidFill>
              </a:rPr>
            </a:br>
            <a:r>
              <a:rPr lang="fr-FR" dirty="0">
                <a:solidFill>
                  <a:schemeClr val="bg1">
                    <a:lumMod val="50000"/>
                  </a:schemeClr>
                </a:solidFill>
              </a:rPr>
              <a:t> et des pratiques en matière budgétaire et comptable</a:t>
            </a:r>
            <a:endParaRPr lang="fr-FR" dirty="0"/>
          </a:p>
        </p:txBody>
      </p:sp>
      <p:sp>
        <p:nvSpPr>
          <p:cNvPr id="14" name="Espace réservé du contenu 13"/>
          <p:cNvSpPr>
            <a:spLocks noGrp="1"/>
          </p:cNvSpPr>
          <p:nvPr>
            <p:ph idx="1"/>
          </p:nvPr>
        </p:nvSpPr>
        <p:spPr>
          <a:xfrm>
            <a:off x="2691795" y="1772816"/>
            <a:ext cx="7586081" cy="3240360"/>
          </a:xfrm>
        </p:spPr>
        <p:txBody>
          <a:bodyPr rtlCol="0">
            <a:normAutofit/>
          </a:bodyPr>
          <a:lstStyle/>
          <a:p>
            <a:pPr marL="0" indent="0" algn="ctr">
              <a:buNone/>
            </a:pPr>
            <a:r>
              <a:rPr lang="fr-FR" sz="5400" b="1" dirty="0" smtClean="0"/>
              <a:t>La responsabilité </a:t>
            </a:r>
          </a:p>
          <a:p>
            <a:pPr marL="0" indent="0" algn="ctr">
              <a:buNone/>
            </a:pPr>
            <a:r>
              <a:rPr lang="fr-FR" sz="5400" b="1" dirty="0" smtClean="0"/>
              <a:t>Financière du </a:t>
            </a:r>
          </a:p>
          <a:p>
            <a:pPr marL="0" indent="0" algn="ctr">
              <a:buNone/>
            </a:pPr>
            <a:r>
              <a:rPr lang="fr-FR" sz="5400" b="1" dirty="0" smtClean="0"/>
              <a:t>gestionnaire public</a:t>
            </a:r>
          </a:p>
        </p:txBody>
      </p:sp>
      <p:sp>
        <p:nvSpPr>
          <p:cNvPr id="2" name="ZoneTexte 1"/>
          <p:cNvSpPr txBox="1"/>
          <p:nvPr/>
        </p:nvSpPr>
        <p:spPr>
          <a:xfrm>
            <a:off x="1413892" y="5373216"/>
            <a:ext cx="10153128" cy="1261884"/>
          </a:xfrm>
          <a:prstGeom prst="rect">
            <a:avLst/>
          </a:prstGeom>
          <a:noFill/>
        </p:spPr>
        <p:txBody>
          <a:bodyPr wrap="square" rtlCol="0">
            <a:spAutoFit/>
          </a:bodyPr>
          <a:lstStyle/>
          <a:p>
            <a:pPr algn="just"/>
            <a:r>
              <a:rPr lang="fr-FR" sz="2000" dirty="0"/>
              <a:t>« Désormais, le juge financier ne jugera plus les comptes, mais bien les auteurs des fautes financières les plus graves, qu’ils soient ordonnateurs ou comptables publics. </a:t>
            </a:r>
            <a:r>
              <a:rPr lang="fr-FR" dirty="0" smtClean="0"/>
              <a:t>»</a:t>
            </a:r>
          </a:p>
          <a:p>
            <a:pPr algn="just"/>
            <a:endParaRPr lang="fr-FR" dirty="0"/>
          </a:p>
          <a:p>
            <a:r>
              <a:rPr lang="fr-FR" sz="1600" i="1" dirty="0"/>
              <a:t>Pierre Moscovici, Premier président de la Cour des comptes</a:t>
            </a:r>
            <a:r>
              <a:rPr lang="fr-FR" i="1" dirty="0"/>
              <a:t>.</a:t>
            </a:r>
          </a:p>
        </p:txBody>
      </p:sp>
      <p:pic>
        <p:nvPicPr>
          <p:cNvPr id="3" name="Image 2"/>
          <p:cNvPicPr>
            <a:picLocks noChangeAspect="1"/>
          </p:cNvPicPr>
          <p:nvPr/>
        </p:nvPicPr>
        <p:blipFill>
          <a:blip r:embed="rId3"/>
          <a:stretch>
            <a:fillRect/>
          </a:stretch>
        </p:blipFill>
        <p:spPr>
          <a:xfrm>
            <a:off x="693812" y="792854"/>
            <a:ext cx="445047" cy="481626"/>
          </a:xfrm>
          <a:prstGeom prst="rect">
            <a:avLst/>
          </a:prstGeom>
        </p:spPr>
      </p:pic>
    </p:spTree>
    <p:extLst>
      <p:ext uri="{BB962C8B-B14F-4D97-AF65-F5344CB8AC3E}">
        <p14:creationId xmlns:p14="http://schemas.microsoft.com/office/powerpoint/2010/main" val="148557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normAutofit/>
          </a:bodyPr>
          <a:lstStyle/>
          <a:p>
            <a:pPr algn="ctr" rtl="0"/>
            <a:r>
              <a:rPr lang="fr-FR" sz="2400" b="1" dirty="0" smtClean="0">
                <a:solidFill>
                  <a:schemeClr val="bg1">
                    <a:lumMod val="65000"/>
                  </a:schemeClr>
                </a:solidFill>
              </a:rPr>
              <a:t>Les frais de déplacements</a:t>
            </a:r>
            <a:endParaRPr lang="fr-FR" sz="2400" b="1" dirty="0">
              <a:solidFill>
                <a:schemeClr val="bg1">
                  <a:lumMod val="65000"/>
                </a:schemeClr>
              </a:solidFill>
            </a:endParaRPr>
          </a:p>
        </p:txBody>
      </p:sp>
      <p:sp>
        <p:nvSpPr>
          <p:cNvPr id="14" name="Espace réservé du contenu 13"/>
          <p:cNvSpPr>
            <a:spLocks noGrp="1"/>
          </p:cNvSpPr>
          <p:nvPr>
            <p:ph idx="1"/>
          </p:nvPr>
        </p:nvSpPr>
        <p:spPr>
          <a:xfrm>
            <a:off x="1341884" y="1268760"/>
            <a:ext cx="10369152" cy="5400600"/>
          </a:xfrm>
        </p:spPr>
        <p:txBody>
          <a:bodyPr rtlCol="0">
            <a:normAutofit/>
          </a:bodyPr>
          <a:lstStyle/>
          <a:p>
            <a:pPr marL="0" indent="0" algn="just">
              <a:buNone/>
            </a:pPr>
            <a:r>
              <a:rPr lang="fr-FR" sz="1700" b="1" dirty="0">
                <a:solidFill>
                  <a:schemeClr val="tx2"/>
                </a:solidFill>
              </a:rPr>
              <a:t>Article </a:t>
            </a:r>
            <a:r>
              <a:rPr lang="fr-FR" sz="1700" b="1" dirty="0" smtClean="0">
                <a:solidFill>
                  <a:schemeClr val="tx2"/>
                </a:solidFill>
              </a:rPr>
              <a:t>1 du décret </a:t>
            </a:r>
            <a:r>
              <a:rPr lang="fr-FR" sz="1700" b="1" dirty="0">
                <a:solidFill>
                  <a:schemeClr val="tx2"/>
                </a:solidFill>
              </a:rPr>
              <a:t>n°2006-781 du 3 juillet </a:t>
            </a:r>
            <a:r>
              <a:rPr lang="fr-FR" sz="1700" b="1" dirty="0" smtClean="0">
                <a:solidFill>
                  <a:schemeClr val="tx2"/>
                </a:solidFill>
              </a:rPr>
              <a:t>2006</a:t>
            </a:r>
            <a:endParaRPr lang="fr-FR" sz="2200" dirty="0">
              <a:solidFill>
                <a:schemeClr val="tx2"/>
              </a:solidFill>
            </a:endParaRPr>
          </a:p>
          <a:p>
            <a:pPr marL="0" indent="0" algn="just">
              <a:buNone/>
            </a:pPr>
            <a:r>
              <a:rPr lang="fr-FR" sz="1600" dirty="0">
                <a:solidFill>
                  <a:schemeClr val="tx2"/>
                </a:solidFill>
              </a:rPr>
              <a:t> Le présent décret fixe les conditions et les modalités de règlement des frais de déplacements temporaires des personnels civils à la charge des budgets des services de l'Etat et </a:t>
            </a:r>
            <a:r>
              <a:rPr lang="fr-FR" sz="1600" dirty="0" smtClean="0">
                <a:solidFill>
                  <a:schemeClr val="tx2"/>
                </a:solidFill>
              </a:rPr>
              <a:t>… </a:t>
            </a:r>
            <a:r>
              <a:rPr lang="fr-FR" sz="1600" dirty="0">
                <a:solidFill>
                  <a:schemeClr val="tx2"/>
                </a:solidFill>
              </a:rPr>
              <a:t>des établissements publics locaux d'enseignement, </a:t>
            </a:r>
            <a:r>
              <a:rPr lang="fr-FR" sz="1600" dirty="0" smtClean="0">
                <a:solidFill>
                  <a:schemeClr val="tx2"/>
                </a:solidFill>
              </a:rPr>
              <a:t>… Il </a:t>
            </a:r>
            <a:r>
              <a:rPr lang="fr-FR" sz="1600" dirty="0">
                <a:solidFill>
                  <a:schemeClr val="tx2"/>
                </a:solidFill>
              </a:rPr>
              <a:t>est également applicable :</a:t>
            </a:r>
          </a:p>
          <a:p>
            <a:pPr marL="0" indent="0" algn="just">
              <a:buNone/>
            </a:pPr>
            <a:r>
              <a:rPr lang="fr-FR" sz="1600" dirty="0" smtClean="0">
                <a:solidFill>
                  <a:schemeClr val="tx2"/>
                </a:solidFill>
              </a:rPr>
              <a:t>(…)</a:t>
            </a:r>
            <a:endParaRPr lang="fr-FR" sz="1600" dirty="0">
              <a:solidFill>
                <a:schemeClr val="tx2"/>
              </a:solidFill>
            </a:endParaRPr>
          </a:p>
          <a:p>
            <a:pPr algn="just">
              <a:buFontTx/>
              <a:buChar char="-"/>
            </a:pPr>
            <a:r>
              <a:rPr lang="fr-FR" sz="1600" dirty="0" smtClean="0">
                <a:solidFill>
                  <a:schemeClr val="tx2"/>
                </a:solidFill>
              </a:rPr>
              <a:t>aux </a:t>
            </a:r>
            <a:r>
              <a:rPr lang="fr-FR" sz="1600" dirty="0">
                <a:solidFill>
                  <a:schemeClr val="tx2"/>
                </a:solidFill>
              </a:rPr>
              <a:t>personnes qui participent aux organismes consultatifs ou qui interviennent pour le compte des services et </a:t>
            </a:r>
            <a:r>
              <a:rPr lang="fr-FR" sz="1600" dirty="0" smtClean="0">
                <a:solidFill>
                  <a:schemeClr val="tx2"/>
                </a:solidFill>
              </a:rPr>
              <a:t>établissements </a:t>
            </a:r>
            <a:r>
              <a:rPr lang="fr-FR" sz="1600" dirty="0">
                <a:solidFill>
                  <a:schemeClr val="tx2"/>
                </a:solidFill>
              </a:rPr>
              <a:t>précités</a:t>
            </a:r>
            <a:r>
              <a:rPr lang="fr-FR" sz="1600" dirty="0" smtClean="0">
                <a:solidFill>
                  <a:schemeClr val="tx2"/>
                </a:solidFill>
              </a:rPr>
              <a:t>.</a:t>
            </a:r>
          </a:p>
          <a:p>
            <a:pPr algn="just">
              <a:buFontTx/>
              <a:buChar char="-"/>
            </a:pPr>
            <a:endParaRPr lang="fr-FR" sz="1600" dirty="0" smtClean="0">
              <a:solidFill>
                <a:schemeClr val="tx2"/>
              </a:solidFill>
            </a:endParaRPr>
          </a:p>
          <a:p>
            <a:pPr marL="0" indent="0" algn="just">
              <a:buNone/>
            </a:pPr>
            <a:r>
              <a:rPr lang="fr-FR" sz="1600" b="1" dirty="0">
                <a:solidFill>
                  <a:schemeClr val="tx2"/>
                </a:solidFill>
              </a:rPr>
              <a:t>Article </a:t>
            </a:r>
            <a:r>
              <a:rPr lang="fr-FR" sz="1600" b="1" dirty="0" smtClean="0">
                <a:solidFill>
                  <a:schemeClr val="tx2"/>
                </a:solidFill>
              </a:rPr>
              <a:t>3</a:t>
            </a:r>
            <a:endParaRPr lang="fr-FR" sz="1600" dirty="0">
              <a:solidFill>
                <a:schemeClr val="tx2"/>
              </a:solidFill>
            </a:endParaRPr>
          </a:p>
          <a:p>
            <a:pPr marL="0" indent="0" algn="just">
              <a:buNone/>
            </a:pPr>
            <a:r>
              <a:rPr lang="fr-FR" sz="1600" dirty="0">
                <a:solidFill>
                  <a:schemeClr val="tx2"/>
                </a:solidFill>
              </a:rPr>
              <a:t>Lorsque l'agent se déplace pour les besoins du service à l'occasion d'une mission, d'une tournée ou d'un intérim, il peut prétendre </a:t>
            </a:r>
            <a:r>
              <a:rPr lang="fr-FR" sz="1600" dirty="0" smtClean="0">
                <a:solidFill>
                  <a:schemeClr val="tx2"/>
                </a:solidFill>
              </a:rPr>
              <a:t>:</a:t>
            </a:r>
            <a:endParaRPr lang="fr-FR" sz="1600" dirty="0">
              <a:solidFill>
                <a:schemeClr val="tx2"/>
              </a:solidFill>
            </a:endParaRPr>
          </a:p>
          <a:p>
            <a:pPr marL="0" indent="0" algn="just">
              <a:buNone/>
            </a:pPr>
            <a:r>
              <a:rPr lang="fr-FR" sz="1600" dirty="0" smtClean="0">
                <a:solidFill>
                  <a:schemeClr val="tx2"/>
                </a:solidFill>
              </a:rPr>
              <a:t>- à </a:t>
            </a:r>
            <a:r>
              <a:rPr lang="fr-FR" sz="1600" dirty="0">
                <a:solidFill>
                  <a:schemeClr val="tx2"/>
                </a:solidFill>
              </a:rPr>
              <a:t>la prise en charge de ses frais de transport </a:t>
            </a:r>
            <a:r>
              <a:rPr lang="fr-FR" sz="1600" dirty="0" smtClean="0">
                <a:solidFill>
                  <a:schemeClr val="tx2"/>
                </a:solidFill>
              </a:rPr>
              <a:t>;</a:t>
            </a:r>
            <a:endParaRPr lang="fr-FR" sz="1600" dirty="0">
              <a:solidFill>
                <a:schemeClr val="tx2"/>
              </a:solidFill>
            </a:endParaRPr>
          </a:p>
          <a:p>
            <a:pPr marL="0" indent="0" algn="just">
              <a:buNone/>
            </a:pPr>
            <a:r>
              <a:rPr lang="fr-FR" sz="1600" dirty="0" smtClean="0">
                <a:solidFill>
                  <a:schemeClr val="tx2"/>
                </a:solidFill>
              </a:rPr>
              <a:t>- à </a:t>
            </a:r>
            <a:r>
              <a:rPr lang="fr-FR" sz="1600" dirty="0">
                <a:solidFill>
                  <a:schemeClr val="tx2"/>
                </a:solidFill>
              </a:rPr>
              <a:t>des indemnités de mission qui ouvrent droit, cumulativement ou séparément, selon les cas, au remboursement forfaitaire des frais supplémentaires de repas, au remboursement forfaitaire des frais et taxes d'hébergement et, pour l'étranger et l'outre-mer, des frais divers directement liés au déplacement temporaire de l'agent.</a:t>
            </a:r>
            <a:endParaRPr lang="fr-FR" sz="1600" dirty="0" smtClean="0">
              <a:solidFill>
                <a:schemeClr val="tx2"/>
              </a:solidFill>
            </a:endParaRP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7493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586903"/>
          </a:xfrm>
        </p:spPr>
        <p:txBody>
          <a:bodyPr rtlCol="0">
            <a:normAutofit/>
          </a:bodyPr>
          <a:lstStyle/>
          <a:p>
            <a:pPr algn="ctr" rtl="0"/>
            <a:r>
              <a:rPr lang="fr-FR" sz="2400" b="1" dirty="0" smtClean="0">
                <a:solidFill>
                  <a:schemeClr val="bg1">
                    <a:lumMod val="65000"/>
                  </a:schemeClr>
                </a:solidFill>
              </a:rPr>
              <a:t>Les frais de déplacements</a:t>
            </a:r>
            <a:endParaRPr lang="fr-FR" sz="2400" b="1" dirty="0">
              <a:solidFill>
                <a:schemeClr val="bg1">
                  <a:lumMod val="65000"/>
                </a:schemeClr>
              </a:solidFill>
            </a:endParaRPr>
          </a:p>
        </p:txBody>
      </p:sp>
      <p:sp>
        <p:nvSpPr>
          <p:cNvPr id="14" name="Espace réservé du contenu 13"/>
          <p:cNvSpPr>
            <a:spLocks noGrp="1"/>
          </p:cNvSpPr>
          <p:nvPr>
            <p:ph idx="1"/>
          </p:nvPr>
        </p:nvSpPr>
        <p:spPr>
          <a:xfrm>
            <a:off x="1341884" y="908720"/>
            <a:ext cx="10369152" cy="5832648"/>
          </a:xfrm>
        </p:spPr>
        <p:txBody>
          <a:bodyPr rtlCol="0">
            <a:normAutofit fontScale="47500" lnSpcReduction="20000"/>
          </a:bodyPr>
          <a:lstStyle/>
          <a:p>
            <a:pPr marL="0" indent="0" algn="just">
              <a:buNone/>
            </a:pPr>
            <a:r>
              <a:rPr lang="fr-FR" sz="3300" b="1" dirty="0"/>
              <a:t>Article 11-1 Décret n°2006-781 du 3 juillet 2006</a:t>
            </a:r>
          </a:p>
          <a:p>
            <a:pPr marL="0" indent="0" algn="just">
              <a:buNone/>
            </a:pPr>
            <a:r>
              <a:rPr lang="fr-FR" sz="2200" dirty="0"/>
              <a:t>Version en vigueur depuis le 08 juillet </a:t>
            </a:r>
            <a:r>
              <a:rPr lang="fr-FR" sz="2200" dirty="0" smtClean="0"/>
              <a:t>2024 - Modifié </a:t>
            </a:r>
            <a:r>
              <a:rPr lang="fr-FR" sz="2200" dirty="0"/>
              <a:t>par Décret n°2024-746 du 6 juillet 2024 - art. </a:t>
            </a:r>
            <a:r>
              <a:rPr lang="fr-FR" sz="2200" dirty="0" smtClean="0"/>
              <a:t>1</a:t>
            </a:r>
          </a:p>
          <a:p>
            <a:pPr marL="0" indent="0" algn="just">
              <a:buNone/>
            </a:pPr>
            <a:r>
              <a:rPr lang="fr-FR" sz="2900" dirty="0" smtClean="0"/>
              <a:t>Pour </a:t>
            </a:r>
            <a:r>
              <a:rPr lang="fr-FR" sz="2900" dirty="0"/>
              <a:t>le remboursement des frais occasionnés par les déplacements temporaires, l'agent communique selon les conditions fixées par le présent article les justificatifs de paiement au seul ordonnateur qui en assure le contrôle. Ces justificatifs peuvent lui être fournis sous forme dématérialisée, cette dématérialisation étant native ou duplicative</a:t>
            </a:r>
            <a:r>
              <a:rPr lang="fr-FR" sz="2900" dirty="0" smtClean="0"/>
              <a:t>.</a:t>
            </a:r>
            <a:endParaRPr lang="fr-FR" sz="2900" dirty="0"/>
          </a:p>
          <a:p>
            <a:pPr marL="0" indent="0" algn="just">
              <a:buNone/>
            </a:pPr>
            <a:r>
              <a:rPr lang="fr-FR" sz="2900" dirty="0"/>
              <a:t>L'agent conserve les pièces justificatives relatives aux frais et taxes d'hébergement pendant un an et les communique à l'ordonnateur en cas de demande expresse. Par dérogation, un arrêté ministériel peut prévoir que ces pièces justificatives ne sont pas conservées ni communiquées pour les missions à l'étranger</a:t>
            </a:r>
            <a:r>
              <a:rPr lang="fr-FR" sz="2900" dirty="0" smtClean="0"/>
              <a:t>.</a:t>
            </a:r>
            <a:endParaRPr lang="fr-FR" sz="2900" dirty="0"/>
          </a:p>
          <a:p>
            <a:pPr marL="0" indent="0" algn="just">
              <a:buNone/>
            </a:pPr>
            <a:r>
              <a:rPr lang="fr-FR" sz="2900" dirty="0"/>
              <a:t>L'agent ne conserve pas les pièces justificatives de repas. Par dérogation, un arrêté ministériel peut fixer les conditions pour lesquelles la conservation de ces pièces justificatives de paiement est nécessaire jusqu'au remboursement. Elles peuvent alors être communiquées sur demande expresse de l'ordonnateur</a:t>
            </a:r>
            <a:r>
              <a:rPr lang="fr-FR" sz="2900" dirty="0" smtClean="0"/>
              <a:t>.</a:t>
            </a:r>
            <a:endParaRPr lang="fr-FR" sz="2900" dirty="0"/>
          </a:p>
          <a:p>
            <a:pPr marL="0" indent="0" algn="just">
              <a:buNone/>
            </a:pPr>
            <a:r>
              <a:rPr lang="fr-FR" sz="2900" dirty="0"/>
              <a:t>Pour les frais afférents à la mission qui ne sont pas des frais d'hébergement ni de repas, l'agent conserve les pièces justificatives jusqu'à leur remboursement lorsque le montant total de ces frais ne dépasse pas un seuil fixé par arrêté des ministres chargés du budget et de la fonction </a:t>
            </a:r>
            <a:r>
              <a:rPr lang="fr-FR" sz="2900" dirty="0" smtClean="0"/>
              <a:t>publique *. </a:t>
            </a:r>
            <a:r>
              <a:rPr lang="fr-FR" sz="2900" dirty="0"/>
              <a:t>Il communique ces pièces justificatives à l'ordonnateur en cas de demande expresse. Au-delà de ce seuil, la communication de ces pièces justificatives est obligatoire</a:t>
            </a:r>
            <a:r>
              <a:rPr lang="fr-FR" sz="2900" dirty="0" smtClean="0"/>
              <a:t>.</a:t>
            </a:r>
            <a:endParaRPr lang="fr-FR" sz="2900" dirty="0"/>
          </a:p>
          <a:p>
            <a:pPr marL="0" indent="0" algn="just">
              <a:buNone/>
            </a:pPr>
            <a:r>
              <a:rPr lang="fr-FR" sz="2900" dirty="0"/>
              <a:t>Les frais de déplacement temporaire pris en charge directement par l'administration en application de l'article 5 ne donnent pas lieu à la communication par l'agent des pièces justificatives afférentes dès lors que l'ordre de mission est conforme à la commande effectuée auprès du ou des prestataires de l'administration</a:t>
            </a:r>
            <a:r>
              <a:rPr lang="fr-FR" sz="2900" dirty="0" smtClean="0"/>
              <a:t>.</a:t>
            </a:r>
          </a:p>
          <a:p>
            <a:pPr marL="0" indent="0" algn="just">
              <a:buNone/>
            </a:pPr>
            <a:endParaRPr lang="fr-FR" sz="2100" dirty="0" smtClean="0"/>
          </a:p>
          <a:p>
            <a:pPr marL="0" indent="0" algn="just">
              <a:buNone/>
            </a:pPr>
            <a:r>
              <a:rPr lang="fr-FR" sz="2900" dirty="0">
                <a:solidFill>
                  <a:srgbClr val="0070C0"/>
                </a:solidFill>
              </a:rPr>
              <a:t>Le contrôle des dépenses est effectué par le comptable au vu de l'ordre de mission et de l'état de </a:t>
            </a:r>
            <a:r>
              <a:rPr lang="fr-FR" sz="2900" dirty="0" smtClean="0">
                <a:solidFill>
                  <a:srgbClr val="0070C0"/>
                </a:solidFill>
              </a:rPr>
              <a:t>frais (rubrique 2171 du décret du 23 mars 2022 sur les PJ) qui </a:t>
            </a:r>
            <a:r>
              <a:rPr lang="fr-FR" sz="2900" dirty="0">
                <a:solidFill>
                  <a:srgbClr val="0070C0"/>
                </a:solidFill>
              </a:rPr>
              <a:t>doivent, à cet effet, comporter toutes les informations nécessaires au regard de la </a:t>
            </a:r>
            <a:r>
              <a:rPr lang="fr-FR" sz="2900" dirty="0" smtClean="0">
                <a:solidFill>
                  <a:srgbClr val="0070C0"/>
                </a:solidFill>
              </a:rPr>
              <a:t>réglementation applicable </a:t>
            </a:r>
            <a:r>
              <a:rPr lang="fr-FR" sz="2900" dirty="0">
                <a:solidFill>
                  <a:srgbClr val="0070C0"/>
                </a:solidFill>
              </a:rPr>
              <a:t>à l'administration dont relève </a:t>
            </a:r>
            <a:r>
              <a:rPr lang="fr-FR" sz="2900" dirty="0" smtClean="0">
                <a:solidFill>
                  <a:srgbClr val="0070C0"/>
                </a:solidFill>
              </a:rPr>
              <a:t>l'agent. L’état </a:t>
            </a:r>
            <a:r>
              <a:rPr lang="fr-FR" sz="2900" dirty="0">
                <a:solidFill>
                  <a:srgbClr val="0070C0"/>
                </a:solidFill>
              </a:rPr>
              <a:t>de frais est rempli et signé par l’agent à partir des pièces justificatives qu’il </a:t>
            </a:r>
            <a:r>
              <a:rPr lang="fr-FR" sz="2900" dirty="0" smtClean="0">
                <a:solidFill>
                  <a:srgbClr val="0070C0"/>
                </a:solidFill>
              </a:rPr>
              <a:t>possède. C’est </a:t>
            </a:r>
            <a:r>
              <a:rPr lang="fr-FR" sz="2900" dirty="0">
                <a:solidFill>
                  <a:srgbClr val="0070C0"/>
                </a:solidFill>
              </a:rPr>
              <a:t>l’ordonnateur qui, par la certification en signant l’état de frais et l’ordre de mission, engage </a:t>
            </a:r>
            <a:r>
              <a:rPr lang="fr-FR" sz="2900" dirty="0" smtClean="0">
                <a:solidFill>
                  <a:srgbClr val="0070C0"/>
                </a:solidFill>
              </a:rPr>
              <a:t>sa responsabilité.</a:t>
            </a:r>
          </a:p>
          <a:p>
            <a:pPr marL="0" indent="0" algn="just">
              <a:buNone/>
            </a:pPr>
            <a:endParaRPr lang="fr-FR" sz="2900" dirty="0">
              <a:solidFill>
                <a:srgbClr val="0070C0"/>
              </a:solidFill>
            </a:endParaRPr>
          </a:p>
          <a:p>
            <a:pPr marL="0" indent="0" algn="just">
              <a:buNone/>
            </a:pPr>
            <a:r>
              <a:rPr lang="fr-FR" sz="2200" dirty="0" smtClean="0">
                <a:solidFill>
                  <a:srgbClr val="0070C0"/>
                </a:solidFill>
              </a:rPr>
              <a:t> * arrêté </a:t>
            </a:r>
            <a:r>
              <a:rPr lang="fr-FR" sz="2200" dirty="0">
                <a:solidFill>
                  <a:srgbClr val="0070C0"/>
                </a:solidFill>
              </a:rPr>
              <a:t>du 26 février 2019 s’applique en la matière, avec un seuil fixé à 30 € </a:t>
            </a:r>
            <a:r>
              <a:rPr lang="fr-FR" sz="2200" dirty="0" smtClean="0">
                <a:solidFill>
                  <a:srgbClr val="0070C0"/>
                </a:solidFill>
              </a:rPr>
              <a:t>TTC</a:t>
            </a:r>
          </a:p>
          <a:p>
            <a:pPr marL="0" indent="0" algn="just">
              <a:buNone/>
            </a:pPr>
            <a:endParaRPr lang="fr-FR" sz="2200" dirty="0" smtClean="0">
              <a:solidFill>
                <a:srgbClr val="0070C0"/>
              </a:solidFill>
            </a:endParaRP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076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fontScale="90000"/>
          </a:bodyPr>
          <a:lstStyle/>
          <a:p>
            <a:pPr algn="ctr"/>
            <a:r>
              <a:rPr lang="fr-FR" dirty="0">
                <a:solidFill>
                  <a:schemeClr val="bg1">
                    <a:lumMod val="50000"/>
                  </a:schemeClr>
                </a:solidFill>
              </a:rPr>
              <a:t>Actualisation des connaissances</a:t>
            </a:r>
            <a:br>
              <a:rPr lang="fr-FR" dirty="0">
                <a:solidFill>
                  <a:schemeClr val="bg1">
                    <a:lumMod val="50000"/>
                  </a:schemeClr>
                </a:solidFill>
              </a:rPr>
            </a:br>
            <a:r>
              <a:rPr lang="fr-FR" dirty="0">
                <a:solidFill>
                  <a:schemeClr val="bg1">
                    <a:lumMod val="50000"/>
                  </a:schemeClr>
                </a:solidFill>
              </a:rPr>
              <a:t> et des pratiques en matière budgétaire et comptable</a:t>
            </a:r>
            <a:endParaRPr lang="fr-FR" dirty="0"/>
          </a:p>
        </p:txBody>
      </p:sp>
      <p:sp>
        <p:nvSpPr>
          <p:cNvPr id="14" name="Espace réservé du contenu 13"/>
          <p:cNvSpPr>
            <a:spLocks noGrp="1"/>
          </p:cNvSpPr>
          <p:nvPr>
            <p:ph idx="1"/>
          </p:nvPr>
        </p:nvSpPr>
        <p:spPr>
          <a:xfrm>
            <a:off x="2691795" y="3068960"/>
            <a:ext cx="7586081" cy="2448272"/>
          </a:xfrm>
        </p:spPr>
        <p:txBody>
          <a:bodyPr rtlCol="0">
            <a:normAutofit/>
          </a:bodyPr>
          <a:lstStyle/>
          <a:p>
            <a:pPr marL="0" indent="0" algn="ctr">
              <a:buNone/>
            </a:pPr>
            <a:r>
              <a:rPr lang="fr-FR" sz="5400" b="1" dirty="0" smtClean="0"/>
              <a:t>Modification et r</a:t>
            </a:r>
            <a:r>
              <a:rPr lang="fr-FR" sz="5400" b="1" dirty="0" smtClean="0"/>
              <a:t>ésiliation </a:t>
            </a:r>
            <a:r>
              <a:rPr lang="fr-FR" sz="5400" b="1" dirty="0" smtClean="0"/>
              <a:t>des marchés publics</a:t>
            </a:r>
          </a:p>
        </p:txBody>
      </p:sp>
      <p:pic>
        <p:nvPicPr>
          <p:cNvPr id="3" name="Image 2"/>
          <p:cNvPicPr>
            <a:picLocks noChangeAspect="1"/>
          </p:cNvPicPr>
          <p:nvPr/>
        </p:nvPicPr>
        <p:blipFill>
          <a:blip r:embed="rId3"/>
          <a:stretch>
            <a:fillRect/>
          </a:stretch>
        </p:blipFill>
        <p:spPr>
          <a:xfrm>
            <a:off x="693812" y="797718"/>
            <a:ext cx="445047" cy="438950"/>
          </a:xfrm>
          <a:prstGeom prst="rect">
            <a:avLst/>
          </a:prstGeom>
        </p:spPr>
      </p:pic>
    </p:spTree>
    <p:extLst>
      <p:ext uri="{BB962C8B-B14F-4D97-AF65-F5344CB8AC3E}">
        <p14:creationId xmlns:p14="http://schemas.microsoft.com/office/powerpoint/2010/main" val="269092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514895"/>
          </a:xfrm>
        </p:spPr>
        <p:txBody>
          <a:bodyPr rtlCol="0">
            <a:normAutofit/>
          </a:bodyPr>
          <a:lstStyle/>
          <a:p>
            <a:pPr algn="ctr"/>
            <a:r>
              <a:rPr lang="fr-FR" sz="2400" b="1" dirty="0">
                <a:solidFill>
                  <a:schemeClr val="bg1">
                    <a:lumMod val="65000"/>
                  </a:schemeClr>
                </a:solidFill>
              </a:rPr>
              <a:t>Modification et résiliation des contrats de marchés publics</a:t>
            </a:r>
            <a:endParaRPr lang="fr-FR" sz="2400" b="1" dirty="0">
              <a:solidFill>
                <a:schemeClr val="bg1">
                  <a:lumMod val="65000"/>
                </a:schemeClr>
              </a:solidFill>
            </a:endParaRPr>
          </a:p>
        </p:txBody>
      </p:sp>
      <p:sp>
        <p:nvSpPr>
          <p:cNvPr id="14" name="Espace réservé du contenu 13"/>
          <p:cNvSpPr>
            <a:spLocks noGrp="1"/>
          </p:cNvSpPr>
          <p:nvPr>
            <p:ph idx="1"/>
          </p:nvPr>
        </p:nvSpPr>
        <p:spPr>
          <a:xfrm>
            <a:off x="1341884" y="836712"/>
            <a:ext cx="10369152" cy="5616624"/>
          </a:xfrm>
        </p:spPr>
        <p:txBody>
          <a:bodyPr rtlCol="0">
            <a:normAutofit/>
          </a:bodyPr>
          <a:lstStyle/>
          <a:p>
            <a:pPr marL="0" indent="0" algn="just">
              <a:buNone/>
            </a:pPr>
            <a:r>
              <a:rPr lang="fr-FR" dirty="0" smtClean="0">
                <a:solidFill>
                  <a:srgbClr val="0070C0"/>
                </a:solidFill>
              </a:rPr>
              <a:t>Modification du marché public (avenant) :</a:t>
            </a:r>
            <a:endParaRPr lang="fr-FR" sz="1800" dirty="0">
              <a:solidFill>
                <a:schemeClr val="tx2"/>
              </a:solidFill>
            </a:endParaRPr>
          </a:p>
          <a:p>
            <a:pPr marL="0" indent="0" algn="just">
              <a:buNone/>
            </a:pPr>
            <a:r>
              <a:rPr lang="fr-FR" sz="1800" dirty="0">
                <a:solidFill>
                  <a:schemeClr val="tx2"/>
                </a:solidFill>
              </a:rPr>
              <a:t>Un marché peut être modifié sans nouvelle procédure de mise en concurrence dans les cas prévus par l’article L.2194-1 du CCP </a:t>
            </a:r>
            <a:r>
              <a:rPr lang="fr-FR" sz="1800" dirty="0" smtClean="0">
                <a:solidFill>
                  <a:schemeClr val="tx2"/>
                </a:solidFill>
              </a:rPr>
              <a:t>:</a:t>
            </a:r>
            <a:endParaRPr lang="fr-FR" sz="1800" dirty="0">
              <a:solidFill>
                <a:schemeClr val="tx2"/>
              </a:solidFill>
            </a:endParaRPr>
          </a:p>
          <a:p>
            <a:pPr marL="0" indent="0" algn="just">
              <a:buNone/>
            </a:pPr>
            <a:r>
              <a:rPr lang="fr-FR" sz="1800" dirty="0">
                <a:solidFill>
                  <a:schemeClr val="tx2"/>
                </a:solidFill>
              </a:rPr>
              <a:t>- Lorsque les modifications, quel qu’en soit leur montant, ont été prévues dans les documents contractuels initiaux sous la forme de clauses de réexamen, c’est le cas notamment des clauses de variation du prix (article R.2191-1 du CCP).</a:t>
            </a:r>
          </a:p>
          <a:p>
            <a:pPr algn="just">
              <a:buFontTx/>
              <a:buChar char="-"/>
            </a:pPr>
            <a:r>
              <a:rPr lang="fr-FR" sz="1800" dirty="0" smtClean="0">
                <a:solidFill>
                  <a:schemeClr val="tx2"/>
                </a:solidFill>
              </a:rPr>
              <a:t>Lorsque</a:t>
            </a:r>
            <a:r>
              <a:rPr lang="fr-FR" sz="1800" dirty="0">
                <a:solidFill>
                  <a:schemeClr val="tx2"/>
                </a:solidFill>
              </a:rPr>
              <a:t>, sous réserve de la limite fixée à l'article R. 2194-3, des travaux, fournitures ou services supplémentaires, quel que soit leur montant, sont devenus nécessaires et ne figuraient pas dans le marché initial. Mais cette modification implique l’impossibilité d’un changement de titulaire pour des raisons économiques ou techniques tenant notamment à des exigences d'interchangeabilité ou d'interopérabilité avec les équipements, services ou installations existants achetés dans le cadre du </a:t>
            </a:r>
            <a:r>
              <a:rPr lang="fr-FR" sz="1800" dirty="0" smtClean="0">
                <a:solidFill>
                  <a:schemeClr val="tx2"/>
                </a:solidFill>
              </a:rPr>
              <a:t>marché </a:t>
            </a:r>
            <a:r>
              <a:rPr lang="fr-FR" sz="1800" dirty="0">
                <a:solidFill>
                  <a:schemeClr val="tx2"/>
                </a:solidFill>
              </a:rPr>
              <a:t>initial</a:t>
            </a:r>
            <a:r>
              <a:rPr lang="fr-FR" sz="1800" dirty="0" smtClean="0">
                <a:solidFill>
                  <a:schemeClr val="tx2"/>
                </a:solidFill>
              </a:rPr>
              <a:t>.</a:t>
            </a:r>
          </a:p>
          <a:p>
            <a:pPr algn="just">
              <a:buFontTx/>
              <a:buChar char="-"/>
            </a:pPr>
            <a:r>
              <a:rPr lang="fr-FR" sz="1800" dirty="0">
                <a:solidFill>
                  <a:schemeClr val="tx2"/>
                </a:solidFill>
              </a:rPr>
              <a:t>L</a:t>
            </a:r>
            <a:r>
              <a:rPr lang="fr-FR" sz="1800" dirty="0" smtClean="0">
                <a:solidFill>
                  <a:schemeClr val="tx2"/>
                </a:solidFill>
              </a:rPr>
              <a:t>orsque </a:t>
            </a:r>
            <a:r>
              <a:rPr lang="fr-FR" sz="1800" dirty="0">
                <a:solidFill>
                  <a:schemeClr val="tx2"/>
                </a:solidFill>
              </a:rPr>
              <a:t>la modification est rendue nécessaire par des circonstances qu’un acheteur diligent ne pouvait pas prévoir. On a pu rencontrer ce cas en 2022 avec des marchés publics de denrées alimentaires confrontés à des pénuries d’approvisionnement engendrant un renchérissement important des coûts et un allongement des délais de livraison qui nécessitaient une modification substantielle des contrats en cours.</a:t>
            </a:r>
            <a:endParaRPr lang="fr-FR" sz="1800" dirty="0" smtClean="0">
              <a:solidFill>
                <a:schemeClr val="tx2"/>
              </a:solidFill>
            </a:endParaRPr>
          </a:p>
        </p:txBody>
      </p:sp>
      <p:pic>
        <p:nvPicPr>
          <p:cNvPr id="3" name="Image 2"/>
          <p:cNvPicPr>
            <a:picLocks noChangeAspect="1"/>
          </p:cNvPicPr>
          <p:nvPr/>
        </p:nvPicPr>
        <p:blipFill>
          <a:blip r:embed="rId3"/>
          <a:stretch>
            <a:fillRect/>
          </a:stretch>
        </p:blipFill>
        <p:spPr>
          <a:xfrm>
            <a:off x="693812" y="836712"/>
            <a:ext cx="445047" cy="438950"/>
          </a:xfrm>
          <a:prstGeom prst="rect">
            <a:avLst/>
          </a:prstGeom>
        </p:spPr>
      </p:pic>
    </p:spTree>
    <p:extLst>
      <p:ext uri="{BB962C8B-B14F-4D97-AF65-F5344CB8AC3E}">
        <p14:creationId xmlns:p14="http://schemas.microsoft.com/office/powerpoint/2010/main" val="210990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514895"/>
          </a:xfrm>
        </p:spPr>
        <p:txBody>
          <a:bodyPr rtlCol="0">
            <a:normAutofit/>
          </a:bodyPr>
          <a:lstStyle/>
          <a:p>
            <a:pPr algn="ctr"/>
            <a:r>
              <a:rPr lang="fr-FR" sz="2400" b="1" dirty="0">
                <a:solidFill>
                  <a:schemeClr val="bg1">
                    <a:lumMod val="65000"/>
                  </a:schemeClr>
                </a:solidFill>
              </a:rPr>
              <a:t>Modification et résiliation des contrats de marchés publics</a:t>
            </a:r>
            <a:endParaRPr lang="fr-FR" sz="2400" b="1" dirty="0">
              <a:solidFill>
                <a:schemeClr val="bg1">
                  <a:lumMod val="65000"/>
                </a:schemeClr>
              </a:solidFill>
            </a:endParaRPr>
          </a:p>
        </p:txBody>
      </p:sp>
      <p:sp>
        <p:nvSpPr>
          <p:cNvPr id="14" name="Espace réservé du contenu 13"/>
          <p:cNvSpPr>
            <a:spLocks noGrp="1"/>
          </p:cNvSpPr>
          <p:nvPr>
            <p:ph idx="1"/>
          </p:nvPr>
        </p:nvSpPr>
        <p:spPr>
          <a:xfrm>
            <a:off x="1341884" y="836712"/>
            <a:ext cx="10369152" cy="5616624"/>
          </a:xfrm>
        </p:spPr>
        <p:txBody>
          <a:bodyPr rtlCol="0">
            <a:normAutofit lnSpcReduction="10000"/>
          </a:bodyPr>
          <a:lstStyle/>
          <a:p>
            <a:pPr marL="0" indent="0" algn="just">
              <a:buNone/>
            </a:pPr>
            <a:r>
              <a:rPr lang="fr-FR" dirty="0" smtClean="0">
                <a:solidFill>
                  <a:srgbClr val="0070C0"/>
                </a:solidFill>
              </a:rPr>
              <a:t>Modification du marché public (avenant) :</a:t>
            </a:r>
            <a:endParaRPr lang="fr-FR" sz="1800" dirty="0">
              <a:solidFill>
                <a:schemeClr val="tx2"/>
              </a:solidFill>
            </a:endParaRPr>
          </a:p>
          <a:p>
            <a:pPr marL="0" indent="0" algn="just">
              <a:buNone/>
            </a:pPr>
            <a:r>
              <a:rPr lang="fr-FR" sz="1800" dirty="0">
                <a:solidFill>
                  <a:schemeClr val="tx2"/>
                </a:solidFill>
              </a:rPr>
              <a:t>Un marché peut être modifié sans nouvelle procédure de mise en concurrence dans les cas prévus par l’article L.2194-1 du CCP </a:t>
            </a:r>
            <a:r>
              <a:rPr lang="fr-FR" sz="1800" dirty="0" smtClean="0">
                <a:solidFill>
                  <a:schemeClr val="tx2"/>
                </a:solidFill>
              </a:rPr>
              <a:t>:</a:t>
            </a:r>
          </a:p>
          <a:p>
            <a:pPr algn="just">
              <a:buFontTx/>
              <a:buChar char="-"/>
            </a:pPr>
            <a:r>
              <a:rPr lang="fr-FR" sz="1800" dirty="0" smtClean="0">
                <a:solidFill>
                  <a:schemeClr val="tx2"/>
                </a:solidFill>
              </a:rPr>
              <a:t>Lorsqu’un </a:t>
            </a:r>
            <a:r>
              <a:rPr lang="fr-FR" sz="1800" dirty="0">
                <a:solidFill>
                  <a:schemeClr val="tx2"/>
                </a:solidFill>
              </a:rPr>
              <a:t>nouveau titulaire remplace le titulaire initial du marché public (article R.2194-6). </a:t>
            </a:r>
            <a:endParaRPr lang="fr-FR" sz="1800" dirty="0" smtClean="0">
              <a:solidFill>
                <a:schemeClr val="tx2"/>
              </a:solidFill>
            </a:endParaRPr>
          </a:p>
          <a:p>
            <a:pPr algn="just">
              <a:buFontTx/>
              <a:buChar char="-"/>
            </a:pPr>
            <a:r>
              <a:rPr lang="fr-FR" sz="1800" dirty="0" smtClean="0">
                <a:solidFill>
                  <a:schemeClr val="tx2"/>
                </a:solidFill>
              </a:rPr>
              <a:t>Lorsque </a:t>
            </a:r>
            <a:r>
              <a:rPr lang="fr-FR" sz="1800" dirty="0">
                <a:solidFill>
                  <a:schemeClr val="tx2"/>
                </a:solidFill>
              </a:rPr>
              <a:t>les modifications, quel qu’en soit leur montant, qui ne sont pas considérées comme substantielles</a:t>
            </a:r>
            <a:r>
              <a:rPr lang="fr-FR" sz="1800" dirty="0" smtClean="0">
                <a:solidFill>
                  <a:schemeClr val="tx2"/>
                </a:solidFill>
              </a:rPr>
              <a:t>.</a:t>
            </a:r>
          </a:p>
          <a:p>
            <a:pPr algn="just">
              <a:buFontTx/>
              <a:buChar char="-"/>
            </a:pPr>
            <a:r>
              <a:rPr lang="fr-FR" sz="1800" dirty="0">
                <a:solidFill>
                  <a:schemeClr val="tx2"/>
                </a:solidFill>
              </a:rPr>
              <a:t>Le plus souvent c’est dans le cadre prévu par l’article R.2194-8 du CCP qu’intervient l’avenant avec des modifications de faible montant. C’est-à-dire lorsque le montant de la modification est inférieur aux seuils européens et à 10 % du montant du marché initial pour les marchés de services et de fournitures ou à 15 % du montant du marché initial pour les marchés publics de travaux. À noter que les diverses modifications successives pour un même marché sont cumulatives.</a:t>
            </a:r>
          </a:p>
          <a:p>
            <a:pPr algn="just">
              <a:buFontTx/>
              <a:buChar char="-"/>
            </a:pPr>
            <a:endParaRPr lang="fr-FR" sz="1800" dirty="0">
              <a:solidFill>
                <a:schemeClr val="tx2"/>
              </a:solidFill>
            </a:endParaRPr>
          </a:p>
          <a:p>
            <a:pPr marL="0" indent="0" algn="just">
              <a:buNone/>
            </a:pPr>
            <a:r>
              <a:rPr lang="fr-FR" sz="1800" i="1" dirty="0">
                <a:solidFill>
                  <a:schemeClr val="tx2"/>
                </a:solidFill>
              </a:rPr>
              <a:t>La modification (l’avenant) doit comporter l’identification de l’EPLE et du fournisseur, l’objet du marché initial, et bien entendu le détail des modifications apportées. Ce document devra, comme pour le marché initial, comporter la signature de l’ordonnateur et du titulaire du marché, et être dûment notifié. Si le marché a une incidence financière pluriannuelle, l’avenant devra être soumis au conseil d’administration pour autorisation de signature en application du principe du parallélisme des formes.</a:t>
            </a:r>
          </a:p>
          <a:p>
            <a:pPr algn="just">
              <a:buFontTx/>
              <a:buChar char="-"/>
            </a:pPr>
            <a:endParaRPr lang="fr-FR" sz="1800" dirty="0">
              <a:solidFill>
                <a:schemeClr val="tx2"/>
              </a:solidFill>
            </a:endParaRPr>
          </a:p>
        </p:txBody>
      </p:sp>
      <p:pic>
        <p:nvPicPr>
          <p:cNvPr id="3" name="Image 2"/>
          <p:cNvPicPr>
            <a:picLocks noChangeAspect="1"/>
          </p:cNvPicPr>
          <p:nvPr/>
        </p:nvPicPr>
        <p:blipFill>
          <a:blip r:embed="rId3"/>
          <a:stretch>
            <a:fillRect/>
          </a:stretch>
        </p:blipFill>
        <p:spPr>
          <a:xfrm>
            <a:off x="693812" y="836712"/>
            <a:ext cx="445047" cy="438950"/>
          </a:xfrm>
          <a:prstGeom prst="rect">
            <a:avLst/>
          </a:prstGeom>
        </p:spPr>
      </p:pic>
    </p:spTree>
    <p:extLst>
      <p:ext uri="{BB962C8B-B14F-4D97-AF65-F5344CB8AC3E}">
        <p14:creationId xmlns:p14="http://schemas.microsoft.com/office/powerpoint/2010/main" val="351004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514895"/>
          </a:xfrm>
        </p:spPr>
        <p:txBody>
          <a:bodyPr rtlCol="0">
            <a:normAutofit/>
          </a:bodyPr>
          <a:lstStyle/>
          <a:p>
            <a:pPr algn="ctr"/>
            <a:r>
              <a:rPr lang="fr-FR" sz="2400" b="1" dirty="0">
                <a:solidFill>
                  <a:schemeClr val="bg1">
                    <a:lumMod val="65000"/>
                  </a:schemeClr>
                </a:solidFill>
              </a:rPr>
              <a:t>Modification et résiliation des contrats de marchés publics</a:t>
            </a:r>
            <a:endParaRPr lang="fr-FR" sz="2400" b="1" dirty="0">
              <a:solidFill>
                <a:schemeClr val="bg1">
                  <a:lumMod val="65000"/>
                </a:schemeClr>
              </a:solidFill>
            </a:endParaRPr>
          </a:p>
        </p:txBody>
      </p:sp>
      <p:sp>
        <p:nvSpPr>
          <p:cNvPr id="14" name="Espace réservé du contenu 13"/>
          <p:cNvSpPr>
            <a:spLocks noGrp="1"/>
          </p:cNvSpPr>
          <p:nvPr>
            <p:ph idx="1"/>
          </p:nvPr>
        </p:nvSpPr>
        <p:spPr>
          <a:xfrm>
            <a:off x="1341884" y="836712"/>
            <a:ext cx="10369152" cy="5616624"/>
          </a:xfrm>
        </p:spPr>
        <p:txBody>
          <a:bodyPr rtlCol="0">
            <a:normAutofit/>
          </a:bodyPr>
          <a:lstStyle/>
          <a:p>
            <a:pPr marL="0" indent="0" algn="just">
              <a:buNone/>
            </a:pPr>
            <a:r>
              <a:rPr lang="fr-FR" dirty="0" smtClean="0">
                <a:solidFill>
                  <a:srgbClr val="0070C0"/>
                </a:solidFill>
              </a:rPr>
              <a:t>Résiliation de plein droit :</a:t>
            </a:r>
          </a:p>
          <a:p>
            <a:pPr marL="0" indent="0" algn="just">
              <a:buNone/>
            </a:pPr>
            <a:r>
              <a:rPr lang="fr-FR" sz="1800" dirty="0" smtClean="0">
                <a:solidFill>
                  <a:schemeClr val="tx2"/>
                </a:solidFill>
              </a:rPr>
              <a:t>Elle </a:t>
            </a:r>
            <a:r>
              <a:rPr lang="fr-FR" sz="1800" dirty="0">
                <a:solidFill>
                  <a:schemeClr val="tx2"/>
                </a:solidFill>
              </a:rPr>
              <a:t>intervient lorsque le fournisseur se trouve dans l'impossibilité absolue de respecter le marché ; soit pour cause de force majeure indépendante de sa volonté et d'obstacles qui ne peuvent être surmontés, soit en application de l’article L.2195-4 du CCP (condamnations), soit encore dans le cas de sa </a:t>
            </a:r>
            <a:r>
              <a:rPr lang="fr-FR" sz="1800" dirty="0" smtClean="0">
                <a:solidFill>
                  <a:schemeClr val="tx2"/>
                </a:solidFill>
              </a:rPr>
              <a:t>disparition </a:t>
            </a:r>
            <a:r>
              <a:rPr lang="fr-FR" sz="1800" dirty="0">
                <a:solidFill>
                  <a:schemeClr val="tx2"/>
                </a:solidFill>
              </a:rPr>
              <a:t>(décès, faillite notamment</a:t>
            </a:r>
            <a:r>
              <a:rPr lang="fr-FR" sz="1800" dirty="0" smtClean="0">
                <a:solidFill>
                  <a:schemeClr val="tx2"/>
                </a:solidFill>
              </a:rPr>
              <a:t>).</a:t>
            </a:r>
          </a:p>
          <a:p>
            <a:pPr marL="0" indent="0" algn="just">
              <a:buNone/>
            </a:pPr>
            <a:r>
              <a:rPr lang="fr-FR" dirty="0">
                <a:solidFill>
                  <a:srgbClr val="0070C0"/>
                </a:solidFill>
              </a:rPr>
              <a:t>Résiliation </a:t>
            </a:r>
            <a:r>
              <a:rPr lang="fr-FR" dirty="0" smtClean="0">
                <a:solidFill>
                  <a:srgbClr val="0070C0"/>
                </a:solidFill>
              </a:rPr>
              <a:t>pour motif d’intérêt général :</a:t>
            </a:r>
            <a:endParaRPr lang="fr-FR" dirty="0">
              <a:solidFill>
                <a:srgbClr val="0070C0"/>
              </a:solidFill>
            </a:endParaRPr>
          </a:p>
          <a:p>
            <a:pPr marL="0" indent="0" algn="just">
              <a:buNone/>
            </a:pPr>
            <a:r>
              <a:rPr lang="fr-FR" sz="1800" dirty="0">
                <a:solidFill>
                  <a:schemeClr val="tx2"/>
                </a:solidFill>
              </a:rPr>
              <a:t>Un EPLE dispose toujours du droit de résilier unilatéralement un marché pour un motif d’intérêt général, et ce même en l’absence de clause contractuelle en ce sens. Mais la contrepartie à ce droit est l’entière indemnisation du titulaire qui, par définition, n’a commis aucune faute (article L.6 du CCP). Le motif d’intérêt général peut par exemple être la disparition du besoin, son évolution, des difficultés techniques ou financières d’exécution… Cette procédure n’est généralement pas employée par un EPLE ; mais peut se traduire par une transaction (voir ci-après).</a:t>
            </a:r>
          </a:p>
          <a:p>
            <a:pPr marL="0" indent="0" algn="just">
              <a:buNone/>
            </a:pPr>
            <a:r>
              <a:rPr lang="fr-FR" sz="1800" dirty="0">
                <a:solidFill>
                  <a:schemeClr val="tx2"/>
                </a:solidFill>
              </a:rPr>
              <a:t>Bien entendu on ne parle que d’un marché notifié au candidat retenu puisqu’un EPLE peut renoncer à tout moment à finaliser un marché public en déclarant la procédure de consultation sans suite ou infructueuse, et ce sans droit pour les candidats à une quelconque indemnisation.</a:t>
            </a:r>
          </a:p>
          <a:p>
            <a:pPr marL="0" indent="0" algn="just">
              <a:buNone/>
            </a:pPr>
            <a:endParaRPr lang="fr-FR" sz="1800" dirty="0" smtClean="0">
              <a:solidFill>
                <a:schemeClr val="tx2"/>
              </a:solidFill>
            </a:endParaRPr>
          </a:p>
        </p:txBody>
      </p:sp>
      <p:pic>
        <p:nvPicPr>
          <p:cNvPr id="3" name="Image 2"/>
          <p:cNvPicPr>
            <a:picLocks noChangeAspect="1"/>
          </p:cNvPicPr>
          <p:nvPr/>
        </p:nvPicPr>
        <p:blipFill>
          <a:blip r:embed="rId3"/>
          <a:stretch>
            <a:fillRect/>
          </a:stretch>
        </p:blipFill>
        <p:spPr>
          <a:xfrm>
            <a:off x="693812" y="836712"/>
            <a:ext cx="445047" cy="438950"/>
          </a:xfrm>
          <a:prstGeom prst="rect">
            <a:avLst/>
          </a:prstGeom>
        </p:spPr>
      </p:pic>
    </p:spTree>
    <p:extLst>
      <p:ext uri="{BB962C8B-B14F-4D97-AF65-F5344CB8AC3E}">
        <p14:creationId xmlns:p14="http://schemas.microsoft.com/office/powerpoint/2010/main" val="345996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514895"/>
          </a:xfrm>
        </p:spPr>
        <p:txBody>
          <a:bodyPr rtlCol="0">
            <a:normAutofit/>
          </a:bodyPr>
          <a:lstStyle/>
          <a:p>
            <a:pPr algn="ctr"/>
            <a:r>
              <a:rPr lang="fr-FR" sz="2400" b="1" dirty="0">
                <a:solidFill>
                  <a:schemeClr val="bg1">
                    <a:lumMod val="65000"/>
                  </a:schemeClr>
                </a:solidFill>
              </a:rPr>
              <a:t>Modification et résiliation des contrats de marchés publics</a:t>
            </a:r>
            <a:endParaRPr lang="fr-FR" sz="2400" b="1" dirty="0">
              <a:solidFill>
                <a:schemeClr val="bg1">
                  <a:lumMod val="65000"/>
                </a:schemeClr>
              </a:solidFill>
            </a:endParaRPr>
          </a:p>
        </p:txBody>
      </p:sp>
      <p:sp>
        <p:nvSpPr>
          <p:cNvPr id="14" name="Espace réservé du contenu 13"/>
          <p:cNvSpPr>
            <a:spLocks noGrp="1"/>
          </p:cNvSpPr>
          <p:nvPr>
            <p:ph idx="1"/>
          </p:nvPr>
        </p:nvSpPr>
        <p:spPr>
          <a:xfrm>
            <a:off x="1341884" y="836712"/>
            <a:ext cx="10369152" cy="5616624"/>
          </a:xfrm>
        </p:spPr>
        <p:txBody>
          <a:bodyPr rtlCol="0">
            <a:normAutofit lnSpcReduction="10000"/>
          </a:bodyPr>
          <a:lstStyle/>
          <a:p>
            <a:pPr marL="0" indent="0" algn="just">
              <a:buNone/>
            </a:pPr>
            <a:r>
              <a:rPr lang="fr-FR" dirty="0" smtClean="0">
                <a:solidFill>
                  <a:srgbClr val="0070C0"/>
                </a:solidFill>
              </a:rPr>
              <a:t>Résiliation pour faute du titulaire du marché :</a:t>
            </a:r>
          </a:p>
          <a:p>
            <a:pPr marL="0" indent="0" algn="just">
              <a:buNone/>
            </a:pPr>
            <a:r>
              <a:rPr lang="fr-FR" sz="1800" dirty="0">
                <a:solidFill>
                  <a:schemeClr val="tx2"/>
                </a:solidFill>
              </a:rPr>
              <a:t>On distingue la résiliation simple et la résiliation aux frais et risques. Dans le premier cas, le fournisseur est dégagé de ses obligations et ne doit ni ne perçoit aucune indemnisation suite au nouveau marché que passera l’EPLE. Dans le second cas, le titulaire du marché résilié devra assumer le surcoût engendré par la passation par l’EPLE d’un nouveau marché pour assurer la prestation qu’il n’a pas effectuée correctement. </a:t>
            </a:r>
            <a:endParaRPr lang="fr-FR" sz="1800" dirty="0" smtClean="0">
              <a:solidFill>
                <a:schemeClr val="tx2"/>
              </a:solidFill>
            </a:endParaRPr>
          </a:p>
          <a:p>
            <a:pPr marL="0" indent="0" algn="just">
              <a:buNone/>
            </a:pPr>
            <a:r>
              <a:rPr lang="fr-FR" sz="1800" dirty="0">
                <a:solidFill>
                  <a:schemeClr val="tx2"/>
                </a:solidFill>
              </a:rPr>
              <a:t>Il ne faut pas craindre de mettre en œuvre cette possibilité de résiliation pour faute, mais il convient de respecter un certain nombre de précautions. </a:t>
            </a:r>
          </a:p>
          <a:p>
            <a:pPr marL="0" indent="0" algn="just">
              <a:buNone/>
            </a:pPr>
            <a:r>
              <a:rPr lang="fr-FR" sz="1800" dirty="0">
                <a:solidFill>
                  <a:schemeClr val="tx2"/>
                </a:solidFill>
              </a:rPr>
              <a:t>Si les prestations attendues ne sont pas satisfaisantes ou conformes, il est impératif de se constituer un dossier avec des documents, des copies des courriels et des lettres envoyés avant de procéder à une mise en demeure. Trop souvent, lorsqu’ils ont atteint la limite de leur patience et qu’ils souhaitent passer au stade supérieur vis-à-vis d’un fournisseur défaillant, les établissements ne peuvent faire état que de vagues plaintes par téléphone, et ne sont pas en mesure de prouver l’ancienneté et la persistance des problèmes. C’est pourquoi il est fortement conseillé de toujours doubler une communication téléphonique par un échange de courriel, ceci afin de pouvoir s’y référer ultérieurement en cas de besoin. Un courriel du style « suite à communication téléphonique de ce jour avec… je vous confirme que je rencontre le problème suivant… j’ai pris note de votre engagement de… etc. » peut s’avérer fort utile pour l’avenir. Ce conseil est valable pour les litiges dans le cadre des marchés, mais également pour tout autre problème ayant notamment trait à des livraisons, des factures, etc. Trop souvent les communications par téléphone se « perdent » chez le fournisseur ou ne laissent pas de trace, et le problème refait surface ultérieurement.</a:t>
            </a:r>
          </a:p>
          <a:p>
            <a:pPr marL="0" indent="0" algn="just">
              <a:buNone/>
            </a:pPr>
            <a:endParaRPr lang="fr-FR" sz="1800" dirty="0" smtClean="0">
              <a:solidFill>
                <a:schemeClr val="tx2"/>
              </a:solidFill>
            </a:endParaRPr>
          </a:p>
        </p:txBody>
      </p:sp>
      <p:pic>
        <p:nvPicPr>
          <p:cNvPr id="3" name="Image 2"/>
          <p:cNvPicPr>
            <a:picLocks noChangeAspect="1"/>
          </p:cNvPicPr>
          <p:nvPr/>
        </p:nvPicPr>
        <p:blipFill>
          <a:blip r:embed="rId3"/>
          <a:stretch>
            <a:fillRect/>
          </a:stretch>
        </p:blipFill>
        <p:spPr>
          <a:xfrm>
            <a:off x="693812" y="836712"/>
            <a:ext cx="445047" cy="438950"/>
          </a:xfrm>
          <a:prstGeom prst="rect">
            <a:avLst/>
          </a:prstGeom>
        </p:spPr>
      </p:pic>
    </p:spTree>
    <p:extLst>
      <p:ext uri="{BB962C8B-B14F-4D97-AF65-F5344CB8AC3E}">
        <p14:creationId xmlns:p14="http://schemas.microsoft.com/office/powerpoint/2010/main" val="399426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514895"/>
          </a:xfrm>
        </p:spPr>
        <p:txBody>
          <a:bodyPr rtlCol="0">
            <a:normAutofit/>
          </a:bodyPr>
          <a:lstStyle/>
          <a:p>
            <a:pPr algn="ctr"/>
            <a:r>
              <a:rPr lang="fr-FR" sz="2400" b="1" dirty="0">
                <a:solidFill>
                  <a:schemeClr val="bg1">
                    <a:lumMod val="65000"/>
                  </a:schemeClr>
                </a:solidFill>
              </a:rPr>
              <a:t>Modification et résiliation des contrats de marchés publics</a:t>
            </a:r>
            <a:endParaRPr lang="fr-FR" sz="2400" b="1" dirty="0">
              <a:solidFill>
                <a:schemeClr val="bg1">
                  <a:lumMod val="65000"/>
                </a:schemeClr>
              </a:solidFill>
            </a:endParaRPr>
          </a:p>
        </p:txBody>
      </p:sp>
      <p:sp>
        <p:nvSpPr>
          <p:cNvPr id="14" name="Espace réservé du contenu 13"/>
          <p:cNvSpPr>
            <a:spLocks noGrp="1"/>
          </p:cNvSpPr>
          <p:nvPr>
            <p:ph idx="1"/>
          </p:nvPr>
        </p:nvSpPr>
        <p:spPr>
          <a:xfrm>
            <a:off x="1341884" y="836712"/>
            <a:ext cx="10369152" cy="5616624"/>
          </a:xfrm>
        </p:spPr>
        <p:txBody>
          <a:bodyPr rtlCol="0">
            <a:normAutofit/>
          </a:bodyPr>
          <a:lstStyle/>
          <a:p>
            <a:pPr marL="0" indent="0" algn="just">
              <a:buNone/>
            </a:pPr>
            <a:r>
              <a:rPr lang="fr-FR" dirty="0" smtClean="0">
                <a:solidFill>
                  <a:srgbClr val="0070C0"/>
                </a:solidFill>
              </a:rPr>
              <a:t>Résiliation pour faute du titulaire du marché :</a:t>
            </a:r>
          </a:p>
          <a:p>
            <a:pPr marL="0" indent="0" algn="just">
              <a:buNone/>
            </a:pPr>
            <a:r>
              <a:rPr lang="fr-FR" sz="1800" dirty="0">
                <a:solidFill>
                  <a:schemeClr val="tx2"/>
                </a:solidFill>
              </a:rPr>
              <a:t>Si les différents écrits n’ont pas résolu les dysfonctionnements du marché, il convient alors d’adresser une mise en demeure au titulaire du marché par lettre recommandée avec AR. S’il n’est pas donné suite à la mise en demeure, l’ordonnateur peut résilier unilatéralement le marché public ; là aussi par lettre recommandée avec AR. Cette décision doit être motivée et doit mentionner expressément le type de résiliation conformément à ce qui avait été annoncé dans la mise en demeure et sa date d’effet. Ne pas oublier de mentionner les voies de recours. Il convient de noter que lorsqu’il s’agit de marchés pluriannuels n'entrant pas dans le champ de la délégation donnée par le conseil d’administration à l’ordonnateur, la décision de résiliation doit résulter d'une nouvelle délibération du CA (parallélisme des formes).</a:t>
            </a:r>
          </a:p>
          <a:p>
            <a:pPr marL="0" indent="0" algn="just">
              <a:buNone/>
            </a:pPr>
            <a:r>
              <a:rPr lang="fr-FR" sz="1800" dirty="0">
                <a:solidFill>
                  <a:schemeClr val="tx2"/>
                </a:solidFill>
              </a:rPr>
              <a:t>Ne vous laissez pas impressionner par des argumentations fallacieuses du fournisseur. Et si votre dossier est bien constitué, vous avez toutes les chances d’avoir gain de cause sans recours au tribunal, car les sociétés hésitent à s’engager sur le terrain de la juridiction administrative qui ne leur est pas très favorable.</a:t>
            </a:r>
          </a:p>
          <a:p>
            <a:pPr marL="0" indent="0" algn="just">
              <a:buNone/>
            </a:pPr>
            <a:endParaRPr lang="fr-FR" sz="1800" dirty="0" smtClean="0">
              <a:solidFill>
                <a:schemeClr val="tx2"/>
              </a:solidFill>
            </a:endParaRPr>
          </a:p>
        </p:txBody>
      </p:sp>
      <p:pic>
        <p:nvPicPr>
          <p:cNvPr id="3" name="Image 2"/>
          <p:cNvPicPr>
            <a:picLocks noChangeAspect="1"/>
          </p:cNvPicPr>
          <p:nvPr/>
        </p:nvPicPr>
        <p:blipFill>
          <a:blip r:embed="rId3"/>
          <a:stretch>
            <a:fillRect/>
          </a:stretch>
        </p:blipFill>
        <p:spPr>
          <a:xfrm>
            <a:off x="693812" y="836712"/>
            <a:ext cx="445047" cy="438950"/>
          </a:xfrm>
          <a:prstGeom prst="rect">
            <a:avLst/>
          </a:prstGeom>
        </p:spPr>
      </p:pic>
    </p:spTree>
    <p:extLst>
      <p:ext uri="{BB962C8B-B14F-4D97-AF65-F5344CB8AC3E}">
        <p14:creationId xmlns:p14="http://schemas.microsoft.com/office/powerpoint/2010/main" val="66897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514895"/>
          </a:xfrm>
        </p:spPr>
        <p:txBody>
          <a:bodyPr rtlCol="0">
            <a:normAutofit/>
          </a:bodyPr>
          <a:lstStyle/>
          <a:p>
            <a:pPr algn="ctr" rtl="0"/>
            <a:r>
              <a:rPr lang="fr-FR" sz="2400" b="1" dirty="0" smtClean="0">
                <a:solidFill>
                  <a:schemeClr val="bg1">
                    <a:lumMod val="65000"/>
                  </a:schemeClr>
                </a:solidFill>
              </a:rPr>
              <a:t>Modification et r</a:t>
            </a:r>
            <a:r>
              <a:rPr lang="fr-FR" sz="2400" b="1" dirty="0" smtClean="0">
                <a:solidFill>
                  <a:schemeClr val="bg1">
                    <a:lumMod val="65000"/>
                  </a:schemeClr>
                </a:solidFill>
              </a:rPr>
              <a:t>ésiliation </a:t>
            </a:r>
            <a:r>
              <a:rPr lang="fr-FR" sz="2400" b="1" dirty="0" smtClean="0">
                <a:solidFill>
                  <a:schemeClr val="bg1">
                    <a:lumMod val="65000"/>
                  </a:schemeClr>
                </a:solidFill>
              </a:rPr>
              <a:t>des contrats de marchés publics</a:t>
            </a:r>
            <a:endParaRPr lang="fr-FR" sz="2400" b="1" dirty="0">
              <a:solidFill>
                <a:schemeClr val="bg1">
                  <a:lumMod val="65000"/>
                </a:schemeClr>
              </a:solidFill>
            </a:endParaRPr>
          </a:p>
        </p:txBody>
      </p:sp>
      <p:sp>
        <p:nvSpPr>
          <p:cNvPr id="14" name="Espace réservé du contenu 13"/>
          <p:cNvSpPr>
            <a:spLocks noGrp="1"/>
          </p:cNvSpPr>
          <p:nvPr>
            <p:ph idx="1"/>
          </p:nvPr>
        </p:nvSpPr>
        <p:spPr>
          <a:xfrm>
            <a:off x="1341884" y="836712"/>
            <a:ext cx="10369152" cy="5616624"/>
          </a:xfrm>
        </p:spPr>
        <p:txBody>
          <a:bodyPr rtlCol="0">
            <a:normAutofit/>
          </a:bodyPr>
          <a:lstStyle/>
          <a:p>
            <a:pPr marL="0" indent="0" algn="just">
              <a:buNone/>
            </a:pPr>
            <a:r>
              <a:rPr lang="fr-FR" dirty="0" smtClean="0">
                <a:solidFill>
                  <a:srgbClr val="0070C0"/>
                </a:solidFill>
              </a:rPr>
              <a:t>La transaction :</a:t>
            </a:r>
            <a:endParaRPr lang="fr-FR" sz="1800" dirty="0">
              <a:solidFill>
                <a:schemeClr val="tx2"/>
              </a:solidFill>
            </a:endParaRPr>
          </a:p>
          <a:p>
            <a:pPr marL="0" indent="0" algn="just">
              <a:buNone/>
            </a:pPr>
            <a:r>
              <a:rPr lang="fr-FR" sz="1800" dirty="0">
                <a:solidFill>
                  <a:schemeClr val="tx2"/>
                </a:solidFill>
              </a:rPr>
              <a:t>Le recours à la transaction est possible, à tout moment, pendant l'exécution du marché ou en cours de procédure contentieuse, notamment dans les cas suivants :</a:t>
            </a:r>
          </a:p>
          <a:p>
            <a:pPr marL="0" indent="0" algn="just">
              <a:buNone/>
            </a:pPr>
            <a:r>
              <a:rPr lang="fr-FR" sz="1800" dirty="0">
                <a:solidFill>
                  <a:schemeClr val="tx2"/>
                </a:solidFill>
              </a:rPr>
              <a:t>- indemnisation du titulaire du marché pour des travaux ou prestations supplémentaires réalisés hors contrat,</a:t>
            </a:r>
          </a:p>
          <a:p>
            <a:pPr marL="0" indent="0" algn="just">
              <a:buNone/>
            </a:pPr>
            <a:r>
              <a:rPr lang="fr-FR" sz="1800" dirty="0">
                <a:solidFill>
                  <a:schemeClr val="tx2"/>
                </a:solidFill>
              </a:rPr>
              <a:t>- réparation des dommages subis par l'acheteur public ou par le titulaire du marché,</a:t>
            </a:r>
          </a:p>
          <a:p>
            <a:pPr marL="0" indent="0" algn="just">
              <a:buNone/>
            </a:pPr>
            <a:r>
              <a:rPr lang="fr-FR" sz="1800" dirty="0">
                <a:solidFill>
                  <a:schemeClr val="tx2"/>
                </a:solidFill>
              </a:rPr>
              <a:t>- règlement des conséquences d'un marché annulé par le juge.</a:t>
            </a:r>
          </a:p>
          <a:p>
            <a:pPr marL="0" indent="0" algn="just">
              <a:buNone/>
            </a:pPr>
            <a:r>
              <a:rPr lang="fr-FR" sz="1800" dirty="0">
                <a:solidFill>
                  <a:schemeClr val="tx2"/>
                </a:solidFill>
              </a:rPr>
              <a:t>La transaction est recommandée dans tous les cas où la créance du demandeur peut être évaluée de manière suffisamment certaine et un contentieux inutile et coûteux peut être évité.</a:t>
            </a:r>
          </a:p>
          <a:p>
            <a:pPr marL="0" indent="0" algn="just">
              <a:buNone/>
            </a:pPr>
            <a:r>
              <a:rPr lang="fr-FR" sz="1800" dirty="0">
                <a:solidFill>
                  <a:schemeClr val="tx2"/>
                </a:solidFill>
              </a:rPr>
              <a:t>Il s'agit d'un contrat négocié et écrit dont l'objectif est d'arriver au règlement complet du litige par des concessions réciproques équilibrées, et de définir les sommes dues.</a:t>
            </a:r>
          </a:p>
          <a:p>
            <a:pPr marL="0" indent="0" algn="just">
              <a:buNone/>
            </a:pPr>
            <a:r>
              <a:rPr lang="fr-FR" sz="1800" dirty="0">
                <a:solidFill>
                  <a:schemeClr val="tx2"/>
                </a:solidFill>
              </a:rPr>
              <a:t>La </a:t>
            </a:r>
            <a:r>
              <a:rPr lang="fr-FR" sz="1800" dirty="0" smtClean="0">
                <a:solidFill>
                  <a:schemeClr val="tx2"/>
                </a:solidFill>
              </a:rPr>
              <a:t>procédure </a:t>
            </a:r>
            <a:r>
              <a:rPr lang="fr-FR" sz="1800" dirty="0">
                <a:solidFill>
                  <a:schemeClr val="tx2"/>
                </a:solidFill>
              </a:rPr>
              <a:t>est également décrite au paragraphe 2.2.4.7 de l’instruction codificatrice M9-6.</a:t>
            </a:r>
          </a:p>
          <a:p>
            <a:pPr marL="0" indent="0" algn="just">
              <a:buNone/>
            </a:pPr>
            <a:endParaRPr lang="fr-FR" sz="1800" dirty="0" smtClean="0">
              <a:solidFill>
                <a:schemeClr val="tx2"/>
              </a:solidFill>
            </a:endParaRPr>
          </a:p>
        </p:txBody>
      </p:sp>
      <p:pic>
        <p:nvPicPr>
          <p:cNvPr id="3" name="Image 2"/>
          <p:cNvPicPr>
            <a:picLocks noChangeAspect="1"/>
          </p:cNvPicPr>
          <p:nvPr/>
        </p:nvPicPr>
        <p:blipFill>
          <a:blip r:embed="rId3"/>
          <a:stretch>
            <a:fillRect/>
          </a:stretch>
        </p:blipFill>
        <p:spPr>
          <a:xfrm>
            <a:off x="693812" y="836712"/>
            <a:ext cx="445047" cy="438950"/>
          </a:xfrm>
          <a:prstGeom prst="rect">
            <a:avLst/>
          </a:prstGeom>
        </p:spPr>
      </p:pic>
    </p:spTree>
    <p:extLst>
      <p:ext uri="{BB962C8B-B14F-4D97-AF65-F5344CB8AC3E}">
        <p14:creationId xmlns:p14="http://schemas.microsoft.com/office/powerpoint/2010/main" val="114266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fontScale="90000"/>
          </a:bodyPr>
          <a:lstStyle/>
          <a:p>
            <a:pPr algn="ctr"/>
            <a:r>
              <a:rPr lang="fr-FR" dirty="0">
                <a:solidFill>
                  <a:schemeClr val="bg1">
                    <a:lumMod val="50000"/>
                  </a:schemeClr>
                </a:solidFill>
              </a:rPr>
              <a:t>Actualisation des connaissances</a:t>
            </a:r>
            <a:br>
              <a:rPr lang="fr-FR" dirty="0">
                <a:solidFill>
                  <a:schemeClr val="bg1">
                    <a:lumMod val="50000"/>
                  </a:schemeClr>
                </a:solidFill>
              </a:rPr>
            </a:br>
            <a:r>
              <a:rPr lang="fr-FR" dirty="0">
                <a:solidFill>
                  <a:schemeClr val="bg1">
                    <a:lumMod val="50000"/>
                  </a:schemeClr>
                </a:solidFill>
              </a:rPr>
              <a:t> et des pratiques en matière budgétaire et comptable</a:t>
            </a:r>
            <a:endParaRPr lang="fr-FR" dirty="0"/>
          </a:p>
        </p:txBody>
      </p:sp>
      <p:sp>
        <p:nvSpPr>
          <p:cNvPr id="14" name="Espace réservé du contenu 13"/>
          <p:cNvSpPr>
            <a:spLocks noGrp="1"/>
          </p:cNvSpPr>
          <p:nvPr>
            <p:ph idx="1"/>
          </p:nvPr>
        </p:nvSpPr>
        <p:spPr>
          <a:xfrm>
            <a:off x="2691795" y="2492896"/>
            <a:ext cx="7586081" cy="2520280"/>
          </a:xfrm>
        </p:spPr>
        <p:txBody>
          <a:bodyPr rtlCol="0">
            <a:normAutofit/>
          </a:bodyPr>
          <a:lstStyle/>
          <a:p>
            <a:pPr marL="0" indent="0" algn="ctr">
              <a:buNone/>
            </a:pPr>
            <a:r>
              <a:rPr lang="fr-FR" sz="5400" b="1" dirty="0" smtClean="0"/>
              <a:t>Les contrôles du comptable en matière de dépenses</a:t>
            </a:r>
          </a:p>
        </p:txBody>
      </p:sp>
      <p:pic>
        <p:nvPicPr>
          <p:cNvPr id="2" name="Image 1"/>
          <p:cNvPicPr>
            <a:picLocks noChangeAspect="1"/>
          </p:cNvPicPr>
          <p:nvPr/>
        </p:nvPicPr>
        <p:blipFill>
          <a:blip r:embed="rId3"/>
          <a:stretch>
            <a:fillRect/>
          </a:stretch>
        </p:blipFill>
        <p:spPr>
          <a:xfrm>
            <a:off x="693812" y="797718"/>
            <a:ext cx="445047" cy="481626"/>
          </a:xfrm>
          <a:prstGeom prst="rect">
            <a:avLst/>
          </a:prstGeom>
        </p:spPr>
      </p:pic>
    </p:spTree>
    <p:extLst>
      <p:ext uri="{BB962C8B-B14F-4D97-AF65-F5344CB8AC3E}">
        <p14:creationId xmlns:p14="http://schemas.microsoft.com/office/powerpoint/2010/main" val="39822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r>
              <a:rPr lang="fr-FR" b="1" dirty="0">
                <a:solidFill>
                  <a:srgbClr val="002060"/>
                </a:solidFill>
              </a:rPr>
              <a:t>La responsabilité du gestionnaire public</a:t>
            </a:r>
            <a:endParaRPr lang="fr-FR" dirty="0"/>
          </a:p>
        </p:txBody>
      </p:sp>
      <p:sp>
        <p:nvSpPr>
          <p:cNvPr id="4" name="ZoneTexte 3"/>
          <p:cNvSpPr txBox="1"/>
          <p:nvPr/>
        </p:nvSpPr>
        <p:spPr>
          <a:xfrm>
            <a:off x="1413892" y="1017955"/>
            <a:ext cx="10369152" cy="5663089"/>
          </a:xfrm>
          <a:prstGeom prst="rect">
            <a:avLst/>
          </a:prstGeom>
          <a:noFill/>
        </p:spPr>
        <p:txBody>
          <a:bodyPr wrap="square" rtlCol="0">
            <a:spAutoFit/>
          </a:bodyPr>
          <a:lstStyle/>
          <a:p>
            <a:r>
              <a:rPr lang="fr-FR" b="1" dirty="0"/>
              <a:t>Avant cette </a:t>
            </a:r>
            <a:r>
              <a:rPr lang="fr-FR" b="1" dirty="0" smtClean="0"/>
              <a:t>réforme :</a:t>
            </a:r>
          </a:p>
          <a:p>
            <a:endParaRPr lang="fr-FR" b="1" dirty="0" smtClean="0"/>
          </a:p>
          <a:p>
            <a:pPr algn="just"/>
            <a:r>
              <a:rPr lang="fr-FR" sz="1600" dirty="0"/>
              <a:t>I</a:t>
            </a:r>
            <a:r>
              <a:rPr lang="fr-FR" sz="1600" dirty="0" smtClean="0"/>
              <a:t>l </a:t>
            </a:r>
            <a:r>
              <a:rPr lang="fr-FR" sz="1600" dirty="0"/>
              <a:t>existait </a:t>
            </a:r>
            <a:r>
              <a:rPr lang="fr-FR" sz="1600" b="1" u="sng" dirty="0"/>
              <a:t>deux régimes </a:t>
            </a:r>
            <a:r>
              <a:rPr lang="fr-FR" sz="1600" dirty="0"/>
              <a:t>d’engagement de la responsabilité financière :</a:t>
            </a:r>
          </a:p>
          <a:p>
            <a:pPr algn="just"/>
            <a:r>
              <a:rPr lang="fr-FR" sz="1600" dirty="0" smtClean="0"/>
              <a:t>- Celui </a:t>
            </a:r>
            <a:r>
              <a:rPr lang="fr-FR" sz="1600" dirty="0"/>
              <a:t>concernant les </a:t>
            </a:r>
            <a:r>
              <a:rPr lang="fr-FR" sz="1600" u="sng" dirty="0"/>
              <a:t>comptables publics </a:t>
            </a:r>
            <a:r>
              <a:rPr lang="fr-FR" sz="1600" dirty="0"/>
              <a:t>sui étaient soumis à une </a:t>
            </a:r>
            <a:r>
              <a:rPr lang="fr-FR" sz="1600" u="sng" dirty="0"/>
              <a:t>responsabilité personnelle et pécuniaire (RPP)</a:t>
            </a:r>
            <a:r>
              <a:rPr lang="fr-FR" sz="1600" dirty="0"/>
              <a:t> devant les Chambres régionales des comptes (CRC) et la Cour des comptes (CC), avec des risques importants pour des fautes commises majoritairement par les ordonnateurs, souvent mineures et purement formelles.</a:t>
            </a:r>
          </a:p>
          <a:p>
            <a:pPr marL="285750" indent="-285750" algn="just">
              <a:buFontTx/>
              <a:buChar char="-"/>
            </a:pPr>
            <a:r>
              <a:rPr lang="fr-FR" sz="1600" dirty="0" smtClean="0"/>
              <a:t>Celui </a:t>
            </a:r>
            <a:r>
              <a:rPr lang="fr-FR" sz="1600" dirty="0"/>
              <a:t>concernant principalement les </a:t>
            </a:r>
            <a:r>
              <a:rPr lang="fr-FR" sz="1600" u="sng" dirty="0"/>
              <a:t>ordonnateurs</a:t>
            </a:r>
            <a:r>
              <a:rPr lang="fr-FR" sz="1600" dirty="0"/>
              <a:t> dont la mise en cause de la responsabilité pouvait faire l’objet de sanctions pour </a:t>
            </a:r>
            <a:r>
              <a:rPr lang="fr-FR" sz="1600" u="sng" dirty="0"/>
              <a:t>des fautes graves devant la Cour de discipline budgétaire (CDBF)</a:t>
            </a:r>
            <a:r>
              <a:rPr lang="fr-FR" sz="1600" dirty="0"/>
              <a:t> ; mais avec très peu de jugements</a:t>
            </a:r>
            <a:r>
              <a:rPr lang="fr-FR" sz="1600" dirty="0" smtClean="0"/>
              <a:t>.</a:t>
            </a:r>
          </a:p>
          <a:p>
            <a:pPr marL="285750" indent="-285750" algn="just">
              <a:buFontTx/>
              <a:buChar char="-"/>
            </a:pPr>
            <a:endParaRPr lang="fr-FR" dirty="0"/>
          </a:p>
          <a:p>
            <a:pPr algn="just"/>
            <a:r>
              <a:rPr lang="fr-FR" b="1" dirty="0"/>
              <a:t>Avec cette réforme :</a:t>
            </a:r>
          </a:p>
          <a:p>
            <a:pPr algn="just"/>
            <a:endParaRPr lang="fr-FR" dirty="0"/>
          </a:p>
          <a:p>
            <a:pPr algn="just"/>
            <a:r>
              <a:rPr lang="fr-FR" sz="1600" dirty="0"/>
              <a:t>La CDBF et le régime de responsabilité personnelle et pécuniaire du comptable disparaissent avec la mise en place d’un régime d’engagement unifié de la responsabilité financière des gestionnaires publics. Cette réforme touche également, par ricochet, la responsabilité des régisseurs. </a:t>
            </a:r>
          </a:p>
          <a:p>
            <a:pPr algn="just"/>
            <a:endParaRPr lang="fr-FR" sz="1600" dirty="0"/>
          </a:p>
          <a:p>
            <a:pPr algn="just"/>
            <a:r>
              <a:rPr lang="fr-FR" sz="1600" dirty="0"/>
              <a:t>A à la différence du régime de RPP dans lequel le comptable était mis en débet en cas de manquement dans l’exercice de ses contrôles alors même qu’il n’était pas à l’origine de la faute, le nouveau régime conduit à sanctionner la personne directement à l’origine de l’infraction. Par ailleurs il a pour objectif de sanctionner une faute et non pas de réparer un préjudice financier.</a:t>
            </a:r>
          </a:p>
          <a:p>
            <a:pPr algn="just"/>
            <a:endParaRPr lang="fr-FR" sz="1600" dirty="0" smtClean="0"/>
          </a:p>
        </p:txBody>
      </p:sp>
      <p:pic>
        <p:nvPicPr>
          <p:cNvPr id="3" name="Image 2"/>
          <p:cNvPicPr>
            <a:picLocks noChangeAspect="1"/>
          </p:cNvPicPr>
          <p:nvPr/>
        </p:nvPicPr>
        <p:blipFill>
          <a:blip r:embed="rId3"/>
          <a:stretch>
            <a:fillRect/>
          </a:stretch>
        </p:blipFill>
        <p:spPr>
          <a:xfrm>
            <a:off x="693812" y="777142"/>
            <a:ext cx="445047" cy="481626"/>
          </a:xfrm>
          <a:prstGeom prst="rect">
            <a:avLst/>
          </a:prstGeom>
        </p:spPr>
      </p:pic>
    </p:spTree>
    <p:extLst>
      <p:ext uri="{BB962C8B-B14F-4D97-AF65-F5344CB8AC3E}">
        <p14:creationId xmlns:p14="http://schemas.microsoft.com/office/powerpoint/2010/main" val="340178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normAutofit/>
          </a:bodyPr>
          <a:lstStyle/>
          <a:p>
            <a:pPr algn="ctr" rtl="0"/>
            <a:r>
              <a:rPr lang="fr-FR" sz="2400" b="1" dirty="0" smtClean="0">
                <a:solidFill>
                  <a:schemeClr val="bg1">
                    <a:lumMod val="65000"/>
                  </a:schemeClr>
                </a:solidFill>
              </a:rPr>
              <a:t>Le contrôle de la dépense</a:t>
            </a:r>
            <a:endParaRPr lang="fr-FR" sz="2400" b="1" dirty="0">
              <a:solidFill>
                <a:schemeClr val="bg1">
                  <a:lumMod val="65000"/>
                </a:schemeClr>
              </a:solidFill>
            </a:endParaRPr>
          </a:p>
        </p:txBody>
      </p:sp>
      <p:sp>
        <p:nvSpPr>
          <p:cNvPr id="14" name="Espace réservé du contenu 13"/>
          <p:cNvSpPr>
            <a:spLocks noGrp="1"/>
          </p:cNvSpPr>
          <p:nvPr>
            <p:ph idx="1"/>
          </p:nvPr>
        </p:nvSpPr>
        <p:spPr>
          <a:xfrm>
            <a:off x="1341884" y="1412776"/>
            <a:ext cx="10369152" cy="5040560"/>
          </a:xfrm>
        </p:spPr>
        <p:txBody>
          <a:bodyPr rtlCol="0">
            <a:normAutofit/>
          </a:bodyPr>
          <a:lstStyle/>
          <a:p>
            <a:pPr marL="0" indent="0" algn="just">
              <a:buNone/>
            </a:pPr>
            <a:r>
              <a:rPr lang="fr-FR" dirty="0" smtClean="0"/>
              <a:t>La « bible » de tout gestionnaire (et donc de tout comptable) :</a:t>
            </a:r>
          </a:p>
          <a:p>
            <a:pPr marL="0" indent="0" algn="just">
              <a:buNone/>
            </a:pPr>
            <a:r>
              <a:rPr lang="fr-FR" sz="2600" dirty="0" smtClean="0">
                <a:solidFill>
                  <a:srgbClr val="0070C0"/>
                </a:solidFill>
              </a:rPr>
              <a:t>&gt; Décret </a:t>
            </a:r>
            <a:r>
              <a:rPr lang="fr-FR" sz="2600" dirty="0">
                <a:solidFill>
                  <a:srgbClr val="0070C0"/>
                </a:solidFill>
              </a:rPr>
              <a:t>n° 2022-505 du 23 mars </a:t>
            </a:r>
            <a:r>
              <a:rPr lang="fr-FR" sz="2600" dirty="0" smtClean="0">
                <a:solidFill>
                  <a:srgbClr val="0070C0"/>
                </a:solidFill>
              </a:rPr>
              <a:t>2022 fixant la liste des pièces justificatives des </a:t>
            </a:r>
            <a:r>
              <a:rPr lang="fr-FR" sz="2600" dirty="0">
                <a:solidFill>
                  <a:srgbClr val="0070C0"/>
                </a:solidFill>
              </a:rPr>
              <a:t>dépenses des collectivités territoriales, des établissements publics locaux et des établissements publics de </a:t>
            </a:r>
            <a:r>
              <a:rPr lang="fr-FR" sz="2600" dirty="0" smtClean="0">
                <a:solidFill>
                  <a:srgbClr val="0070C0"/>
                </a:solidFill>
              </a:rPr>
              <a:t>santé</a:t>
            </a:r>
          </a:p>
          <a:p>
            <a:pPr marL="0" indent="0" algn="ctr">
              <a:buNone/>
            </a:pPr>
            <a:r>
              <a:rPr lang="fr-FR" sz="2000" dirty="0" smtClean="0"/>
              <a:t>(Applicable </a:t>
            </a:r>
            <a:r>
              <a:rPr lang="fr-FR" sz="2000" dirty="0"/>
              <a:t>aux EPLE </a:t>
            </a:r>
            <a:r>
              <a:rPr lang="fr-FR" sz="2000" dirty="0" smtClean="0"/>
              <a:t>- article </a:t>
            </a:r>
            <a:r>
              <a:rPr lang="fr-FR" sz="2000" dirty="0"/>
              <a:t>R. 421-74 du code de </a:t>
            </a:r>
            <a:r>
              <a:rPr lang="fr-FR" sz="2000" dirty="0" smtClean="0"/>
              <a:t>l’éducation)</a:t>
            </a:r>
          </a:p>
          <a:p>
            <a:pPr marL="0" indent="0" algn="just">
              <a:buNone/>
            </a:pPr>
            <a:endParaRPr lang="fr-FR" sz="2000" dirty="0" smtClean="0"/>
          </a:p>
          <a:p>
            <a:pPr marL="0" indent="0" algn="just">
              <a:buNone/>
            </a:pPr>
            <a:r>
              <a:rPr lang="fr-FR" sz="2600" dirty="0" smtClean="0"/>
              <a:t>Une lecture indispensable pour tout comptable (et fondé de pouvoir) :</a:t>
            </a:r>
          </a:p>
          <a:p>
            <a:pPr marL="0" indent="0" algn="just">
              <a:buNone/>
            </a:pPr>
            <a:r>
              <a:rPr lang="fr-FR" sz="2600" dirty="0" smtClean="0">
                <a:solidFill>
                  <a:srgbClr val="0070C0"/>
                </a:solidFill>
              </a:rPr>
              <a:t>&gt; Instruction </a:t>
            </a:r>
            <a:r>
              <a:rPr lang="fr-FR" sz="2600" dirty="0">
                <a:solidFill>
                  <a:srgbClr val="0070C0"/>
                </a:solidFill>
              </a:rPr>
              <a:t>BOFIP-GCP-22-0007 du </a:t>
            </a:r>
            <a:r>
              <a:rPr lang="fr-FR" sz="2600" dirty="0" smtClean="0">
                <a:solidFill>
                  <a:srgbClr val="0070C0"/>
                </a:solidFill>
              </a:rPr>
              <a:t>06/05/2022 sur les pièces justificatives des dépenses du secteur public local</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565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lstStyle/>
          <a:p>
            <a:pPr rtl="0"/>
            <a:r>
              <a:rPr lang="fr-FR" b="1" dirty="0" smtClean="0">
                <a:solidFill>
                  <a:srgbClr val="002060"/>
                </a:solidFill>
              </a:rPr>
              <a:t>I – La nature du contrôle</a:t>
            </a:r>
            <a:endParaRPr lang="fr-FR" sz="2000" b="1" dirty="0">
              <a:solidFill>
                <a:srgbClr val="002060"/>
              </a:solidFill>
            </a:endParaRPr>
          </a:p>
        </p:txBody>
      </p:sp>
      <p:sp>
        <p:nvSpPr>
          <p:cNvPr id="14" name="Espace réservé du contenu 13"/>
          <p:cNvSpPr>
            <a:spLocks noGrp="1"/>
          </p:cNvSpPr>
          <p:nvPr>
            <p:ph idx="1"/>
          </p:nvPr>
        </p:nvSpPr>
        <p:spPr>
          <a:xfrm>
            <a:off x="1413892" y="1124744"/>
            <a:ext cx="10369152" cy="5544616"/>
          </a:xfrm>
        </p:spPr>
        <p:txBody>
          <a:bodyPr rtlCol="0">
            <a:normAutofit fontScale="92500" lnSpcReduction="10000"/>
          </a:bodyPr>
          <a:lstStyle/>
          <a:p>
            <a:pPr marL="0" indent="0" algn="just">
              <a:buNone/>
            </a:pPr>
            <a:r>
              <a:rPr lang="fr-FR" dirty="0" smtClean="0"/>
              <a:t>* Le comptable </a:t>
            </a:r>
            <a:r>
              <a:rPr lang="fr-FR" dirty="0"/>
              <a:t>ne peut subordonner ses actes de paiement à une appréciation de l'opportunité des décisions prises par l'ordonnateur </a:t>
            </a:r>
            <a:r>
              <a:rPr lang="fr-FR" dirty="0" smtClean="0"/>
              <a:t>(article </a:t>
            </a:r>
            <a:r>
              <a:rPr lang="fr-FR" dirty="0"/>
              <a:t>L. 1617-2 du CGCT </a:t>
            </a:r>
            <a:r>
              <a:rPr lang="fr-FR" dirty="0" smtClean="0"/>
              <a:t>).</a:t>
            </a:r>
            <a:endParaRPr lang="fr-FR" dirty="0"/>
          </a:p>
          <a:p>
            <a:pPr marL="0" indent="0" algn="just">
              <a:buNone/>
            </a:pPr>
            <a:r>
              <a:rPr lang="fr-FR" dirty="0" smtClean="0"/>
              <a:t>* Le comptable </a:t>
            </a:r>
            <a:r>
              <a:rPr lang="fr-FR" dirty="0"/>
              <a:t>public </a:t>
            </a:r>
            <a:r>
              <a:rPr lang="fr-FR" dirty="0" smtClean="0"/>
              <a:t>n’est </a:t>
            </a:r>
            <a:r>
              <a:rPr lang="fr-FR" dirty="0"/>
              <a:t>pas juge de « l’intérêt public de la dépense </a:t>
            </a:r>
            <a:r>
              <a:rPr lang="fr-FR" dirty="0" smtClean="0"/>
              <a:t>».</a:t>
            </a:r>
          </a:p>
          <a:p>
            <a:pPr marL="0" indent="0" algn="just">
              <a:buNone/>
            </a:pPr>
            <a:r>
              <a:rPr lang="fr-FR" dirty="0" smtClean="0"/>
              <a:t>* Le comptable n’est pas juge de la légalité des actes qui lui sont produits :</a:t>
            </a:r>
          </a:p>
          <a:p>
            <a:pPr marL="0" indent="0" algn="just">
              <a:buNone/>
            </a:pPr>
            <a:r>
              <a:rPr lang="fr-FR" sz="2600" i="1" dirty="0"/>
              <a:t>« Si, pour apprécier la validité des créances, les comptables doivent exercer leur contrôle sur l'exactitude des calculs de liquidation et sur la production des justifications, ils n'ont pas le pouvoir de se faire juges de la </a:t>
            </a:r>
            <a:r>
              <a:rPr lang="fr-FR" sz="2600" i="1" dirty="0" smtClean="0"/>
              <a:t>légalité </a:t>
            </a:r>
            <a:r>
              <a:rPr lang="fr-FR" sz="2600" i="1" dirty="0"/>
              <a:t>des décisions administratives ; que la question de savoir si un département peut prendre à sa charge une dépense au titre des compétences qui sont les siennes est une question de légalité qui ne relève pas du contrôle que doit exercer le comptable en vue du paiement ».  </a:t>
            </a:r>
            <a:r>
              <a:rPr lang="fr-FR" sz="2600" dirty="0" smtClean="0"/>
              <a:t>(CE 30/07/03 « Marty). </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6292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lstStyle/>
          <a:p>
            <a:pPr rtl="0"/>
            <a:r>
              <a:rPr lang="fr-FR" b="1" dirty="0" smtClean="0">
                <a:solidFill>
                  <a:srgbClr val="002060"/>
                </a:solidFill>
              </a:rPr>
              <a:t>I – La nature du contrôle</a:t>
            </a:r>
            <a:endParaRPr lang="fr-FR" sz="2000" b="1" dirty="0">
              <a:solidFill>
                <a:srgbClr val="002060"/>
              </a:solidFill>
            </a:endParaRPr>
          </a:p>
        </p:txBody>
      </p:sp>
      <p:sp>
        <p:nvSpPr>
          <p:cNvPr id="14" name="Espace réservé du contenu 13"/>
          <p:cNvSpPr>
            <a:spLocks noGrp="1"/>
          </p:cNvSpPr>
          <p:nvPr>
            <p:ph idx="1"/>
          </p:nvPr>
        </p:nvSpPr>
        <p:spPr>
          <a:xfrm>
            <a:off x="1341884" y="1124744"/>
            <a:ext cx="10423396" cy="5544616"/>
          </a:xfrm>
        </p:spPr>
        <p:txBody>
          <a:bodyPr rtlCol="0">
            <a:normAutofit fontScale="92500" lnSpcReduction="10000"/>
          </a:bodyPr>
          <a:lstStyle/>
          <a:p>
            <a:pPr marL="0" indent="0" algn="just">
              <a:buNone/>
            </a:pPr>
            <a:r>
              <a:rPr lang="fr-FR" sz="2600" dirty="0" smtClean="0"/>
              <a:t>Le </a:t>
            </a:r>
            <a:r>
              <a:rPr lang="fr-FR" sz="2600" dirty="0"/>
              <a:t>comptable procède à un contrôle de la régularité formelle </a:t>
            </a:r>
            <a:r>
              <a:rPr lang="fr-FR" sz="2600" dirty="0" smtClean="0"/>
              <a:t>des pièces justificatives.</a:t>
            </a:r>
          </a:p>
          <a:p>
            <a:pPr marL="0" indent="0" algn="just">
              <a:buNone/>
            </a:pPr>
            <a:r>
              <a:rPr lang="fr-FR" sz="2600" dirty="0" smtClean="0"/>
              <a:t>L’évolution </a:t>
            </a:r>
            <a:r>
              <a:rPr lang="fr-FR" sz="2600" dirty="0"/>
              <a:t>de la jurisprudence du Conseil d’Etat ces dernières années a précisé le principe : le comptable ne doit pas effectuer un contrôle de la légalité des actes qui lui sont produits à titre de pièces justificatives mais un contrôle de la cohérence des pièces produites. La jurisprudence précise que l’examen de la cohérence des pièces justificatives doit être réalisé à partir de l’ensemble des éléments dont dispose le comptable ; </a:t>
            </a:r>
            <a:r>
              <a:rPr lang="fr-FR" sz="2600" dirty="0" smtClean="0"/>
              <a:t>que </a:t>
            </a:r>
            <a:r>
              <a:rPr lang="fr-FR" sz="2600" dirty="0"/>
              <a:t>ces éléments leur aient été communiqués </a:t>
            </a:r>
            <a:r>
              <a:rPr lang="fr-FR" sz="2600" dirty="0" smtClean="0"/>
              <a:t>par </a:t>
            </a:r>
            <a:r>
              <a:rPr lang="fr-FR" sz="2600" dirty="0"/>
              <a:t>les ordonnateurs à titre obligatoire ou </a:t>
            </a:r>
            <a:r>
              <a:rPr lang="fr-FR" sz="2600" dirty="0" smtClean="0"/>
              <a:t>facultatif.</a:t>
            </a:r>
          </a:p>
          <a:p>
            <a:pPr marL="0" indent="0" algn="just">
              <a:buNone/>
            </a:pPr>
            <a:r>
              <a:rPr lang="fr-FR" sz="2600" dirty="0" smtClean="0"/>
              <a:t>La </a:t>
            </a:r>
            <a:r>
              <a:rPr lang="fr-FR" sz="2600" dirty="0"/>
              <a:t>forme dématérialisée des pièces justificatives de la dépense ne modifie pas la </a:t>
            </a:r>
            <a:r>
              <a:rPr lang="fr-FR" sz="2600" dirty="0" smtClean="0"/>
              <a:t>portée des </a:t>
            </a:r>
            <a:r>
              <a:rPr lang="fr-FR" sz="2600" dirty="0"/>
              <a:t>contrôles du comptable.</a:t>
            </a:r>
            <a:endParaRPr lang="fr-FR" sz="2600" dirty="0" smtClean="0"/>
          </a:p>
          <a:p>
            <a:pPr marL="0" indent="0" algn="just">
              <a:buNone/>
            </a:pPr>
            <a:r>
              <a:rPr lang="fr-FR" sz="2600" dirty="0"/>
              <a:t>On peut </a:t>
            </a:r>
            <a:r>
              <a:rPr lang="fr-FR" sz="2600" dirty="0" smtClean="0"/>
              <a:t>tirer </a:t>
            </a:r>
            <a:r>
              <a:rPr lang="fr-FR" sz="2600" dirty="0"/>
              <a:t>de la jurisprudence la conclusion que la liste des pièces justificatives est un élément essentiel pour le </a:t>
            </a:r>
            <a:r>
              <a:rPr lang="fr-FR" sz="2600" dirty="0" smtClean="0"/>
              <a:t>gestionnaire et le contrôle </a:t>
            </a:r>
            <a:r>
              <a:rPr lang="fr-FR" sz="2600" dirty="0"/>
              <a:t>du comptable ; et qu’à ce titre </a:t>
            </a:r>
            <a:r>
              <a:rPr lang="fr-FR" sz="2600" dirty="0" smtClean="0"/>
              <a:t>ils doivent </a:t>
            </a:r>
            <a:r>
              <a:rPr lang="fr-FR" sz="2600" dirty="0"/>
              <a:t>avoir une parfaite connaissance des règles en la matière.</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158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lstStyle/>
          <a:p>
            <a:pPr rtl="0"/>
            <a:r>
              <a:rPr lang="fr-FR" b="1" dirty="0" smtClean="0">
                <a:solidFill>
                  <a:srgbClr val="002060"/>
                </a:solidFill>
              </a:rPr>
              <a:t>I – La nature du contrôle</a:t>
            </a:r>
            <a:endParaRPr lang="fr-FR" sz="2000" b="1" dirty="0">
              <a:solidFill>
                <a:srgbClr val="002060"/>
              </a:solidFill>
            </a:endParaRPr>
          </a:p>
        </p:txBody>
      </p:sp>
      <p:sp>
        <p:nvSpPr>
          <p:cNvPr id="14" name="Espace réservé du contenu 13"/>
          <p:cNvSpPr>
            <a:spLocks noGrp="1"/>
          </p:cNvSpPr>
          <p:nvPr>
            <p:ph idx="1"/>
          </p:nvPr>
        </p:nvSpPr>
        <p:spPr>
          <a:xfrm>
            <a:off x="1341884" y="1052736"/>
            <a:ext cx="10513168" cy="5805264"/>
          </a:xfrm>
        </p:spPr>
        <p:txBody>
          <a:bodyPr rtlCol="0">
            <a:normAutofit fontScale="92500" lnSpcReduction="10000"/>
          </a:bodyPr>
          <a:lstStyle/>
          <a:p>
            <a:pPr marL="0" indent="0" algn="just">
              <a:buNone/>
            </a:pPr>
            <a:r>
              <a:rPr lang="fr-FR" sz="2600" dirty="0"/>
              <a:t>A</a:t>
            </a:r>
            <a:r>
              <a:rPr lang="fr-FR" sz="2600" dirty="0" smtClean="0"/>
              <a:t>rrêt </a:t>
            </a:r>
            <a:r>
              <a:rPr lang="fr-FR" sz="2600" dirty="0"/>
              <a:t>du 28 décembre 2019 « SDIS de la Gironde » </a:t>
            </a:r>
            <a:r>
              <a:rPr lang="fr-FR" sz="2600" dirty="0" smtClean="0"/>
              <a:t>:</a:t>
            </a:r>
            <a:endParaRPr lang="fr-FR" sz="2600" dirty="0"/>
          </a:p>
          <a:p>
            <a:pPr marL="0" indent="0" algn="just">
              <a:buNone/>
            </a:pPr>
            <a:r>
              <a:rPr lang="fr-FR" sz="2600" dirty="0"/>
              <a:t>« </a:t>
            </a:r>
            <a:r>
              <a:rPr lang="fr-FR" sz="2600" dirty="0">
                <a:solidFill>
                  <a:srgbClr val="0070C0"/>
                </a:solidFill>
              </a:rPr>
              <a:t>Il résulte de ces dispositions que, pour apprécier la validité des créances, les comptables doivent </a:t>
            </a:r>
            <a:r>
              <a:rPr lang="fr-FR" sz="2600" dirty="0" smtClean="0">
                <a:solidFill>
                  <a:srgbClr val="0070C0"/>
                </a:solidFill>
              </a:rPr>
              <a:t>notamment exercer </a:t>
            </a:r>
            <a:r>
              <a:rPr lang="fr-FR" sz="2600" dirty="0">
                <a:solidFill>
                  <a:srgbClr val="0070C0"/>
                </a:solidFill>
              </a:rPr>
              <a:t>leur contrôle sur la production des justifications. À ce titre, il leur revient d'apprécier si les pièces </a:t>
            </a:r>
            <a:r>
              <a:rPr lang="fr-FR" sz="2600" dirty="0" smtClean="0">
                <a:solidFill>
                  <a:srgbClr val="0070C0"/>
                </a:solidFill>
              </a:rPr>
              <a:t>fournies présentent </a:t>
            </a:r>
            <a:r>
              <a:rPr lang="fr-FR" sz="2600" dirty="0">
                <a:solidFill>
                  <a:srgbClr val="0070C0"/>
                </a:solidFill>
              </a:rPr>
              <a:t>un caractère suffisant pour justifier la dépense engagée. Pour établir ce caractère suffisant, il </a:t>
            </a:r>
            <a:r>
              <a:rPr lang="fr-FR" sz="2600" dirty="0" smtClean="0">
                <a:solidFill>
                  <a:srgbClr val="0070C0"/>
                </a:solidFill>
              </a:rPr>
              <a:t>leur appartient </a:t>
            </a:r>
            <a:r>
              <a:rPr lang="fr-FR" sz="2600" dirty="0">
                <a:solidFill>
                  <a:srgbClr val="0070C0"/>
                </a:solidFill>
              </a:rPr>
              <a:t>de vérifier, en premier lieu, si l'ensemble des pièces requises au titre de la nomenclature </a:t>
            </a:r>
            <a:r>
              <a:rPr lang="fr-FR" sz="2600" dirty="0" smtClean="0">
                <a:solidFill>
                  <a:srgbClr val="0070C0"/>
                </a:solidFill>
              </a:rPr>
              <a:t>comptable applicable </a:t>
            </a:r>
            <a:r>
              <a:rPr lang="fr-FR" sz="2600" dirty="0">
                <a:solidFill>
                  <a:srgbClr val="0070C0"/>
                </a:solidFill>
              </a:rPr>
              <a:t>leur ont été fournies et, en deuxième lieu, si ces pièces sont, d'une part, complètes et précises, </a:t>
            </a:r>
            <a:r>
              <a:rPr lang="fr-FR" sz="2600" dirty="0" smtClean="0">
                <a:solidFill>
                  <a:srgbClr val="0070C0"/>
                </a:solidFill>
              </a:rPr>
              <a:t>d'autre part</a:t>
            </a:r>
            <a:r>
              <a:rPr lang="fr-FR" sz="2600" dirty="0">
                <a:solidFill>
                  <a:srgbClr val="0070C0"/>
                </a:solidFill>
              </a:rPr>
              <a:t>, cohérentes au regard de la catégorie de la dépense définie dans la nomenclature applicable et de la </a:t>
            </a:r>
            <a:r>
              <a:rPr lang="fr-FR" sz="2600" dirty="0" smtClean="0">
                <a:solidFill>
                  <a:srgbClr val="0070C0"/>
                </a:solidFill>
              </a:rPr>
              <a:t>nature et </a:t>
            </a:r>
            <a:r>
              <a:rPr lang="fr-FR" sz="2600" dirty="0">
                <a:solidFill>
                  <a:srgbClr val="0070C0"/>
                </a:solidFill>
              </a:rPr>
              <a:t>de l'objet de la dépense telle qu'elle a été ordonnancée. Si ce contrôle peut conduire les comptables à </a:t>
            </a:r>
            <a:r>
              <a:rPr lang="fr-FR" sz="2600" dirty="0" smtClean="0">
                <a:solidFill>
                  <a:srgbClr val="0070C0"/>
                </a:solidFill>
              </a:rPr>
              <a:t>porter une </a:t>
            </a:r>
            <a:r>
              <a:rPr lang="fr-FR" sz="2600" dirty="0">
                <a:solidFill>
                  <a:srgbClr val="0070C0"/>
                </a:solidFill>
              </a:rPr>
              <a:t>appréciation juridique sur les actes administratifs à l'origine de la créance et s'il leur appartient alors </a:t>
            </a:r>
            <a:r>
              <a:rPr lang="fr-FR" sz="2600" dirty="0" smtClean="0">
                <a:solidFill>
                  <a:srgbClr val="0070C0"/>
                </a:solidFill>
              </a:rPr>
              <a:t>d'en donner </a:t>
            </a:r>
            <a:r>
              <a:rPr lang="fr-FR" sz="2600" dirty="0">
                <a:solidFill>
                  <a:srgbClr val="0070C0"/>
                </a:solidFill>
              </a:rPr>
              <a:t>une interprétation conforme à la réglementation en vigueur, ils n'ont pas le pouvoir de se faire </a:t>
            </a:r>
            <a:r>
              <a:rPr lang="fr-FR" sz="2600" dirty="0" smtClean="0">
                <a:solidFill>
                  <a:srgbClr val="0070C0"/>
                </a:solidFill>
              </a:rPr>
              <a:t>juges de </a:t>
            </a:r>
            <a:r>
              <a:rPr lang="fr-FR" sz="2600" dirty="0">
                <a:solidFill>
                  <a:srgbClr val="0070C0"/>
                </a:solidFill>
              </a:rPr>
              <a:t>leur légalité. Par suite, sous réserve des obligations qui viennent d'être rappelées, il n'appartient pas </a:t>
            </a:r>
            <a:r>
              <a:rPr lang="fr-FR" sz="2600" dirty="0" smtClean="0">
                <a:solidFill>
                  <a:srgbClr val="0070C0"/>
                </a:solidFill>
              </a:rPr>
              <a:t>au comptable</a:t>
            </a:r>
            <a:r>
              <a:rPr lang="fr-FR" sz="2600" dirty="0">
                <a:solidFill>
                  <a:srgbClr val="0070C0"/>
                </a:solidFill>
              </a:rPr>
              <a:t>, en principe, de vérifier la compétence des auteurs des actes administratifs fournis au titre des </a:t>
            </a:r>
            <a:r>
              <a:rPr lang="fr-FR" sz="2600" dirty="0" smtClean="0">
                <a:solidFill>
                  <a:srgbClr val="0070C0"/>
                </a:solidFill>
              </a:rPr>
              <a:t>pièces justificatives </a:t>
            </a:r>
            <a:r>
              <a:rPr lang="fr-FR" sz="2600" dirty="0">
                <a:solidFill>
                  <a:srgbClr val="0070C0"/>
                </a:solidFill>
              </a:rPr>
              <a:t>de la dépense. </a:t>
            </a:r>
            <a:r>
              <a:rPr lang="fr-FR" sz="2600" dirty="0"/>
              <a:t>».</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544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normAutofit fontScale="90000"/>
          </a:bodyPr>
          <a:lstStyle/>
          <a:p>
            <a:r>
              <a:rPr lang="fr-FR" b="1" dirty="0">
                <a:solidFill>
                  <a:srgbClr val="002060"/>
                </a:solidFill>
              </a:rPr>
              <a:t>II - Le contrôle de la qualité de l’ordonnateur.</a:t>
            </a:r>
          </a:p>
        </p:txBody>
      </p:sp>
      <p:sp>
        <p:nvSpPr>
          <p:cNvPr id="14" name="Espace réservé du contenu 13"/>
          <p:cNvSpPr>
            <a:spLocks noGrp="1"/>
          </p:cNvSpPr>
          <p:nvPr>
            <p:ph idx="1"/>
          </p:nvPr>
        </p:nvSpPr>
        <p:spPr>
          <a:xfrm>
            <a:off x="1593436" y="1052736"/>
            <a:ext cx="9782801" cy="5544616"/>
          </a:xfrm>
        </p:spPr>
        <p:txBody>
          <a:bodyPr rtlCol="0">
            <a:normAutofit fontScale="85000" lnSpcReduction="20000"/>
          </a:bodyPr>
          <a:lstStyle/>
          <a:p>
            <a:pPr marL="0" indent="0" algn="just">
              <a:buNone/>
            </a:pPr>
            <a:r>
              <a:rPr lang="fr-FR" dirty="0"/>
              <a:t>L’agent comptable doit veiller à ce que les mandatements soient effectués par des personnes dûment </a:t>
            </a:r>
            <a:r>
              <a:rPr lang="fr-FR" dirty="0" smtClean="0"/>
              <a:t>accréditées</a:t>
            </a:r>
            <a:r>
              <a:rPr lang="fr-FR" dirty="0"/>
              <a:t>. Les seuls ordonnateurs accrédités auprès de l’agent comptable sont le chef d’établissement ou son suppléant nommé conformément aux dispositions du code de l’éducation. </a:t>
            </a:r>
            <a:endParaRPr lang="fr-FR" dirty="0" smtClean="0"/>
          </a:p>
          <a:p>
            <a:pPr marL="0" indent="0" algn="just">
              <a:buNone/>
            </a:pPr>
            <a:r>
              <a:rPr lang="fr-FR" dirty="0" smtClean="0"/>
              <a:t>Par </a:t>
            </a:r>
            <a:r>
              <a:rPr lang="fr-FR" dirty="0"/>
              <a:t>ailleurs le chef d’établissement peut déléguer au préalable et par écrit sa signature pour l’exercice de ses fonctions d’ordonnateur à ses </a:t>
            </a:r>
            <a:r>
              <a:rPr lang="fr-FR" dirty="0" smtClean="0"/>
              <a:t>adjoints </a:t>
            </a:r>
            <a:r>
              <a:rPr lang="fr-FR" dirty="0"/>
              <a:t>(donc aussi à l’adjoint-gestionnaire lorsqu’il n’est pas en même temps le comptable). Il appartiendra à l’agent comptable de vérifier, le cas échéant, la conformité de l’acte de délégation qui lui sera transmis par l’ordonnateur. </a:t>
            </a:r>
            <a:endParaRPr lang="fr-FR" dirty="0" smtClean="0"/>
          </a:p>
          <a:p>
            <a:pPr marL="0" indent="0" algn="just">
              <a:buNone/>
            </a:pPr>
            <a:r>
              <a:rPr lang="fr-FR" dirty="0"/>
              <a:t>Pour les ordonnateurs d’EPLE la qualité d’ordonnateur doit être attesté par la communication au comptable de deux documents : un formulaire conforme au modèle I annexé à l’arrêté comportant notamment un </a:t>
            </a:r>
            <a:r>
              <a:rPr lang="fr-FR" dirty="0" smtClean="0"/>
              <a:t>exemplaire </a:t>
            </a:r>
            <a:r>
              <a:rPr lang="fr-FR" dirty="0"/>
              <a:t>de la signature et l’acte de nomination du chef d’établissement en qualité d’ordonnateur. Pour le </a:t>
            </a:r>
            <a:r>
              <a:rPr lang="fr-FR" dirty="0" smtClean="0"/>
              <a:t>suppléant </a:t>
            </a:r>
            <a:r>
              <a:rPr lang="fr-FR" dirty="0"/>
              <a:t>ou le délégataire de l’ordonnateur, doivent être fournis au comptable un formulaire modèle II et l’acte de délégation précisant notamment l’étendue des compétences déléguées.</a:t>
            </a:r>
          </a:p>
        </p:txBody>
      </p:sp>
      <p:pic>
        <p:nvPicPr>
          <p:cNvPr id="3" name="Image 2"/>
          <p:cNvPicPr>
            <a:picLocks noChangeAspect="1"/>
          </p:cNvPicPr>
          <p:nvPr/>
        </p:nvPicPr>
        <p:blipFill>
          <a:blip r:embed="rId3"/>
          <a:stretch>
            <a:fillRect/>
          </a:stretch>
        </p:blipFill>
        <p:spPr>
          <a:xfrm>
            <a:off x="693812" y="830212"/>
            <a:ext cx="445047" cy="445047"/>
          </a:xfrm>
          <a:prstGeom prst="rect">
            <a:avLst/>
          </a:prstGeom>
        </p:spPr>
      </p:pic>
    </p:spTree>
    <p:extLst>
      <p:ext uri="{BB962C8B-B14F-4D97-AF65-F5344CB8AC3E}">
        <p14:creationId xmlns:p14="http://schemas.microsoft.com/office/powerpoint/2010/main" val="142330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normAutofit fontScale="90000"/>
          </a:bodyPr>
          <a:lstStyle/>
          <a:p>
            <a:r>
              <a:rPr lang="fr-FR" b="1" dirty="0">
                <a:solidFill>
                  <a:srgbClr val="002060"/>
                </a:solidFill>
              </a:rPr>
              <a:t>II - Le contrôle de la qualité de l’ordonnateur.</a:t>
            </a:r>
            <a:endParaRPr lang="fr-FR" sz="2000" b="1" dirty="0">
              <a:solidFill>
                <a:srgbClr val="002060"/>
              </a:solidFill>
            </a:endParaRPr>
          </a:p>
        </p:txBody>
      </p:sp>
      <p:sp>
        <p:nvSpPr>
          <p:cNvPr id="14" name="Espace réservé du contenu 13"/>
          <p:cNvSpPr>
            <a:spLocks noGrp="1"/>
          </p:cNvSpPr>
          <p:nvPr>
            <p:ph idx="1"/>
          </p:nvPr>
        </p:nvSpPr>
        <p:spPr>
          <a:xfrm>
            <a:off x="1341884" y="1083451"/>
            <a:ext cx="10567412" cy="5544616"/>
          </a:xfrm>
        </p:spPr>
        <p:txBody>
          <a:bodyPr rtlCol="0">
            <a:normAutofit fontScale="92500" lnSpcReduction="10000"/>
          </a:bodyPr>
          <a:lstStyle/>
          <a:p>
            <a:pPr marL="0" indent="0" algn="just">
              <a:buNone/>
            </a:pPr>
            <a:r>
              <a:rPr lang="fr-FR" sz="2600" dirty="0"/>
              <a:t>Jusqu’à présent les contrôles du comptable sur la signature de tous les actes juridiques, tels que les </a:t>
            </a:r>
            <a:r>
              <a:rPr lang="fr-FR" sz="2600" dirty="0" smtClean="0"/>
              <a:t>décisions administratives</a:t>
            </a:r>
            <a:r>
              <a:rPr lang="fr-FR" sz="2600" dirty="0"/>
              <a:t>, ou encore les contrats de la commande publique et leurs actes d’exécution, portaient sur </a:t>
            </a:r>
            <a:r>
              <a:rPr lang="fr-FR" sz="2600" dirty="0" smtClean="0"/>
              <a:t>la présence </a:t>
            </a:r>
            <a:r>
              <a:rPr lang="fr-FR" sz="2600" dirty="0"/>
              <a:t>d’une signature (ou de deux signatures pour les contrats) et sur la compétence du signataire </a:t>
            </a:r>
            <a:r>
              <a:rPr lang="fr-FR" sz="2600" dirty="0" smtClean="0"/>
              <a:t>représentant l’EPLE.</a:t>
            </a:r>
          </a:p>
          <a:p>
            <a:pPr marL="0" indent="0" algn="just">
              <a:buNone/>
            </a:pPr>
            <a:r>
              <a:rPr lang="fr-FR" sz="2600" dirty="0" smtClean="0"/>
              <a:t>En 2018 et 2019 le conseil d’Etat a retenu une interprétation stricte du contrôle de la qualité </a:t>
            </a:r>
            <a:r>
              <a:rPr lang="fr-FR" sz="2600" dirty="0"/>
              <a:t>de l’ordonnateur. Il a ainsi considéré que le comptable devait se limiter à vérifier uniquement la qualité de la personne </a:t>
            </a:r>
            <a:r>
              <a:rPr lang="fr-FR" sz="2600" dirty="0" smtClean="0"/>
              <a:t>ayant donné </a:t>
            </a:r>
            <a:r>
              <a:rPr lang="fr-FR" sz="2600" dirty="0"/>
              <a:t>l’ordre de payer. Il ne revient désormais plus au comptable de vérifier la qualité de la personne ayant </a:t>
            </a:r>
            <a:r>
              <a:rPr lang="fr-FR" sz="2600" dirty="0" smtClean="0"/>
              <a:t>signé les </a:t>
            </a:r>
            <a:r>
              <a:rPr lang="fr-FR" sz="2600" dirty="0"/>
              <a:t>pièces justificatives ni la compétence des auteurs des actes administratifs fournis au titre des </a:t>
            </a:r>
            <a:r>
              <a:rPr lang="fr-FR" sz="2600" dirty="0" smtClean="0"/>
              <a:t>pièces justificatives </a:t>
            </a:r>
            <a:r>
              <a:rPr lang="fr-FR" sz="2600" dirty="0"/>
              <a:t>de la dépense</a:t>
            </a:r>
            <a:r>
              <a:rPr lang="fr-FR" sz="2600" dirty="0" smtClean="0"/>
              <a:t>. </a:t>
            </a:r>
            <a:r>
              <a:rPr lang="fr-FR" sz="2200" dirty="0" smtClean="0"/>
              <a:t>Arrêts « ENFA » du 04/05/18 et « SDIS de la Gironde » 28/12/19.</a:t>
            </a:r>
          </a:p>
          <a:p>
            <a:pPr marL="0" indent="0" algn="just">
              <a:buNone/>
            </a:pPr>
            <a:r>
              <a:rPr lang="fr-FR" sz="1900" dirty="0" smtClean="0"/>
              <a:t>Le </a:t>
            </a:r>
            <a:r>
              <a:rPr lang="fr-FR" sz="1900" dirty="0"/>
              <a:t>Conseil d’État, </a:t>
            </a:r>
            <a:r>
              <a:rPr lang="fr-FR" sz="1900" dirty="0" smtClean="0"/>
              <a:t>rejette donc </a:t>
            </a:r>
            <a:r>
              <a:rPr lang="fr-FR" sz="1900" dirty="0"/>
              <a:t>la position de Cour des comptes selon </a:t>
            </a:r>
            <a:r>
              <a:rPr lang="fr-FR" sz="1900" dirty="0" smtClean="0"/>
              <a:t>laquelle le </a:t>
            </a:r>
            <a:r>
              <a:rPr lang="fr-FR" sz="1900" dirty="0"/>
              <a:t>comptable doit contrôler la compétence du signataire de l’acte qui constitue le fondement </a:t>
            </a:r>
            <a:r>
              <a:rPr lang="fr-FR" sz="1900" dirty="0" smtClean="0"/>
              <a:t>juridique de </a:t>
            </a:r>
            <a:r>
              <a:rPr lang="fr-FR" sz="1900" dirty="0"/>
              <a:t>la dépense et à ce titre la compétence de l’auteur des actes administratifs remis en pièces justificatives </a:t>
            </a:r>
            <a:r>
              <a:rPr lang="fr-FR" sz="1900" dirty="0" smtClean="0"/>
              <a:t>des mandats</a:t>
            </a:r>
            <a:r>
              <a:rPr lang="fr-FR" sz="1900" dirty="0"/>
              <a:t>.</a:t>
            </a:r>
          </a:p>
          <a:p>
            <a:pPr marL="0" indent="0" algn="just">
              <a:buNone/>
            </a:pPr>
            <a:r>
              <a:rPr lang="fr-FR" sz="1900" dirty="0" smtClean="0"/>
              <a:t>La </a:t>
            </a:r>
            <a:r>
              <a:rPr lang="fr-FR" sz="1900" dirty="0"/>
              <a:t>question de savoir si doit être produit </a:t>
            </a:r>
            <a:r>
              <a:rPr lang="fr-FR" sz="1900" dirty="0" smtClean="0"/>
              <a:t>obligatoirement en </a:t>
            </a:r>
            <a:r>
              <a:rPr lang="fr-FR" sz="1900" dirty="0"/>
              <a:t>début d’année au comptable l’acte du CA autorisant la signature par l’ordonnateur des marchés à incidence annuelle </a:t>
            </a:r>
            <a:r>
              <a:rPr lang="fr-FR" sz="1900" dirty="0" smtClean="0"/>
              <a:t>peut se poser compte </a:t>
            </a:r>
            <a:r>
              <a:rPr lang="fr-FR" sz="1900" dirty="0"/>
              <a:t>tenu de l’évolution de la jurisprudence du conseil d’Etat.</a:t>
            </a:r>
          </a:p>
          <a:p>
            <a:pPr marL="0" indent="0" algn="just">
              <a:buNone/>
            </a:pPr>
            <a:endParaRPr lang="fr-FR" sz="2600" dirty="0"/>
          </a:p>
        </p:txBody>
      </p:sp>
      <p:pic>
        <p:nvPicPr>
          <p:cNvPr id="3" name="Image 2"/>
          <p:cNvPicPr>
            <a:picLocks noChangeAspect="1"/>
          </p:cNvPicPr>
          <p:nvPr/>
        </p:nvPicPr>
        <p:blipFill>
          <a:blip r:embed="rId3"/>
          <a:stretch>
            <a:fillRect/>
          </a:stretch>
        </p:blipFill>
        <p:spPr>
          <a:xfrm>
            <a:off x="693812" y="860927"/>
            <a:ext cx="445047" cy="445047"/>
          </a:xfrm>
          <a:prstGeom prst="rect">
            <a:avLst/>
          </a:prstGeom>
        </p:spPr>
      </p:pic>
    </p:spTree>
    <p:extLst>
      <p:ext uri="{BB962C8B-B14F-4D97-AF65-F5344CB8AC3E}">
        <p14:creationId xmlns:p14="http://schemas.microsoft.com/office/powerpoint/2010/main" val="29488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74935"/>
          </a:xfrm>
        </p:spPr>
        <p:txBody>
          <a:bodyPr rtlCol="0">
            <a:normAutofit fontScale="90000"/>
          </a:bodyPr>
          <a:lstStyle/>
          <a:p>
            <a:r>
              <a:rPr lang="fr-FR" b="1" dirty="0">
                <a:solidFill>
                  <a:srgbClr val="002060"/>
                </a:solidFill>
              </a:rPr>
              <a:t>III - Le contrôle de l’exacte imputation de la dépense.</a:t>
            </a:r>
          </a:p>
        </p:txBody>
      </p:sp>
      <p:sp>
        <p:nvSpPr>
          <p:cNvPr id="14" name="Espace réservé du contenu 13"/>
          <p:cNvSpPr>
            <a:spLocks noGrp="1"/>
          </p:cNvSpPr>
          <p:nvPr>
            <p:ph idx="1"/>
          </p:nvPr>
        </p:nvSpPr>
        <p:spPr>
          <a:xfrm>
            <a:off x="1197868" y="1052736"/>
            <a:ext cx="10657184" cy="5805264"/>
          </a:xfrm>
        </p:spPr>
        <p:txBody>
          <a:bodyPr rtlCol="0">
            <a:noAutofit/>
          </a:bodyPr>
          <a:lstStyle/>
          <a:p>
            <a:pPr marL="0" indent="0" algn="just">
              <a:buNone/>
            </a:pPr>
            <a:r>
              <a:rPr lang="fr-FR" sz="2000" dirty="0"/>
              <a:t>Le contrôle de la correcte imputation de la dépense, tant au niveau du service budgétaire qu’au niveau du compte de classe 6 doit être fait avec attention. </a:t>
            </a:r>
            <a:r>
              <a:rPr lang="fr-FR" sz="2000" b="1" dirty="0"/>
              <a:t>De la nature et de l’objet de la dépense, et donc de son </a:t>
            </a:r>
            <a:r>
              <a:rPr lang="fr-FR" sz="2000" b="1" dirty="0" smtClean="0"/>
              <a:t>imputation </a:t>
            </a:r>
            <a:r>
              <a:rPr lang="fr-FR" sz="2000" b="1" dirty="0"/>
              <a:t>sur tel ou tel compte, dépendent en effet la liste des pièces justificatives qui, en application de la </a:t>
            </a:r>
            <a:r>
              <a:rPr lang="fr-FR" sz="2000" b="1" dirty="0" smtClean="0"/>
              <a:t>nomenclature</a:t>
            </a:r>
            <a:r>
              <a:rPr lang="fr-FR" sz="2000" b="1" dirty="0"/>
              <a:t>, doivent être fournies par l’ordonnateur pour justifier le paiement. </a:t>
            </a:r>
          </a:p>
          <a:p>
            <a:pPr marL="0" indent="0" algn="just">
              <a:buNone/>
            </a:pPr>
            <a:r>
              <a:rPr lang="fr-FR" sz="2000" dirty="0"/>
              <a:t>Il n'est pas demandé aux comptables publics de vérifier les motifs de la dépense, mais sa nature, laquelle conditionne à la fois l'exactitude de l'imputation comptable et la production des justifications prévues par la réglementation. </a:t>
            </a:r>
            <a:endParaRPr lang="fr-FR" sz="2000" dirty="0" smtClean="0"/>
          </a:p>
          <a:p>
            <a:pPr marL="0" indent="0" algn="just">
              <a:buNone/>
            </a:pPr>
            <a:r>
              <a:rPr lang="fr-FR" sz="2000" dirty="0"/>
              <a:t>L'exercice de ce contrôle repose, non sur des présomptions ou des intentions, mais sur des éléments </a:t>
            </a:r>
            <a:r>
              <a:rPr lang="fr-FR" sz="2000" dirty="0" smtClean="0"/>
              <a:t>matériels</a:t>
            </a:r>
            <a:r>
              <a:rPr lang="fr-FR" sz="2000" dirty="0"/>
              <a:t>, et dans le cas où les éléments apportés par l'ordonnateur à l'appui d'un mandat ne permettent pas </a:t>
            </a:r>
            <a:r>
              <a:rPr lang="fr-FR" sz="2000" dirty="0" smtClean="0"/>
              <a:t>d'apprécier </a:t>
            </a:r>
            <a:r>
              <a:rPr lang="fr-FR" sz="2000" dirty="0"/>
              <a:t>la nature de la dépense correspondante, il appartient au comptable de surseoir au paiement dudit mandat. </a:t>
            </a:r>
            <a:endParaRPr lang="fr-FR" sz="2000" dirty="0" smtClean="0"/>
          </a:p>
          <a:p>
            <a:pPr marL="0" indent="0" algn="just">
              <a:buNone/>
            </a:pPr>
            <a:r>
              <a:rPr lang="fr-FR" sz="2000" dirty="0"/>
              <a:t>Il faut également contrôler le service d’imputation ; notamment lorsque le matériel ou la prestation fait que la dépense à la caractère d’une immobilisation et doit donc être imputée en OPC. Le comptable devra être </a:t>
            </a:r>
            <a:r>
              <a:rPr lang="fr-FR" sz="2000" dirty="0" smtClean="0"/>
              <a:t>notamment </a:t>
            </a:r>
            <a:r>
              <a:rPr lang="fr-FR" sz="2000" dirty="0"/>
              <a:t>attentif au respect de cette précision figurant au paragraphe 2.5.6.1 de la </a:t>
            </a:r>
            <a:r>
              <a:rPr lang="fr-FR" sz="2000" dirty="0" smtClean="0"/>
              <a:t>M9.6 </a:t>
            </a:r>
            <a:r>
              <a:rPr lang="fr-FR" sz="2000" dirty="0"/>
              <a:t>: « les dépenses entraînant une augmentation de la valeur d'actif d'un bien immobilisé en modifiant son état initial, ou ayant pour effet de prolonger d'une manière notable la durée d'utilisation d'un élément d'actif, constituent des </a:t>
            </a:r>
            <a:r>
              <a:rPr lang="fr-FR" sz="2000" dirty="0" smtClean="0"/>
              <a:t>immobilisations </a:t>
            </a:r>
            <a:r>
              <a:rPr lang="fr-FR" sz="2000" dirty="0"/>
              <a:t>».</a:t>
            </a:r>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900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normAutofit fontScale="90000"/>
          </a:bodyPr>
          <a:lstStyle/>
          <a:p>
            <a:r>
              <a:rPr lang="fr-FR" b="1" dirty="0">
                <a:solidFill>
                  <a:srgbClr val="002060"/>
                </a:solidFill>
              </a:rPr>
              <a:t>IV- Le contrôle de la disponibilité des crédits.</a:t>
            </a:r>
            <a:endParaRPr lang="fr-FR" sz="2000" b="1" dirty="0">
              <a:solidFill>
                <a:srgbClr val="002060"/>
              </a:solidFill>
            </a:endParaRPr>
          </a:p>
        </p:txBody>
      </p:sp>
      <p:sp>
        <p:nvSpPr>
          <p:cNvPr id="14" name="Espace réservé du contenu 13"/>
          <p:cNvSpPr>
            <a:spLocks noGrp="1"/>
          </p:cNvSpPr>
          <p:nvPr>
            <p:ph idx="1"/>
          </p:nvPr>
        </p:nvSpPr>
        <p:spPr>
          <a:xfrm>
            <a:off x="1413892" y="1124744"/>
            <a:ext cx="10369152" cy="5544616"/>
          </a:xfrm>
        </p:spPr>
        <p:txBody>
          <a:bodyPr rtlCol="0">
            <a:normAutofit/>
          </a:bodyPr>
          <a:lstStyle/>
          <a:p>
            <a:pPr marL="0" indent="0" algn="just">
              <a:buNone/>
            </a:pPr>
            <a:r>
              <a:rPr lang="fr-FR" sz="2600" dirty="0"/>
              <a:t>Au moment du paiement, le comptable doit contrôler que les crédits du service budgétaire correspondant sont suffisants pour le paiement de la dépense. Le logiciel GFC facilite ce contrôle par une alerte. Si ces </a:t>
            </a:r>
            <a:r>
              <a:rPr lang="fr-FR" sz="2600" dirty="0" smtClean="0"/>
              <a:t>derniers </a:t>
            </a:r>
            <a:r>
              <a:rPr lang="fr-FR" sz="2600" dirty="0"/>
              <a:t>s’avèrent insuffisants, le comptable doit sursoir au paiement et solliciter l’ordonnateur pour que celui-ci procède à l’ouverture de crédits complémentaires. </a:t>
            </a:r>
          </a:p>
          <a:p>
            <a:pPr marL="0" indent="0" algn="just">
              <a:buNone/>
            </a:pPr>
            <a:r>
              <a:rPr lang="fr-FR" sz="2600" dirty="0"/>
              <a:t>On notera qu’une DBM à postériori </a:t>
            </a:r>
            <a:r>
              <a:rPr lang="fr-FR" sz="2600" dirty="0" smtClean="0"/>
              <a:t>serait </a:t>
            </a:r>
            <a:r>
              <a:rPr lang="fr-FR" sz="2600" dirty="0"/>
              <a:t>sans effet sur la responsabilité du comptable ; celle-ci étant </a:t>
            </a:r>
            <a:r>
              <a:rPr lang="fr-FR" sz="2600" dirty="0" smtClean="0"/>
              <a:t>appréciée au </a:t>
            </a:r>
            <a:r>
              <a:rPr lang="fr-FR" sz="2600" dirty="0"/>
              <a:t>moment du paiement.</a:t>
            </a:r>
          </a:p>
          <a:p>
            <a:pPr marL="0" indent="0" algn="just">
              <a:buNone/>
            </a:pPr>
            <a:endParaRPr lang="fr-FR" sz="2600" dirty="0"/>
          </a:p>
          <a:p>
            <a:pPr marL="0" indent="0" algn="just">
              <a:buNone/>
            </a:pPr>
            <a:r>
              <a:rPr lang="fr-FR" sz="2600" dirty="0"/>
              <a:t>On peut aussi classer dans ce contrôle celui d’une trésorerie suffisante pour permettre le paiement.</a:t>
            </a:r>
          </a:p>
          <a:p>
            <a:pPr marL="0" indent="0">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871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rmAutofit fontScale="90000"/>
          </a:bodyPr>
          <a:lstStyle/>
          <a:p>
            <a:r>
              <a:rPr lang="fr-FR" b="1" dirty="0">
                <a:solidFill>
                  <a:srgbClr val="002060"/>
                </a:solidFill>
              </a:rPr>
              <a:t>V - La certification du service fait et du caractère exécutoire des pièces.</a:t>
            </a:r>
            <a:endParaRPr lang="fr-FR" sz="2000" b="1" dirty="0">
              <a:solidFill>
                <a:srgbClr val="002060"/>
              </a:solidFill>
            </a:endParaRPr>
          </a:p>
        </p:txBody>
      </p:sp>
      <p:sp>
        <p:nvSpPr>
          <p:cNvPr id="14" name="Espace réservé du contenu 13"/>
          <p:cNvSpPr>
            <a:spLocks noGrp="1"/>
          </p:cNvSpPr>
          <p:nvPr>
            <p:ph idx="1"/>
          </p:nvPr>
        </p:nvSpPr>
        <p:spPr>
          <a:xfrm>
            <a:off x="1413892" y="1268760"/>
            <a:ext cx="10369152" cy="5400600"/>
          </a:xfrm>
        </p:spPr>
        <p:txBody>
          <a:bodyPr rtlCol="0">
            <a:normAutofit lnSpcReduction="10000"/>
          </a:bodyPr>
          <a:lstStyle/>
          <a:p>
            <a:pPr marL="0" indent="0" algn="just">
              <a:buNone/>
            </a:pPr>
            <a:r>
              <a:rPr lang="fr-FR" sz="2600" dirty="0"/>
              <a:t>L’article D.1617-23 du code général des collectivités territoriales (CGCT) indique que « </a:t>
            </a:r>
            <a:r>
              <a:rPr lang="fr-FR" sz="2600" i="1" dirty="0"/>
              <a:t>la signature </a:t>
            </a:r>
            <a:r>
              <a:rPr lang="fr-FR" sz="2600" i="1" dirty="0" smtClean="0"/>
              <a:t>manuscrite</a:t>
            </a:r>
            <a:r>
              <a:rPr lang="fr-FR" sz="2600" i="1" dirty="0"/>
              <a:t>, ou électronique conformément aux modalités fixées par arrêté du ministre en charge du budget, du </a:t>
            </a:r>
            <a:r>
              <a:rPr lang="fr-FR" sz="2600" i="1" dirty="0" smtClean="0"/>
              <a:t>bordereau </a:t>
            </a:r>
            <a:r>
              <a:rPr lang="fr-FR" sz="2600" i="1" dirty="0"/>
              <a:t>récapitulant les mandats de dépense emporte </a:t>
            </a:r>
            <a:r>
              <a:rPr lang="fr-FR" sz="2600" b="1" i="1" dirty="0"/>
              <a:t>certification du service fait </a:t>
            </a:r>
            <a:r>
              <a:rPr lang="fr-FR" sz="2600" i="1" dirty="0"/>
              <a:t>des dépenses concernées et </a:t>
            </a:r>
            <a:r>
              <a:rPr lang="fr-FR" sz="2600" b="1" i="1" dirty="0"/>
              <a:t>attestation du caractère exécutoire </a:t>
            </a:r>
            <a:r>
              <a:rPr lang="fr-FR" sz="2600" i="1" dirty="0"/>
              <a:t>des pièces justifiant les </a:t>
            </a:r>
            <a:r>
              <a:rPr lang="fr-FR" sz="2600" i="1" dirty="0" smtClean="0"/>
              <a:t>dépenses </a:t>
            </a:r>
            <a:r>
              <a:rPr lang="fr-FR" sz="2600" i="1" dirty="0"/>
              <a:t>concernées </a:t>
            </a:r>
            <a:r>
              <a:rPr lang="fr-FR" sz="2600" dirty="0" smtClean="0"/>
              <a:t>».</a:t>
            </a:r>
          </a:p>
          <a:p>
            <a:pPr marL="0" indent="0" algn="just">
              <a:buNone/>
            </a:pPr>
            <a:endParaRPr lang="fr-FR" sz="2600" dirty="0"/>
          </a:p>
          <a:p>
            <a:pPr marL="0" indent="0" algn="just">
              <a:buNone/>
            </a:pPr>
            <a:r>
              <a:rPr lang="fr-FR" sz="2600" dirty="0"/>
              <a:t>A noter que la signature du bordereau de mandats par l’ordonnateur ou son délégataire ne peut qu’être </a:t>
            </a:r>
            <a:r>
              <a:rPr lang="fr-FR" sz="2600" dirty="0" smtClean="0"/>
              <a:t>manuscrite </a:t>
            </a:r>
            <a:r>
              <a:rPr lang="fr-FR" sz="2600" dirty="0"/>
              <a:t>ou électronique (article D.1617-23 du CGCT) ; ce qui exclut le recours à des procédés tels que l’utilisation de griffes, signature scannée, etc…. Une signature électronique répond à des conditions précises et nécessite l’utilisation de certificats électroniques par le signataire.</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032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rmAutofit/>
          </a:bodyPr>
          <a:lstStyle/>
          <a:p>
            <a:r>
              <a:rPr lang="fr-FR" b="1" dirty="0">
                <a:solidFill>
                  <a:srgbClr val="002060"/>
                </a:solidFill>
              </a:rPr>
              <a:t>V - La certification du service </a:t>
            </a:r>
            <a:r>
              <a:rPr lang="fr-FR" b="1" dirty="0" smtClean="0">
                <a:solidFill>
                  <a:srgbClr val="002060"/>
                </a:solidFill>
              </a:rPr>
              <a:t>fait.</a:t>
            </a:r>
            <a:endParaRPr lang="fr-FR" sz="2000" b="1" dirty="0">
              <a:solidFill>
                <a:srgbClr val="002060"/>
              </a:solidFill>
            </a:endParaRPr>
          </a:p>
        </p:txBody>
      </p:sp>
      <p:sp>
        <p:nvSpPr>
          <p:cNvPr id="14" name="Espace réservé du contenu 13"/>
          <p:cNvSpPr>
            <a:spLocks noGrp="1"/>
          </p:cNvSpPr>
          <p:nvPr>
            <p:ph idx="1"/>
          </p:nvPr>
        </p:nvSpPr>
        <p:spPr>
          <a:xfrm>
            <a:off x="1413892" y="1268760"/>
            <a:ext cx="10369152" cy="5400600"/>
          </a:xfrm>
        </p:spPr>
        <p:txBody>
          <a:bodyPr rtlCol="0">
            <a:normAutofit fontScale="92500" lnSpcReduction="10000"/>
          </a:bodyPr>
          <a:lstStyle/>
          <a:p>
            <a:pPr marL="0" indent="0" algn="just">
              <a:buNone/>
            </a:pPr>
            <a:r>
              <a:rPr lang="fr-FR" sz="2600" dirty="0"/>
              <a:t>Il convient de distinguer :</a:t>
            </a:r>
          </a:p>
          <a:p>
            <a:pPr marL="0" indent="0" algn="just">
              <a:buNone/>
            </a:pPr>
            <a:r>
              <a:rPr lang="fr-FR" sz="2600" dirty="0"/>
              <a:t>- la </a:t>
            </a:r>
            <a:r>
              <a:rPr lang="fr-FR" sz="2600" dirty="0" smtClean="0"/>
              <a:t>certification </a:t>
            </a:r>
            <a:r>
              <a:rPr lang="fr-FR" sz="2600" dirty="0"/>
              <a:t>du service fait, juridiquement matérialisée par la signature du bordereau de mandats ;</a:t>
            </a:r>
          </a:p>
          <a:p>
            <a:pPr algn="just">
              <a:buFontTx/>
              <a:buChar char="-"/>
            </a:pPr>
            <a:r>
              <a:rPr lang="fr-FR" sz="2600" dirty="0" smtClean="0"/>
              <a:t>de </a:t>
            </a:r>
            <a:r>
              <a:rPr lang="fr-FR" sz="2600" dirty="0"/>
              <a:t>la constatation du service fait (par exemple, en matière de marché public, vérification de la </a:t>
            </a:r>
            <a:r>
              <a:rPr lang="fr-FR" sz="2600" dirty="0" smtClean="0"/>
              <a:t>livraison ou </a:t>
            </a:r>
            <a:r>
              <a:rPr lang="fr-FR" sz="2600" dirty="0"/>
              <a:t>de la réalisation des travaux par le fournisseur) réalisée par les services opérationnels et </a:t>
            </a:r>
            <a:r>
              <a:rPr lang="fr-FR" sz="2600" dirty="0" smtClean="0"/>
              <a:t>techniques de </a:t>
            </a:r>
            <a:r>
              <a:rPr lang="fr-FR" sz="2600" dirty="0"/>
              <a:t>l'ordonnateur sur le fondement de laquelle </a:t>
            </a:r>
            <a:r>
              <a:rPr lang="fr-FR" sz="2600" dirty="0" smtClean="0"/>
              <a:t>l’ordonnateur </a:t>
            </a:r>
            <a:r>
              <a:rPr lang="fr-FR" sz="2600" dirty="0"/>
              <a:t>certifie ensuite le service fait</a:t>
            </a:r>
            <a:r>
              <a:rPr lang="fr-FR" sz="2600" dirty="0" smtClean="0"/>
              <a:t>.</a:t>
            </a:r>
          </a:p>
          <a:p>
            <a:pPr marL="0" indent="0" algn="just">
              <a:buNone/>
            </a:pPr>
            <a:r>
              <a:rPr lang="fr-FR" sz="2600" dirty="0"/>
              <a:t>Dans l’hypothèse où le comptable disposerait d’éléments induisant un « doute sérieux sur la réalité du </a:t>
            </a:r>
            <a:r>
              <a:rPr lang="fr-FR" sz="2600" dirty="0" smtClean="0"/>
              <a:t>service fait </a:t>
            </a:r>
            <a:r>
              <a:rPr lang="fr-FR" sz="2600" dirty="0"/>
              <a:t>», il doit suspendre le paiement de la dépense correspondante sur le fondement des articles 19 et 20 du </a:t>
            </a:r>
            <a:r>
              <a:rPr lang="fr-FR" sz="2600" dirty="0" smtClean="0"/>
              <a:t>décret du </a:t>
            </a:r>
            <a:r>
              <a:rPr lang="fr-FR" sz="2600" dirty="0"/>
              <a:t>7 novembre 2012 relatif à la gestion budgétaire et comptable publique. Dans ce cas, il </a:t>
            </a:r>
            <a:r>
              <a:rPr lang="fr-FR" sz="2600" dirty="0" smtClean="0"/>
              <a:t>revient à </a:t>
            </a:r>
            <a:r>
              <a:rPr lang="fr-FR" sz="2600" dirty="0"/>
              <a:t>l’ordonnateur, soit d’apporter tout élément de nature à dissiper ce doute, soit de certifier sous sa </a:t>
            </a:r>
            <a:r>
              <a:rPr lang="fr-FR" sz="2600" dirty="0" smtClean="0"/>
              <a:t>responsabilité la </a:t>
            </a:r>
            <a:r>
              <a:rPr lang="fr-FR" sz="2600" dirty="0"/>
              <a:t>réalité du service fait sur le fondement des articles 11 et 12 du décret précité</a:t>
            </a:r>
            <a:r>
              <a:rPr lang="fr-FR" sz="2600" dirty="0" smtClean="0"/>
              <a:t>.</a:t>
            </a:r>
            <a:endParaRPr lang="fr-FR" sz="2600"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7239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r>
              <a:rPr lang="fr-FR" b="1" dirty="0">
                <a:solidFill>
                  <a:srgbClr val="002060"/>
                </a:solidFill>
              </a:rPr>
              <a:t>La responsabilité du gestionnaire public</a:t>
            </a:r>
            <a:endParaRPr lang="fr-FR" dirty="0"/>
          </a:p>
        </p:txBody>
      </p:sp>
      <p:sp>
        <p:nvSpPr>
          <p:cNvPr id="4" name="ZoneTexte 3"/>
          <p:cNvSpPr txBox="1"/>
          <p:nvPr/>
        </p:nvSpPr>
        <p:spPr>
          <a:xfrm>
            <a:off x="1341884" y="1327829"/>
            <a:ext cx="10446780" cy="5262979"/>
          </a:xfrm>
          <a:prstGeom prst="rect">
            <a:avLst/>
          </a:prstGeom>
          <a:noFill/>
        </p:spPr>
        <p:txBody>
          <a:bodyPr wrap="square" rtlCol="0">
            <a:spAutoFit/>
          </a:bodyPr>
          <a:lstStyle/>
          <a:p>
            <a:pPr algn="just"/>
            <a:r>
              <a:rPr lang="fr-FR" sz="2400" b="1" dirty="0" smtClean="0">
                <a:solidFill>
                  <a:srgbClr val="0070C0"/>
                </a:solidFill>
              </a:rPr>
              <a:t>La notion de gestionnaire public :</a:t>
            </a:r>
          </a:p>
          <a:p>
            <a:pPr algn="just"/>
            <a:r>
              <a:rPr lang="fr-FR" sz="2400" dirty="0" smtClean="0"/>
              <a:t>Cette </a:t>
            </a:r>
            <a:r>
              <a:rPr lang="fr-FR" sz="2400" dirty="0"/>
              <a:t>réforme concerne tous les agents publics : </a:t>
            </a:r>
            <a:r>
              <a:rPr lang="fr-FR" sz="2400" u="sng" dirty="0"/>
              <a:t>les ordonnateurs et les comptables bien sûr mais également les fonctionnaires, contractuels, agents de droit privé exerçant une mission de service public </a:t>
            </a:r>
            <a:r>
              <a:rPr lang="fr-FR" sz="2400" dirty="0"/>
              <a:t>(art. L131-1 du Code des juridictions financières), à </a:t>
            </a:r>
            <a:r>
              <a:rPr lang="fr-FR" sz="2400" u="sng" dirty="0"/>
              <a:t>l’exclusion des ministres et des élus locaux</a:t>
            </a:r>
            <a:r>
              <a:rPr lang="fr-FR" sz="2400" dirty="0"/>
              <a:t> (sauf pour certaines </a:t>
            </a:r>
            <a:r>
              <a:rPr lang="fr-FR" sz="2400" dirty="0" smtClean="0"/>
              <a:t>infractions : gestion de fait ; usurpation).</a:t>
            </a:r>
            <a:endParaRPr lang="fr-FR" sz="2400" dirty="0"/>
          </a:p>
          <a:p>
            <a:pPr algn="just"/>
            <a:r>
              <a:rPr lang="fr-FR" sz="2400" u="sng" dirty="0"/>
              <a:t>Les chefs de service seront principalement concernés </a:t>
            </a:r>
            <a:r>
              <a:rPr lang="fr-FR" sz="2400" dirty="0"/>
              <a:t>plutôt que les agents dont l’action se limite à appliquer les directives ou à suivre les instructions.</a:t>
            </a:r>
          </a:p>
          <a:p>
            <a:pPr algn="just"/>
            <a:r>
              <a:rPr lang="fr-FR" sz="2400" dirty="0"/>
              <a:t>Si les chefs d’établissements ordonnateurs et les agents comptables continueront d’être en première ligne pour l’application de cette réforme ce sera également le cas désormais des </a:t>
            </a:r>
            <a:r>
              <a:rPr lang="fr-FR" sz="2400" u="sng" dirty="0"/>
              <a:t>adjoints gestionnaires </a:t>
            </a:r>
            <a:r>
              <a:rPr lang="fr-FR" sz="2400" dirty="0"/>
              <a:t>qui sont concernés au premier chef par cette nouvelle règlementation. Mais d’autres personnels des EPLE pourront se voir sanctionnés aussi, </a:t>
            </a:r>
            <a:r>
              <a:rPr lang="fr-FR" sz="2400" u="sng" dirty="0"/>
              <a:t>notamment dans le cadre de la « gestion de fait »</a:t>
            </a:r>
            <a:r>
              <a:rPr lang="fr-FR" sz="2400" dirty="0"/>
              <a:t>.</a:t>
            </a:r>
          </a:p>
        </p:txBody>
      </p:sp>
      <p:pic>
        <p:nvPicPr>
          <p:cNvPr id="3" name="Image 2"/>
          <p:cNvPicPr>
            <a:picLocks noChangeAspect="1"/>
          </p:cNvPicPr>
          <p:nvPr/>
        </p:nvPicPr>
        <p:blipFill>
          <a:blip r:embed="rId3"/>
          <a:stretch>
            <a:fillRect/>
          </a:stretch>
        </p:blipFill>
        <p:spPr>
          <a:xfrm>
            <a:off x="693812" y="846203"/>
            <a:ext cx="445047" cy="481626"/>
          </a:xfrm>
          <a:prstGeom prst="rect">
            <a:avLst/>
          </a:prstGeom>
        </p:spPr>
      </p:pic>
    </p:spTree>
    <p:extLst>
      <p:ext uri="{BB962C8B-B14F-4D97-AF65-F5344CB8AC3E}">
        <p14:creationId xmlns:p14="http://schemas.microsoft.com/office/powerpoint/2010/main" val="94937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57908" y="119911"/>
            <a:ext cx="9782801" cy="946943"/>
          </a:xfrm>
        </p:spPr>
        <p:txBody>
          <a:bodyPr rtlCol="0">
            <a:normAutofit fontScale="90000"/>
          </a:bodyPr>
          <a:lstStyle/>
          <a:p>
            <a:r>
              <a:rPr lang="fr-FR" b="1" dirty="0">
                <a:solidFill>
                  <a:srgbClr val="002060"/>
                </a:solidFill>
              </a:rPr>
              <a:t>V - La certification </a:t>
            </a:r>
            <a:r>
              <a:rPr lang="fr-FR" b="1" dirty="0" smtClean="0">
                <a:solidFill>
                  <a:srgbClr val="002060"/>
                </a:solidFill>
              </a:rPr>
              <a:t>du </a:t>
            </a:r>
            <a:r>
              <a:rPr lang="fr-FR" b="1" dirty="0">
                <a:solidFill>
                  <a:srgbClr val="002060"/>
                </a:solidFill>
              </a:rPr>
              <a:t>caractère exécutoire des pièces.</a:t>
            </a:r>
            <a:endParaRPr lang="fr-FR" sz="2000" b="1" dirty="0">
              <a:solidFill>
                <a:srgbClr val="002060"/>
              </a:solidFill>
            </a:endParaRPr>
          </a:p>
        </p:txBody>
      </p:sp>
      <p:sp>
        <p:nvSpPr>
          <p:cNvPr id="14" name="Espace réservé du contenu 13"/>
          <p:cNvSpPr>
            <a:spLocks noGrp="1"/>
          </p:cNvSpPr>
          <p:nvPr>
            <p:ph idx="1"/>
          </p:nvPr>
        </p:nvSpPr>
        <p:spPr>
          <a:xfrm>
            <a:off x="1413892" y="1844824"/>
            <a:ext cx="10369152" cy="4824536"/>
          </a:xfrm>
        </p:spPr>
        <p:txBody>
          <a:bodyPr rtlCol="0">
            <a:normAutofit/>
          </a:bodyPr>
          <a:lstStyle/>
          <a:p>
            <a:pPr marL="0" indent="0" algn="just">
              <a:buNone/>
            </a:pPr>
            <a:r>
              <a:rPr lang="fr-FR" sz="2600" dirty="0"/>
              <a:t>Les pièces justificatives doivent également présenter un caractère exécutoire, qui peut être attesté de </a:t>
            </a:r>
            <a:r>
              <a:rPr lang="fr-FR" sz="2600" dirty="0" smtClean="0"/>
              <a:t>diverses manières</a:t>
            </a:r>
            <a:r>
              <a:rPr lang="fr-FR" sz="2600" dirty="0"/>
              <a:t>. Cette simplification du processus de certification du caractère exécutoire des pièces ne prive </a:t>
            </a:r>
            <a:r>
              <a:rPr lang="fr-FR" sz="2600" dirty="0" smtClean="0"/>
              <a:t>pas le </a:t>
            </a:r>
            <a:r>
              <a:rPr lang="fr-FR" sz="2600" dirty="0"/>
              <a:t>comptable de toute capacité de contrôle.</a:t>
            </a:r>
          </a:p>
          <a:p>
            <a:pPr marL="0" indent="0" algn="just">
              <a:buNone/>
            </a:pPr>
            <a:r>
              <a:rPr lang="fr-FR" sz="2600" dirty="0"/>
              <a:t>Ainsi, le comptable qui pourrait établir que la certification du caractère exécutoire d'une pièce est </a:t>
            </a:r>
            <a:r>
              <a:rPr lang="fr-FR" sz="2600" dirty="0" smtClean="0"/>
              <a:t>inexacte, doit </a:t>
            </a:r>
            <a:r>
              <a:rPr lang="fr-FR" sz="2600" dirty="0"/>
              <a:t>suspendre le paiement de la dépense correspondante sur le fondement de l’article 38 du décret n° </a:t>
            </a:r>
            <a:r>
              <a:rPr lang="fr-FR" sz="2600" dirty="0" smtClean="0"/>
              <a:t>2012-1246 du </a:t>
            </a:r>
            <a:r>
              <a:rPr lang="fr-FR" sz="2600" dirty="0"/>
              <a:t>7 novembre 2012 relatif à la gestion budgétaire et comptable publique</a:t>
            </a:r>
            <a:r>
              <a:rPr lang="fr-FR" sz="2600" dirty="0" smtClean="0"/>
              <a:t>.</a:t>
            </a:r>
            <a:endParaRPr lang="fr-FR" sz="2600"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662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rmAutofit fontScale="90000"/>
          </a:bodyPr>
          <a:lstStyle/>
          <a:p>
            <a:r>
              <a:rPr lang="fr-FR" b="1" dirty="0">
                <a:solidFill>
                  <a:srgbClr val="002060"/>
                </a:solidFill>
              </a:rPr>
              <a:t>V - La certification </a:t>
            </a:r>
            <a:r>
              <a:rPr lang="fr-FR" b="1" dirty="0" smtClean="0">
                <a:solidFill>
                  <a:srgbClr val="002060"/>
                </a:solidFill>
              </a:rPr>
              <a:t>du </a:t>
            </a:r>
            <a:r>
              <a:rPr lang="fr-FR" b="1" dirty="0">
                <a:solidFill>
                  <a:srgbClr val="002060"/>
                </a:solidFill>
              </a:rPr>
              <a:t>caractère exécutoire des pièces.</a:t>
            </a:r>
            <a:endParaRPr lang="fr-FR" sz="2000" b="1" dirty="0">
              <a:solidFill>
                <a:srgbClr val="002060"/>
              </a:solidFill>
            </a:endParaRPr>
          </a:p>
        </p:txBody>
      </p:sp>
      <p:sp>
        <p:nvSpPr>
          <p:cNvPr id="14" name="Espace réservé du contenu 13"/>
          <p:cNvSpPr>
            <a:spLocks noGrp="1"/>
          </p:cNvSpPr>
          <p:nvPr>
            <p:ph idx="1"/>
          </p:nvPr>
        </p:nvSpPr>
        <p:spPr>
          <a:xfrm>
            <a:off x="1413892" y="1268760"/>
            <a:ext cx="10369152" cy="5400600"/>
          </a:xfrm>
        </p:spPr>
        <p:txBody>
          <a:bodyPr rtlCol="0">
            <a:normAutofit fontScale="92500" lnSpcReduction="20000"/>
          </a:bodyPr>
          <a:lstStyle/>
          <a:p>
            <a:pPr marL="0" indent="0" algn="just">
              <a:buNone/>
            </a:pPr>
            <a:r>
              <a:rPr lang="fr-FR" sz="2600" dirty="0" smtClean="0"/>
              <a:t>Par </a:t>
            </a:r>
            <a:r>
              <a:rPr lang="fr-FR" sz="2600" dirty="0"/>
              <a:t>ailleurs, il convient de rappeler que certaines pièces justificatives, lorsqu’elles constituent des </a:t>
            </a:r>
            <a:r>
              <a:rPr lang="fr-FR" sz="2600" dirty="0" smtClean="0"/>
              <a:t>écrits créateurs </a:t>
            </a:r>
            <a:r>
              <a:rPr lang="fr-FR" sz="2600" dirty="0"/>
              <a:t>de droits et obligations, doivent être signées en elles-mêmes pour produire leurs effets </a:t>
            </a:r>
            <a:r>
              <a:rPr lang="fr-FR" sz="2600" dirty="0" smtClean="0"/>
              <a:t>juridiques et </a:t>
            </a:r>
            <a:r>
              <a:rPr lang="fr-FR" sz="2600" dirty="0"/>
              <a:t>devenir exécutoires. C’est notamment le cas des contrats de la commande publique qui doivent être signés </a:t>
            </a:r>
            <a:r>
              <a:rPr lang="fr-FR" sz="2600" dirty="0" smtClean="0"/>
              <a:t>par les </a:t>
            </a:r>
            <a:r>
              <a:rPr lang="fr-FR" sz="2600" dirty="0"/>
              <a:t>deux co-contractants pour être exécutoires, la signature du bordereau de mandat n’étant pas suffisante </a:t>
            </a:r>
            <a:r>
              <a:rPr lang="fr-FR" sz="2600" dirty="0" smtClean="0"/>
              <a:t>pour attester </a:t>
            </a:r>
            <a:r>
              <a:rPr lang="fr-FR" sz="2600" dirty="0"/>
              <a:t>de leur </a:t>
            </a:r>
            <a:r>
              <a:rPr lang="fr-FR" sz="2600" dirty="0" smtClean="0"/>
              <a:t>caractère </a:t>
            </a:r>
            <a:r>
              <a:rPr lang="fr-FR" sz="2600" dirty="0"/>
              <a:t>exécutoire</a:t>
            </a:r>
            <a:r>
              <a:rPr lang="fr-FR" sz="2600" dirty="0" smtClean="0"/>
              <a:t>.</a:t>
            </a:r>
          </a:p>
          <a:p>
            <a:pPr marL="0" indent="0" algn="just">
              <a:buNone/>
            </a:pPr>
            <a:r>
              <a:rPr lang="fr-FR" sz="2600" dirty="0" smtClean="0"/>
              <a:t>La </a:t>
            </a:r>
            <a:r>
              <a:rPr lang="fr-FR" sz="2600" dirty="0"/>
              <a:t>procédure </a:t>
            </a:r>
            <a:r>
              <a:rPr lang="fr-FR" sz="2600" dirty="0" smtClean="0"/>
              <a:t>de passation </a:t>
            </a:r>
            <a:r>
              <a:rPr lang="fr-FR" sz="2600" dirty="0"/>
              <a:t>d’un marché public écrit, s’achève nécessairement par sa signature et sa </a:t>
            </a:r>
            <a:r>
              <a:rPr lang="fr-FR" sz="2600" dirty="0" smtClean="0"/>
              <a:t>notification. Ainsi</a:t>
            </a:r>
            <a:r>
              <a:rPr lang="fr-FR" sz="2600" dirty="0"/>
              <a:t>, un marché public écrit ne produit d’effets juridiques, et ne peut donc être exécuté par le </a:t>
            </a:r>
            <a:r>
              <a:rPr lang="fr-FR" sz="2600" dirty="0" smtClean="0"/>
              <a:t>comptable, qu’après </a:t>
            </a:r>
            <a:r>
              <a:rPr lang="fr-FR" sz="2600" dirty="0"/>
              <a:t>avoir été signé et notifié. Pour pouvoir exécuter les clauses financières d’un marché, le comptable ne </a:t>
            </a:r>
            <a:r>
              <a:rPr lang="fr-FR" sz="2600" dirty="0" smtClean="0"/>
              <a:t>doit donc </a:t>
            </a:r>
            <a:r>
              <a:rPr lang="fr-FR" sz="2600" dirty="0"/>
              <a:t>plus s’assurer de la compétence de l’acheteur public, signataire du contrat, mais doit toujours vérifier </a:t>
            </a:r>
            <a:r>
              <a:rPr lang="fr-FR" sz="2600" dirty="0" smtClean="0"/>
              <a:t>la présence </a:t>
            </a:r>
            <a:r>
              <a:rPr lang="fr-FR" sz="2600" dirty="0"/>
              <a:t>sur le contrat de la signature de chaque co-contractant et de la date de notification du contrat. En présence d’un marché écrit, le comptable devra donc disposer, par tout moyen, de la date de </a:t>
            </a:r>
            <a:r>
              <a:rPr lang="fr-FR" sz="2600" dirty="0" smtClean="0"/>
              <a:t>notification du </a:t>
            </a:r>
            <a:r>
              <a:rPr lang="fr-FR" sz="2600" dirty="0"/>
              <a:t>marché, pour s'assurer que la réalisation des prestations à payer n’est pas antérieure à la prise </a:t>
            </a:r>
            <a:r>
              <a:rPr lang="fr-FR" sz="2600" dirty="0" smtClean="0"/>
              <a:t>d’effet du </a:t>
            </a:r>
            <a:r>
              <a:rPr lang="fr-FR" sz="2600" dirty="0"/>
              <a:t>contrat. </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503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normAutofit fontScale="90000"/>
          </a:bodyPr>
          <a:lstStyle/>
          <a:p>
            <a:r>
              <a:rPr lang="fr-FR" b="1" dirty="0">
                <a:solidFill>
                  <a:srgbClr val="002060"/>
                </a:solidFill>
              </a:rPr>
              <a:t> VI - Le contrôle de l’exactitude de la liquidation.</a:t>
            </a:r>
            <a:endParaRPr lang="fr-FR" sz="2000" b="1" dirty="0">
              <a:solidFill>
                <a:srgbClr val="002060"/>
              </a:solidFill>
            </a:endParaRPr>
          </a:p>
        </p:txBody>
      </p:sp>
      <p:sp>
        <p:nvSpPr>
          <p:cNvPr id="14" name="Espace réservé du contenu 13"/>
          <p:cNvSpPr>
            <a:spLocks noGrp="1"/>
          </p:cNvSpPr>
          <p:nvPr>
            <p:ph idx="1"/>
          </p:nvPr>
        </p:nvSpPr>
        <p:spPr>
          <a:xfrm>
            <a:off x="1413892" y="1124744"/>
            <a:ext cx="10369152" cy="5544616"/>
          </a:xfrm>
        </p:spPr>
        <p:txBody>
          <a:bodyPr rtlCol="0">
            <a:normAutofit/>
          </a:bodyPr>
          <a:lstStyle/>
          <a:p>
            <a:pPr marL="0" indent="0" algn="just">
              <a:buNone/>
            </a:pPr>
            <a:r>
              <a:rPr lang="fr-FR" sz="2600" dirty="0"/>
              <a:t>Le comptable doit s’assurer que le montant du mandat a été correctement liquidé. Pour effectuer ce contrôle, le comptable s’appuie sur les textes législatifs ou réglementaires en vigueur et les pièces justificatives </a:t>
            </a:r>
            <a:r>
              <a:rPr lang="fr-FR" sz="2600" dirty="0" smtClean="0"/>
              <a:t>présentées</a:t>
            </a:r>
            <a:r>
              <a:rPr lang="fr-FR" sz="2600" dirty="0"/>
              <a:t>. </a:t>
            </a:r>
          </a:p>
          <a:p>
            <a:pPr marL="0" indent="0" algn="just">
              <a:buNone/>
            </a:pPr>
            <a:r>
              <a:rPr lang="fr-FR" sz="2600" dirty="0"/>
              <a:t>Le contrôle de l’exactitude des calculs de liquidation ne constitue pas un contrôle de légalité des actes </a:t>
            </a:r>
            <a:r>
              <a:rPr lang="fr-FR" sz="2600" dirty="0" smtClean="0"/>
              <a:t>administratifs </a:t>
            </a:r>
            <a:r>
              <a:rPr lang="fr-FR" sz="2600" dirty="0"/>
              <a:t>mis à la charge du comptable public. La règle selon laquelle les comptables publics n‘ont pas le pouvoir de se faire juges de la légalité des actes administratifs qui sont à l’origine des créances est </a:t>
            </a:r>
            <a:r>
              <a:rPr lang="fr-FR" sz="2600" dirty="0" smtClean="0"/>
              <a:t>respectée</a:t>
            </a:r>
            <a:r>
              <a:rPr lang="fr-FR" sz="2600" dirty="0"/>
              <a:t>.</a:t>
            </a:r>
          </a:p>
          <a:p>
            <a:pPr marL="0" indent="0" algn="just">
              <a:buNone/>
            </a:pPr>
            <a:r>
              <a:rPr lang="fr-FR" sz="2600" dirty="0"/>
              <a:t>A </a:t>
            </a:r>
            <a:r>
              <a:rPr lang="fr-FR" sz="2600" dirty="0" smtClean="0"/>
              <a:t>noter, qu’en principe, la </a:t>
            </a:r>
            <a:r>
              <a:rPr lang="fr-FR" sz="2600" dirty="0"/>
              <a:t>responsabilité des comptables pour des paiements irréguliers s’apprécie à la date de ces paiements et qu’elle ne saurait être couverte par des mesures de régularisation postérieures autorisant la dépense à posteriori ; ou des certificats explicatifs ou des avenants postérieurs au paiement.</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693812" y="836712"/>
            <a:ext cx="445047" cy="445047"/>
          </a:xfrm>
          <a:prstGeom prst="rect">
            <a:avLst/>
          </a:prstGeom>
        </p:spPr>
      </p:pic>
    </p:spTree>
    <p:extLst>
      <p:ext uri="{BB962C8B-B14F-4D97-AF65-F5344CB8AC3E}">
        <p14:creationId xmlns:p14="http://schemas.microsoft.com/office/powerpoint/2010/main" val="8962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802928"/>
          </a:xfrm>
        </p:spPr>
        <p:txBody>
          <a:bodyPr rtlCol="0">
            <a:normAutofit fontScale="90000"/>
          </a:bodyPr>
          <a:lstStyle/>
          <a:p>
            <a:r>
              <a:rPr lang="fr-FR" b="1" dirty="0">
                <a:solidFill>
                  <a:srgbClr val="002060"/>
                </a:solidFill>
              </a:rPr>
              <a:t> VI - Le contrôle de l’exactitude de la liquidation.</a:t>
            </a:r>
            <a:endParaRPr lang="fr-FR" sz="2000" b="1" dirty="0">
              <a:solidFill>
                <a:srgbClr val="002060"/>
              </a:solidFill>
            </a:endParaRPr>
          </a:p>
        </p:txBody>
      </p:sp>
      <p:sp>
        <p:nvSpPr>
          <p:cNvPr id="14" name="Espace réservé du contenu 13"/>
          <p:cNvSpPr>
            <a:spLocks noGrp="1"/>
          </p:cNvSpPr>
          <p:nvPr>
            <p:ph idx="1"/>
          </p:nvPr>
        </p:nvSpPr>
        <p:spPr>
          <a:xfrm>
            <a:off x="1413892" y="1124744"/>
            <a:ext cx="10369152" cy="5544616"/>
          </a:xfrm>
        </p:spPr>
        <p:txBody>
          <a:bodyPr rtlCol="0">
            <a:normAutofit fontScale="70000" lnSpcReduction="20000"/>
          </a:bodyPr>
          <a:lstStyle/>
          <a:p>
            <a:pPr marL="0" indent="0" algn="just">
              <a:buNone/>
            </a:pPr>
            <a:r>
              <a:rPr lang="fr-FR" sz="2600" dirty="0"/>
              <a:t>Le champ du contrôle est vaste ; on peut cependant citer :</a:t>
            </a:r>
          </a:p>
          <a:p>
            <a:pPr marL="0" indent="0" algn="just">
              <a:buNone/>
            </a:pPr>
            <a:r>
              <a:rPr lang="fr-FR" sz="2600" dirty="0" smtClean="0"/>
              <a:t>- Contrôle </a:t>
            </a:r>
            <a:r>
              <a:rPr lang="fr-FR" sz="2600" dirty="0"/>
              <a:t>du taux de TVA applicable. Si la facture est exonérée de TVA cela doit être précisé sur le document avec mention de l’article du CGI qui le prévoit.</a:t>
            </a:r>
          </a:p>
          <a:p>
            <a:pPr marL="0" indent="0" algn="just">
              <a:buNone/>
            </a:pPr>
            <a:r>
              <a:rPr lang="fr-FR" sz="2600" dirty="0" smtClean="0"/>
              <a:t>- Contrôle </a:t>
            </a:r>
            <a:r>
              <a:rPr lang="fr-FR" sz="2600" dirty="0"/>
              <a:t>de la cohérence entre la règlementation officielle et la pièce de dépense (exemple </a:t>
            </a:r>
            <a:r>
              <a:rPr lang="fr-FR" sz="2600" dirty="0" smtClean="0"/>
              <a:t>application </a:t>
            </a:r>
            <a:r>
              <a:rPr lang="fr-FR" sz="2600" dirty="0"/>
              <a:t>de la tarification pour les frais de déplacements).</a:t>
            </a:r>
          </a:p>
          <a:p>
            <a:pPr marL="0" indent="0" algn="just">
              <a:buNone/>
            </a:pPr>
            <a:r>
              <a:rPr lang="fr-FR" sz="2600" dirty="0" smtClean="0"/>
              <a:t>- Contrôle </a:t>
            </a:r>
            <a:r>
              <a:rPr lang="fr-FR" sz="2600" dirty="0"/>
              <a:t>du détail de la facture, une facture doit être suffisamment détaillée pour que le contrôle puisse être effectué. Le cas échéant le détail des fournitures ou des prestations figure sur un </a:t>
            </a:r>
            <a:r>
              <a:rPr lang="fr-FR" sz="2600" dirty="0" smtClean="0"/>
              <a:t>document </a:t>
            </a:r>
            <a:r>
              <a:rPr lang="fr-FR" sz="2600" dirty="0"/>
              <a:t>annexe.</a:t>
            </a:r>
          </a:p>
          <a:p>
            <a:pPr marL="0" indent="0" algn="just">
              <a:buNone/>
            </a:pPr>
            <a:r>
              <a:rPr lang="fr-FR" sz="2600" dirty="0" smtClean="0"/>
              <a:t>- Contrôle </a:t>
            </a:r>
            <a:r>
              <a:rPr lang="fr-FR" sz="2600" dirty="0"/>
              <a:t>des calculs de la liquidation (erreur matérielle de calcul).</a:t>
            </a:r>
          </a:p>
          <a:p>
            <a:pPr marL="0" indent="0" algn="just">
              <a:buNone/>
            </a:pPr>
            <a:r>
              <a:rPr lang="fr-FR" sz="2600" dirty="0" smtClean="0"/>
              <a:t>- Contrôle </a:t>
            </a:r>
            <a:r>
              <a:rPr lang="fr-FR" sz="2600" dirty="0"/>
              <a:t>de l’adéquation avec le document contractuel à l’origine de la facture qui est obligatoirement joint à la facture si celle-ci en fait mention : contrat, devis, bon de commande, convention, etc… A ce niveau le comptable doit vérifier le respect des tarifs contractuels, des clauses de revalorisation </a:t>
            </a:r>
            <a:r>
              <a:rPr lang="fr-FR" sz="2600" dirty="0" smtClean="0"/>
              <a:t>tarifaire</a:t>
            </a:r>
            <a:r>
              <a:rPr lang="fr-FR" sz="2600" dirty="0"/>
              <a:t>, des éventuelles pénalités, etc… </a:t>
            </a:r>
          </a:p>
          <a:p>
            <a:pPr marL="0" indent="0" algn="just">
              <a:buNone/>
            </a:pPr>
            <a:r>
              <a:rPr lang="fr-FR" sz="2600" dirty="0" smtClean="0"/>
              <a:t>- S’agissant </a:t>
            </a:r>
            <a:r>
              <a:rPr lang="fr-FR" sz="2600" dirty="0"/>
              <a:t>d’un contrat ou d’un marché, il doit contrôler que ce dernier </a:t>
            </a:r>
            <a:r>
              <a:rPr lang="fr-FR" sz="2600" dirty="0" smtClean="0"/>
              <a:t>est encore </a:t>
            </a:r>
            <a:r>
              <a:rPr lang="fr-FR" sz="2600" dirty="0"/>
              <a:t>en vigueur lors de l'exécution des prestations et qu’il comporte les </a:t>
            </a:r>
            <a:r>
              <a:rPr lang="fr-FR" sz="2600" dirty="0" smtClean="0"/>
              <a:t>mentions </a:t>
            </a:r>
            <a:r>
              <a:rPr lang="fr-FR" sz="2600" dirty="0"/>
              <a:t>indispensables. </a:t>
            </a:r>
            <a:r>
              <a:rPr lang="fr-FR" sz="2600" dirty="0" smtClean="0"/>
              <a:t>Le paiement </a:t>
            </a:r>
            <a:r>
              <a:rPr lang="fr-FR" sz="2600" dirty="0"/>
              <a:t>de prestations pour un exercice entier alors que le contrat correspondant expirait en cours d’année a conduit à la mise en débet du comptable ; tout comme l’absence du </a:t>
            </a:r>
            <a:r>
              <a:rPr lang="fr-FR" sz="2600" dirty="0" smtClean="0"/>
              <a:t>document </a:t>
            </a:r>
            <a:r>
              <a:rPr lang="fr-FR" sz="2600" dirty="0"/>
              <a:t>attestant la reconduction expresse d’un contrat de maintenance. Là aussi le comptable doit être attentif à la rédaction du contrat (du marché) concernant sa durée initiale, sa durée totale </a:t>
            </a:r>
            <a:r>
              <a:rPr lang="fr-FR" sz="2600" dirty="0" smtClean="0"/>
              <a:t>reconductions </a:t>
            </a:r>
            <a:r>
              <a:rPr lang="fr-FR" sz="2600" dirty="0"/>
              <a:t>comprises et son mode de reconduction : tacite ou expresse. </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693812" y="836712"/>
            <a:ext cx="445047" cy="445047"/>
          </a:xfrm>
          <a:prstGeom prst="rect">
            <a:avLst/>
          </a:prstGeom>
        </p:spPr>
      </p:pic>
    </p:spTree>
    <p:extLst>
      <p:ext uri="{BB962C8B-B14F-4D97-AF65-F5344CB8AC3E}">
        <p14:creationId xmlns:p14="http://schemas.microsoft.com/office/powerpoint/2010/main" val="214637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rmAutofit fontScale="90000"/>
          </a:bodyPr>
          <a:lstStyle/>
          <a:p>
            <a:r>
              <a:rPr lang="fr-FR" b="1" dirty="0">
                <a:solidFill>
                  <a:srgbClr val="002060"/>
                </a:solidFill>
              </a:rPr>
              <a:t>VII - Le contrôle de l'application des règles de prescription et de déchéance.</a:t>
            </a:r>
            <a:endParaRPr lang="fr-FR" sz="2000" b="1" dirty="0">
              <a:solidFill>
                <a:srgbClr val="002060"/>
              </a:solidFill>
            </a:endParaRPr>
          </a:p>
        </p:txBody>
      </p:sp>
      <p:sp>
        <p:nvSpPr>
          <p:cNvPr id="14" name="Espace réservé du contenu 13"/>
          <p:cNvSpPr>
            <a:spLocks noGrp="1"/>
          </p:cNvSpPr>
          <p:nvPr>
            <p:ph idx="1"/>
          </p:nvPr>
        </p:nvSpPr>
        <p:spPr>
          <a:xfrm>
            <a:off x="1413892" y="1268760"/>
            <a:ext cx="10369152" cy="5400600"/>
          </a:xfrm>
        </p:spPr>
        <p:txBody>
          <a:bodyPr rtlCol="0">
            <a:normAutofit fontScale="62500" lnSpcReduction="20000"/>
          </a:bodyPr>
          <a:lstStyle/>
          <a:p>
            <a:pPr marL="0" indent="0" algn="just">
              <a:spcBef>
                <a:spcPts val="600"/>
              </a:spcBef>
              <a:buNone/>
            </a:pPr>
            <a:r>
              <a:rPr lang="fr-FR" sz="2600" dirty="0"/>
              <a:t>Le décret du 7 novembre 2012 impose au comptable, en ce qui concerne la validité de la créance, de vérifier également l'application des règles de prescription et de déchéance.</a:t>
            </a:r>
          </a:p>
          <a:p>
            <a:pPr marL="0" indent="0" algn="just">
              <a:spcBef>
                <a:spcPts val="600"/>
              </a:spcBef>
              <a:buNone/>
            </a:pPr>
            <a:r>
              <a:rPr lang="fr-FR" sz="2600" dirty="0"/>
              <a:t>La loi n°68-1250 du 31 décembre 1968 modifiée relative à la prescription des créances sur [...] les </a:t>
            </a:r>
            <a:r>
              <a:rPr lang="fr-FR" sz="2600" dirty="0" smtClean="0"/>
              <a:t>établissements </a:t>
            </a:r>
            <a:r>
              <a:rPr lang="fr-FR" sz="2600" dirty="0"/>
              <a:t>publics, prévoit que sont prescrites au profit des établissements publics toutes créances qui n'ont pas été payées dans un délai de 4 ans à partir du premier jour de l'année suivant celle au cours de laquelle les droits ont été acquis.</a:t>
            </a:r>
          </a:p>
          <a:p>
            <a:pPr marL="0" indent="0" algn="just">
              <a:spcBef>
                <a:spcPts val="600"/>
              </a:spcBef>
              <a:buNone/>
            </a:pPr>
            <a:r>
              <a:rPr lang="fr-FR" sz="2600" dirty="0"/>
              <a:t>Lorsque le comptable constate que la prescription quadriennale est acquise au profit de l'EPLE, il doit </a:t>
            </a:r>
            <a:r>
              <a:rPr lang="fr-FR" sz="2600" dirty="0" smtClean="0"/>
              <a:t>suspendre </a:t>
            </a:r>
            <a:r>
              <a:rPr lang="fr-FR" sz="2600" dirty="0"/>
              <a:t>le paiement et en informer l'ordonnateur qui peut :</a:t>
            </a:r>
          </a:p>
          <a:p>
            <a:pPr marL="0" indent="0" algn="just">
              <a:spcBef>
                <a:spcPts val="600"/>
              </a:spcBef>
              <a:buNone/>
            </a:pPr>
            <a:r>
              <a:rPr lang="fr-FR" sz="2600" dirty="0"/>
              <a:t>- soit produire la preuve que la prescription a été interrompue conformément aux dispositions de l'article 2 de la loi n° 68-1250 du 31 décembre 1968,</a:t>
            </a:r>
          </a:p>
          <a:p>
            <a:pPr marL="0" indent="0" algn="just">
              <a:spcBef>
                <a:spcPts val="600"/>
              </a:spcBef>
              <a:buNone/>
            </a:pPr>
            <a:r>
              <a:rPr lang="fr-FR" sz="2600" dirty="0"/>
              <a:t>- soit produire une délibération du conseil d'administration de l'EPLE qui, conformément à l'article 6 de cette même loi, relèvera « en tout ou en partie [les créanciers] de la prescription à raison de circonstances </a:t>
            </a:r>
            <a:r>
              <a:rPr lang="fr-FR" sz="2600" dirty="0" smtClean="0"/>
              <a:t>particulières </a:t>
            </a:r>
            <a:r>
              <a:rPr lang="fr-FR" sz="2600" dirty="0"/>
              <a:t>et notamment de la situation du créancier ». Le dernier alinéa de cet article précise que « ces </a:t>
            </a:r>
            <a:r>
              <a:rPr lang="fr-FR" sz="2600" dirty="0" smtClean="0"/>
              <a:t>délibérations </a:t>
            </a:r>
            <a:r>
              <a:rPr lang="fr-FR" sz="2600" dirty="0"/>
              <a:t>doivent être motivées et être approuvées par l'autorité compétente pour approuver le budget de la </a:t>
            </a:r>
            <a:r>
              <a:rPr lang="fr-FR" sz="2600" dirty="0" smtClean="0"/>
              <a:t>collectivité </a:t>
            </a:r>
            <a:r>
              <a:rPr lang="fr-FR" sz="2600" dirty="0"/>
              <a:t>intéressée ». </a:t>
            </a:r>
          </a:p>
          <a:p>
            <a:pPr marL="0" indent="0" algn="just">
              <a:spcBef>
                <a:spcPts val="600"/>
              </a:spcBef>
              <a:buNone/>
            </a:pPr>
            <a:endParaRPr lang="fr-FR" sz="1500" dirty="0">
              <a:solidFill>
                <a:schemeClr val="tx2"/>
              </a:solidFill>
            </a:endParaRPr>
          </a:p>
          <a:p>
            <a:pPr marL="0" indent="0" algn="just">
              <a:spcBef>
                <a:spcPts val="600"/>
              </a:spcBef>
              <a:buNone/>
            </a:pPr>
            <a:r>
              <a:rPr lang="fr-FR" sz="2600" dirty="0">
                <a:solidFill>
                  <a:schemeClr val="tx2"/>
                </a:solidFill>
              </a:rPr>
              <a:t>La liste des PJ des dépenses publiques locales prévoit :</a:t>
            </a:r>
          </a:p>
          <a:p>
            <a:pPr marL="0" indent="0" algn="just">
              <a:spcBef>
                <a:spcPts val="600"/>
              </a:spcBef>
              <a:buNone/>
            </a:pPr>
            <a:r>
              <a:rPr lang="fr-FR" sz="2600" b="1" dirty="0">
                <a:solidFill>
                  <a:srgbClr val="C00000"/>
                </a:solidFill>
              </a:rPr>
              <a:t>06. Relevé de prescription </a:t>
            </a:r>
          </a:p>
          <a:p>
            <a:pPr marL="0" indent="0" algn="just">
              <a:spcBef>
                <a:spcPts val="600"/>
              </a:spcBef>
              <a:buNone/>
            </a:pPr>
            <a:r>
              <a:rPr lang="fr-FR" sz="2600" dirty="0">
                <a:solidFill>
                  <a:srgbClr val="C00000"/>
                </a:solidFill>
              </a:rPr>
              <a:t>-  Décision de l'assemblée délibérante, ou, pour les établissements publics de santé, décision du </a:t>
            </a:r>
            <a:r>
              <a:rPr lang="fr-FR" sz="2600" dirty="0" err="1">
                <a:solidFill>
                  <a:srgbClr val="C00000"/>
                </a:solidFill>
              </a:rPr>
              <a:t>di-recteur</a:t>
            </a:r>
            <a:r>
              <a:rPr lang="fr-FR" sz="2600" dirty="0">
                <a:solidFill>
                  <a:srgbClr val="C00000"/>
                </a:solidFill>
              </a:rPr>
              <a:t>, de ne pas opposer la prescription, </a:t>
            </a:r>
          </a:p>
          <a:p>
            <a:pPr marL="0" indent="0" algn="just">
              <a:spcBef>
                <a:spcPts val="600"/>
              </a:spcBef>
              <a:buNone/>
            </a:pPr>
            <a:r>
              <a:rPr lang="fr-FR" sz="2600" dirty="0">
                <a:solidFill>
                  <a:srgbClr val="C00000"/>
                </a:solidFill>
              </a:rPr>
              <a:t>- Copie de l'acte interruptif de prescription.</a:t>
            </a:r>
          </a:p>
          <a:p>
            <a:pPr marL="0" indent="0" algn="just">
              <a:spcBef>
                <a:spcPts val="600"/>
              </a:spcBef>
              <a:buNone/>
            </a:pPr>
            <a:endParaRPr lang="fr-FR" sz="1500" dirty="0"/>
          </a:p>
          <a:p>
            <a:pPr marL="0" indent="0" algn="just">
              <a:spcBef>
                <a:spcPts val="600"/>
              </a:spcBef>
              <a:buNone/>
            </a:pPr>
            <a:r>
              <a:rPr lang="fr-FR" sz="2600" dirty="0"/>
              <a:t>Par contre dans ce délai de 4 ans on peut payer toute facture « oubliée » après vérification qu’elle soit </a:t>
            </a:r>
            <a:r>
              <a:rPr lang="fr-FR" sz="2600" dirty="0" smtClean="0"/>
              <a:t>effectivement </a:t>
            </a:r>
            <a:r>
              <a:rPr lang="fr-FR" sz="2600" dirty="0"/>
              <a:t>due et non réglée antérieurement. Le paiement se faisant au compte « normal » suivant la nature de la dépense.</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670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rmAutofit fontScale="90000"/>
          </a:bodyPr>
          <a:lstStyle/>
          <a:p>
            <a:r>
              <a:rPr lang="fr-FR" b="1" dirty="0">
                <a:solidFill>
                  <a:srgbClr val="002060"/>
                </a:solidFill>
              </a:rPr>
              <a:t>. VIII - Le contrôle du caractère libératoire du paiement.</a:t>
            </a:r>
            <a:endParaRPr lang="fr-FR" sz="2000" b="1" dirty="0">
              <a:solidFill>
                <a:srgbClr val="002060"/>
              </a:solidFill>
            </a:endParaRPr>
          </a:p>
        </p:txBody>
      </p:sp>
      <p:sp>
        <p:nvSpPr>
          <p:cNvPr id="14" name="Espace réservé du contenu 13"/>
          <p:cNvSpPr>
            <a:spLocks noGrp="1"/>
          </p:cNvSpPr>
          <p:nvPr>
            <p:ph idx="1"/>
          </p:nvPr>
        </p:nvSpPr>
        <p:spPr>
          <a:xfrm>
            <a:off x="1413892" y="1268760"/>
            <a:ext cx="10369152" cy="5400600"/>
          </a:xfrm>
        </p:spPr>
        <p:txBody>
          <a:bodyPr rtlCol="0">
            <a:normAutofit fontScale="77500" lnSpcReduction="20000"/>
          </a:bodyPr>
          <a:lstStyle/>
          <a:p>
            <a:pPr marL="0" indent="0" algn="just">
              <a:buNone/>
            </a:pPr>
            <a:r>
              <a:rPr lang="fr-FR" sz="2600" b="1" dirty="0"/>
              <a:t>VIII.1 – Vérification du paiement au bon créancier</a:t>
            </a:r>
            <a:r>
              <a:rPr lang="fr-FR" sz="2600" b="1" dirty="0" smtClean="0"/>
              <a:t>.</a:t>
            </a:r>
          </a:p>
          <a:p>
            <a:pPr marL="0" indent="0" algn="just">
              <a:buNone/>
            </a:pPr>
            <a:r>
              <a:rPr lang="fr-FR" sz="2600" dirty="0"/>
              <a:t>Le contrôle du comptable porte également sur la vérification du bénéficiaire du paiement : il doit s’agir du bon créancier</a:t>
            </a:r>
            <a:r>
              <a:rPr lang="fr-FR" sz="2600" dirty="0" smtClean="0"/>
              <a:t>. </a:t>
            </a:r>
            <a:r>
              <a:rPr lang="fr-FR" sz="2600" dirty="0"/>
              <a:t>Il doit donc être en possession d'une </a:t>
            </a:r>
            <a:r>
              <a:rPr lang="fr-FR" sz="2600" dirty="0" smtClean="0"/>
              <a:t>PJ de </a:t>
            </a:r>
            <a:r>
              <a:rPr lang="fr-FR" sz="2600" dirty="0"/>
              <a:t>la dépense faisant apparaître la domiciliation bancaire du créancier. Dans la très grande majorité des cas, la facture du fournisseur de l’établissement mentionne ses coordonnées bancaires. C'est seulement dans les cas </a:t>
            </a:r>
            <a:r>
              <a:rPr lang="fr-FR" sz="2600" dirty="0" smtClean="0"/>
              <a:t>minoritaires </a:t>
            </a:r>
            <a:r>
              <a:rPr lang="fr-FR" sz="2600" dirty="0"/>
              <a:t>où cette information ne figure pas sur l'une de ces pièces qu'un relevé d'identité bancaire (RIB) doit être fourni avec la facture par l’ordonnateur et que le comptable doit vérifier la concordance des informations : intitulé du fournisseur sur la facture conforme au titulaire du compte du RIB. En cas de différences celle-ci devront être justifiées. </a:t>
            </a:r>
            <a:r>
              <a:rPr lang="fr-FR" sz="2600" dirty="0" smtClean="0"/>
              <a:t>.</a:t>
            </a:r>
            <a:endParaRPr lang="fr-FR" sz="2600" dirty="0"/>
          </a:p>
          <a:p>
            <a:pPr marL="0" indent="0" algn="just">
              <a:buNone/>
            </a:pPr>
            <a:r>
              <a:rPr lang="fr-FR" sz="2600" dirty="0">
                <a:solidFill>
                  <a:schemeClr val="tx2"/>
                </a:solidFill>
              </a:rPr>
              <a:t>R</a:t>
            </a:r>
            <a:r>
              <a:rPr lang="fr-FR" sz="2600" dirty="0" smtClean="0">
                <a:solidFill>
                  <a:schemeClr val="tx2"/>
                </a:solidFill>
              </a:rPr>
              <a:t>ubrique </a:t>
            </a:r>
            <a:r>
              <a:rPr lang="fr-FR" sz="2600" dirty="0">
                <a:solidFill>
                  <a:schemeClr val="tx2"/>
                </a:solidFill>
              </a:rPr>
              <a:t>041 de l’annexe du décret de 2022 :</a:t>
            </a:r>
          </a:p>
          <a:p>
            <a:pPr marL="0" indent="0" algn="just">
              <a:buNone/>
            </a:pPr>
            <a:r>
              <a:rPr lang="fr-FR" sz="2600" dirty="0">
                <a:solidFill>
                  <a:srgbClr val="C00000"/>
                </a:solidFill>
              </a:rPr>
              <a:t>041. Paiement par virement</a:t>
            </a:r>
          </a:p>
          <a:p>
            <a:pPr marL="0" indent="0" algn="just">
              <a:buNone/>
            </a:pPr>
            <a:r>
              <a:rPr lang="fr-FR" sz="2600" dirty="0">
                <a:solidFill>
                  <a:srgbClr val="C00000"/>
                </a:solidFill>
              </a:rPr>
              <a:t>Le cas échéant (*), RIB.</a:t>
            </a:r>
          </a:p>
          <a:p>
            <a:pPr marL="0" indent="0" algn="just">
              <a:buNone/>
            </a:pPr>
            <a:r>
              <a:rPr lang="fr-FR" sz="2100" dirty="0">
                <a:solidFill>
                  <a:srgbClr val="C00000"/>
                </a:solidFill>
              </a:rPr>
              <a:t>(*) Le RIB doit être produit en l’absence de la mention des coordonnées bancaires sur la pièce justificative de la dépense qui fait foi. Cette pièce ne peut qu’émaner du créancier, qu’elle soit délivrée ou signée par celui</a:t>
            </a:r>
            <a:r>
              <a:rPr lang="fr-FR" sz="2100" dirty="0" smtClean="0">
                <a:solidFill>
                  <a:srgbClr val="C00000"/>
                </a:solidFill>
              </a:rPr>
              <a:t>.</a:t>
            </a:r>
          </a:p>
          <a:p>
            <a:pPr marL="0" indent="0" algn="just">
              <a:buNone/>
            </a:pPr>
            <a:r>
              <a:rPr lang="fr-FR" sz="2300" dirty="0" smtClean="0">
                <a:solidFill>
                  <a:schemeClr val="tx2"/>
                </a:solidFill>
              </a:rPr>
              <a:t>Un </a:t>
            </a:r>
            <a:r>
              <a:rPr lang="fr-FR" sz="2300" dirty="0">
                <a:solidFill>
                  <a:schemeClr val="tx2"/>
                </a:solidFill>
              </a:rPr>
              <a:t>document « maison » rédigé par l’EPLE ne peut donc se substituer à un RIB figurant sur la facture ou fourni à part par le créancier</a:t>
            </a:r>
            <a:r>
              <a:rPr lang="fr-FR" sz="2300" dirty="0" smtClean="0">
                <a:solidFill>
                  <a:schemeClr val="tx2"/>
                </a:solidFill>
              </a:rPr>
              <a:t>.</a:t>
            </a:r>
            <a:endParaRPr lang="fr-FR" sz="2600" dirty="0" smtClean="0"/>
          </a:p>
          <a:p>
            <a:pPr marL="0" indent="0" algn="just">
              <a:buNone/>
            </a:pPr>
            <a:r>
              <a:rPr lang="fr-FR" sz="2600" dirty="0" smtClean="0"/>
              <a:t>A </a:t>
            </a:r>
            <a:r>
              <a:rPr lang="fr-FR" sz="2600" dirty="0"/>
              <a:t>noter que cette </a:t>
            </a:r>
            <a:r>
              <a:rPr lang="fr-FR" sz="2600" dirty="0" smtClean="0"/>
              <a:t>vérification </a:t>
            </a:r>
            <a:r>
              <a:rPr lang="fr-FR" sz="2600" dirty="0"/>
              <a:t>de la concordance s’applique aussi pour les virements effectués au profit des bénéficiaires des bourses nationales figurant sur la notification</a:t>
            </a:r>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493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rmAutofit fontScale="90000"/>
          </a:bodyPr>
          <a:lstStyle/>
          <a:p>
            <a:r>
              <a:rPr lang="fr-FR" b="1" dirty="0">
                <a:solidFill>
                  <a:srgbClr val="002060"/>
                </a:solidFill>
              </a:rPr>
              <a:t>. VIII - Le contrôle du caractère libératoire du paiement.</a:t>
            </a:r>
            <a:endParaRPr lang="fr-FR" sz="2000" b="1" dirty="0">
              <a:solidFill>
                <a:srgbClr val="002060"/>
              </a:solidFill>
            </a:endParaRPr>
          </a:p>
        </p:txBody>
      </p:sp>
      <p:sp>
        <p:nvSpPr>
          <p:cNvPr id="14" name="Espace réservé du contenu 13"/>
          <p:cNvSpPr>
            <a:spLocks noGrp="1"/>
          </p:cNvSpPr>
          <p:nvPr>
            <p:ph idx="1"/>
          </p:nvPr>
        </p:nvSpPr>
        <p:spPr>
          <a:xfrm>
            <a:off x="1413892" y="1268760"/>
            <a:ext cx="10369152" cy="5400600"/>
          </a:xfrm>
        </p:spPr>
        <p:txBody>
          <a:bodyPr rtlCol="0">
            <a:normAutofit fontScale="92500" lnSpcReduction="10000"/>
          </a:bodyPr>
          <a:lstStyle/>
          <a:p>
            <a:pPr marL="0" indent="0" algn="just">
              <a:buNone/>
            </a:pPr>
            <a:r>
              <a:rPr lang="fr-FR" sz="2600" b="1" dirty="0" smtClean="0"/>
              <a:t>VIII.2 </a:t>
            </a:r>
            <a:r>
              <a:rPr lang="fr-FR" sz="2600" b="1" dirty="0"/>
              <a:t>– Paiements à des tiers substitués au créancier initial</a:t>
            </a:r>
            <a:r>
              <a:rPr lang="fr-FR" sz="2600" b="1" dirty="0" smtClean="0"/>
              <a:t>.</a:t>
            </a:r>
          </a:p>
          <a:p>
            <a:pPr marL="0" indent="0" algn="just">
              <a:buNone/>
            </a:pPr>
            <a:r>
              <a:rPr lang="fr-FR" sz="2600" dirty="0" smtClean="0"/>
              <a:t>Le décret du 23 mars 2022 distingue plusieurs cas :</a:t>
            </a:r>
          </a:p>
          <a:p>
            <a:pPr marL="0" indent="0" algn="just">
              <a:buNone/>
            </a:pPr>
            <a:r>
              <a:rPr lang="fr-FR" sz="2600" dirty="0" smtClean="0">
                <a:solidFill>
                  <a:srgbClr val="C00000"/>
                </a:solidFill>
              </a:rPr>
              <a:t>4161. Paiement des créances afférentes à une cession ou à un nantissement de créances. </a:t>
            </a:r>
          </a:p>
          <a:p>
            <a:pPr marL="0" indent="0" algn="just">
              <a:buNone/>
            </a:pPr>
            <a:r>
              <a:rPr lang="fr-FR" sz="2600" dirty="0" smtClean="0"/>
              <a:t>Cette </a:t>
            </a:r>
            <a:r>
              <a:rPr lang="fr-FR" sz="2600" dirty="0"/>
              <a:t>rubrique détaille les pièces nécessaires pour le paiement des créances afférentes à une cession ou à un nantissement de créances.</a:t>
            </a:r>
          </a:p>
          <a:p>
            <a:pPr marL="0" indent="0" algn="just">
              <a:buNone/>
            </a:pPr>
            <a:r>
              <a:rPr lang="fr-FR" sz="2600" dirty="0"/>
              <a:t>Le nantissement est le contrat par lequel un fournisseur d’un EPLE donne en gage la créance qui résultera de l’exécution du marché à un établissement bancaire qui lui garantira le financement de son  activité ; le fournisseur peut aussi directement lui céder sa créance. Cette procédure est décrite aux articles L2191-8 et R2191-45 et suivants du code de la Commande publique. Il est conseillé pour le traitement de cette </a:t>
            </a:r>
            <a:r>
              <a:rPr lang="fr-FR" sz="2600" dirty="0" smtClean="0"/>
              <a:t>procédure </a:t>
            </a:r>
            <a:r>
              <a:rPr lang="fr-FR" sz="2600" dirty="0"/>
              <a:t>relativement complexe de se référer à la rubrique 2.3.6.5.9.1 de la M9-6. </a:t>
            </a:r>
          </a:p>
          <a:p>
            <a:pPr marL="0" indent="0" algn="just">
              <a:buNone/>
            </a:pPr>
            <a:r>
              <a:rPr lang="fr-FR" sz="2600" dirty="0"/>
              <a:t>Mais cette procédure est peu fréquente en EPLE où l’on rencontre surtout la technique de la cession à un factor.</a:t>
            </a:r>
          </a:p>
          <a:p>
            <a:pPr marL="0" indent="0" algn="just">
              <a:buNone/>
            </a:pPr>
            <a:endParaRPr lang="fr-FR" sz="2600" dirty="0" smtClean="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93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rmAutofit fontScale="90000"/>
          </a:bodyPr>
          <a:lstStyle/>
          <a:p>
            <a:r>
              <a:rPr lang="fr-FR" b="1" dirty="0">
                <a:solidFill>
                  <a:srgbClr val="002060"/>
                </a:solidFill>
              </a:rPr>
              <a:t>. VIII - Le contrôle du caractère libératoire du paiement.</a:t>
            </a:r>
            <a:endParaRPr lang="fr-FR" sz="2000" b="1" dirty="0">
              <a:solidFill>
                <a:srgbClr val="002060"/>
              </a:solidFill>
            </a:endParaRPr>
          </a:p>
        </p:txBody>
      </p:sp>
      <p:sp>
        <p:nvSpPr>
          <p:cNvPr id="14" name="Espace réservé du contenu 13"/>
          <p:cNvSpPr>
            <a:spLocks noGrp="1"/>
          </p:cNvSpPr>
          <p:nvPr>
            <p:ph idx="1"/>
          </p:nvPr>
        </p:nvSpPr>
        <p:spPr>
          <a:xfrm>
            <a:off x="1413892" y="1268760"/>
            <a:ext cx="10369152" cy="5400600"/>
          </a:xfrm>
        </p:spPr>
        <p:txBody>
          <a:bodyPr rtlCol="0">
            <a:normAutofit fontScale="70000" lnSpcReduction="20000"/>
          </a:bodyPr>
          <a:lstStyle/>
          <a:p>
            <a:pPr marL="0" indent="0" algn="just">
              <a:buNone/>
            </a:pPr>
            <a:r>
              <a:rPr lang="fr-FR" sz="2600" b="1" dirty="0" smtClean="0"/>
              <a:t>VIII.2 </a:t>
            </a:r>
            <a:r>
              <a:rPr lang="fr-FR" sz="2600" b="1" dirty="0"/>
              <a:t>– Paiements à des tiers substitués au créancier initial</a:t>
            </a:r>
            <a:r>
              <a:rPr lang="fr-FR" sz="2600" b="1" dirty="0" smtClean="0"/>
              <a:t>.</a:t>
            </a:r>
          </a:p>
          <a:p>
            <a:pPr marL="0" indent="0" algn="just">
              <a:buNone/>
            </a:pPr>
            <a:r>
              <a:rPr lang="fr-FR" sz="2600" b="1" dirty="0">
                <a:solidFill>
                  <a:srgbClr val="C00000"/>
                </a:solidFill>
              </a:rPr>
              <a:t>4163. Paiement à un factor </a:t>
            </a:r>
          </a:p>
          <a:p>
            <a:pPr marL="0" indent="0" algn="just">
              <a:buNone/>
            </a:pPr>
            <a:r>
              <a:rPr lang="fr-FR" sz="2600" dirty="0"/>
              <a:t>La rubrique détaille deux procédés :</a:t>
            </a:r>
          </a:p>
          <a:p>
            <a:pPr marL="0" indent="0" algn="just">
              <a:buNone/>
            </a:pPr>
            <a:r>
              <a:rPr lang="fr-FR" sz="2600" b="1" dirty="0">
                <a:solidFill>
                  <a:srgbClr val="C00000"/>
                </a:solidFill>
              </a:rPr>
              <a:t>41631. Dans le cadre d'une cession ou d’un nantissement :</a:t>
            </a:r>
          </a:p>
          <a:p>
            <a:pPr marL="0" indent="0" algn="just">
              <a:buNone/>
            </a:pPr>
            <a:r>
              <a:rPr lang="fr-FR" sz="2600" dirty="0"/>
              <a:t>Il s’agit de l’affacturage par cession de créance dite « loi Dailly » pour lequel le comptable doit disposer de l’exemplaire unique ou du certificat de cessibilité. Les mentions portées sur la facture qui valent notification de l’affacturage par cession sont précisées par le paragraphe B de l’annexe F de la nomenclature </a:t>
            </a:r>
            <a:r>
              <a:rPr lang="fr-FR" sz="2600" dirty="0" smtClean="0"/>
              <a:t>:</a:t>
            </a:r>
            <a:endParaRPr lang="fr-FR" sz="2600" dirty="0"/>
          </a:p>
          <a:p>
            <a:pPr marL="0" indent="0" algn="just">
              <a:buNone/>
            </a:pPr>
            <a:r>
              <a:rPr lang="fr-FR" sz="2200" dirty="0">
                <a:solidFill>
                  <a:srgbClr val="0070C0"/>
                </a:solidFill>
              </a:rPr>
              <a:t>B. - Mention concernant l'affacturage dans le cadre d'une cession ou d'un nantissement</a:t>
            </a:r>
          </a:p>
          <a:p>
            <a:pPr marL="0" indent="0" algn="just">
              <a:buNone/>
            </a:pPr>
            <a:r>
              <a:rPr lang="fr-FR" sz="2200" dirty="0">
                <a:solidFill>
                  <a:srgbClr val="0070C0"/>
                </a:solidFill>
              </a:rPr>
              <a:t>Les comptables sont autorisés à régler entre les mains du factor les mandats émis au nom du créancier, lorsque les mémoires, factures, situations de travaux et autres documents comportent les mentions suivantes :</a:t>
            </a:r>
          </a:p>
          <a:p>
            <a:pPr marL="0" indent="0" algn="just">
              <a:spcBef>
                <a:spcPts val="600"/>
              </a:spcBef>
              <a:buNone/>
            </a:pPr>
            <a:r>
              <a:rPr lang="fr-FR" sz="2200" dirty="0">
                <a:solidFill>
                  <a:srgbClr val="0070C0"/>
                </a:solidFill>
              </a:rPr>
              <a:t>« La créance relative à la présente facture a été cédée à (indication du cessionnaire) dans le cadre des articles L.313-23 à L. 313-29-2 du code monétaire et financier.</a:t>
            </a:r>
          </a:p>
          <a:p>
            <a:pPr marL="0" indent="0" algn="just">
              <a:buNone/>
            </a:pPr>
            <a:r>
              <a:rPr lang="fr-FR" sz="2200" dirty="0">
                <a:solidFill>
                  <a:srgbClr val="0070C0"/>
                </a:solidFill>
              </a:rPr>
              <a:t>Le paiement doit être effectué par chèque, traite, billets, etc…, établi à l'ordre de (nom de la société d'affacturage ou de son mandataire) et adressé à ou par virement au compte n° chez ». </a:t>
            </a:r>
          </a:p>
          <a:p>
            <a:pPr marL="0" indent="0" algn="just">
              <a:buNone/>
            </a:pPr>
            <a:endParaRPr lang="fr-FR" sz="2600" dirty="0"/>
          </a:p>
          <a:p>
            <a:pPr marL="0" indent="0" algn="just">
              <a:buNone/>
            </a:pPr>
            <a:r>
              <a:rPr lang="fr-FR" sz="2600" dirty="0" smtClean="0">
                <a:solidFill>
                  <a:srgbClr val="002060"/>
                </a:solidFill>
              </a:rPr>
              <a:t>Cette procédure est extrêmement rare dans les EPLE. A noter le cas échéant que les PJ sont </a:t>
            </a:r>
            <a:r>
              <a:rPr lang="fr-FR" sz="2600" dirty="0">
                <a:solidFill>
                  <a:srgbClr val="002060"/>
                </a:solidFill>
              </a:rPr>
              <a:t>énumérées aux rubriques 41611 et 416121, pièces 1 à 4.</a:t>
            </a:r>
            <a:endParaRPr lang="fr-FR" sz="2600" b="1" dirty="0">
              <a:solidFill>
                <a:srgbClr val="002060"/>
              </a:solidFill>
            </a:endParaRPr>
          </a:p>
          <a:p>
            <a:pPr marL="0" indent="0" algn="just">
              <a:buNone/>
            </a:pPr>
            <a:endParaRPr lang="fr-FR" sz="2600" dirty="0"/>
          </a:p>
          <a:p>
            <a:pPr marL="0" indent="0" algn="just">
              <a:buNone/>
            </a:pPr>
            <a:endParaRPr lang="fr-FR" sz="2600" dirty="0" smtClean="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628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rmAutofit fontScale="90000"/>
          </a:bodyPr>
          <a:lstStyle/>
          <a:p>
            <a:r>
              <a:rPr lang="fr-FR" b="1" dirty="0">
                <a:solidFill>
                  <a:srgbClr val="002060"/>
                </a:solidFill>
              </a:rPr>
              <a:t>. VIII - Le contrôle du caractère libératoire du paiement.</a:t>
            </a:r>
            <a:endParaRPr lang="fr-FR" sz="2000" b="1" dirty="0">
              <a:solidFill>
                <a:srgbClr val="002060"/>
              </a:solidFill>
            </a:endParaRPr>
          </a:p>
        </p:txBody>
      </p:sp>
      <p:sp>
        <p:nvSpPr>
          <p:cNvPr id="14" name="Espace réservé du contenu 13"/>
          <p:cNvSpPr>
            <a:spLocks noGrp="1"/>
          </p:cNvSpPr>
          <p:nvPr>
            <p:ph idx="1"/>
          </p:nvPr>
        </p:nvSpPr>
        <p:spPr>
          <a:xfrm>
            <a:off x="1413892" y="1268760"/>
            <a:ext cx="10369152" cy="5472608"/>
          </a:xfrm>
        </p:spPr>
        <p:txBody>
          <a:bodyPr rtlCol="0">
            <a:normAutofit fontScale="47500" lnSpcReduction="20000"/>
          </a:bodyPr>
          <a:lstStyle/>
          <a:p>
            <a:pPr marL="0" indent="0" algn="just">
              <a:buNone/>
            </a:pPr>
            <a:r>
              <a:rPr lang="fr-FR" sz="2900" b="1" dirty="0" smtClean="0"/>
              <a:t>VIII.2 </a:t>
            </a:r>
            <a:r>
              <a:rPr lang="fr-FR" sz="2900" b="1" dirty="0"/>
              <a:t>– Paiements à des tiers substitués au créancier initial</a:t>
            </a:r>
            <a:r>
              <a:rPr lang="fr-FR" sz="2900" b="1" dirty="0" smtClean="0"/>
              <a:t>.</a:t>
            </a:r>
          </a:p>
          <a:p>
            <a:pPr marL="0" indent="0" algn="just">
              <a:buNone/>
            </a:pPr>
            <a:r>
              <a:rPr lang="fr-FR" sz="2900" b="1" dirty="0">
                <a:solidFill>
                  <a:srgbClr val="C00000"/>
                </a:solidFill>
              </a:rPr>
              <a:t>41632. Dans le cadre d'une subrogation </a:t>
            </a:r>
          </a:p>
          <a:p>
            <a:pPr marL="0" indent="0" algn="just">
              <a:buNone/>
            </a:pPr>
            <a:r>
              <a:rPr lang="fr-FR" sz="2900" dirty="0"/>
              <a:t>Le plus souvent les EPLE sont confrontés à la technique plus simple de l’affacturage par subrogation par lequel une entreprise transfère une créance à un factor. Cette cession est notifiée par l'inscription d'une </a:t>
            </a:r>
            <a:r>
              <a:rPr lang="fr-FR" sz="2900" dirty="0" smtClean="0"/>
              <a:t>mention </a:t>
            </a:r>
            <a:r>
              <a:rPr lang="fr-FR" sz="2900" dirty="0"/>
              <a:t>sur la facture transmise à l’établissement. Elle n’est donc pas « notifiée » au comptable assignataire et l’exemplaire unique n’a pas à lui être transmis.</a:t>
            </a:r>
          </a:p>
          <a:p>
            <a:pPr marL="0" indent="0" algn="just">
              <a:buNone/>
            </a:pPr>
            <a:r>
              <a:rPr lang="fr-FR" sz="2900" dirty="0">
                <a:solidFill>
                  <a:srgbClr val="C00000"/>
                </a:solidFill>
              </a:rPr>
              <a:t>1. Pièces justificatives du paiement des marchés selon les modalités de présentation de la dépense par l'ordonnateur.</a:t>
            </a:r>
          </a:p>
          <a:p>
            <a:pPr marL="0" indent="0" algn="just">
              <a:buNone/>
            </a:pPr>
            <a:r>
              <a:rPr lang="fr-FR" sz="2900" dirty="0">
                <a:solidFill>
                  <a:srgbClr val="C00000"/>
                </a:solidFill>
              </a:rPr>
              <a:t>2. Mention subrogative réglementaire portée sur la demande de paiement (mémoire, facture, situation de travaux…) dans les conditions fixées au paragraphe A de l'annexe F du présent décret.</a:t>
            </a:r>
          </a:p>
          <a:p>
            <a:pPr marL="0" indent="0" algn="just">
              <a:buNone/>
            </a:pPr>
            <a:r>
              <a:rPr lang="fr-FR" sz="2900" dirty="0">
                <a:solidFill>
                  <a:srgbClr val="C00000"/>
                </a:solidFill>
              </a:rPr>
              <a:t>3. En cas de pluralité d'oppositions, quittance subrogative datée. </a:t>
            </a:r>
            <a:endParaRPr lang="fr-FR" sz="2900" dirty="0" smtClean="0">
              <a:solidFill>
                <a:srgbClr val="C00000"/>
              </a:solidFill>
            </a:endParaRPr>
          </a:p>
          <a:p>
            <a:pPr marL="0" indent="0" algn="just">
              <a:spcBef>
                <a:spcPts val="600"/>
              </a:spcBef>
              <a:buNone/>
            </a:pPr>
            <a:r>
              <a:rPr lang="fr-FR" sz="2900" dirty="0" smtClean="0"/>
              <a:t>La </a:t>
            </a:r>
            <a:r>
              <a:rPr lang="fr-FR" sz="2900" dirty="0"/>
              <a:t>mention devant figurer sur la </a:t>
            </a:r>
            <a:r>
              <a:rPr lang="fr-FR" sz="2900" dirty="0" smtClean="0"/>
              <a:t>facture </a:t>
            </a:r>
            <a:r>
              <a:rPr lang="fr-FR" sz="2900" dirty="0"/>
              <a:t>est indiquée par le paragraphe A de l’annexe F de la nomenclature </a:t>
            </a:r>
            <a:r>
              <a:rPr lang="fr-FR" sz="2900" dirty="0" smtClean="0"/>
              <a:t>:</a:t>
            </a:r>
            <a:endParaRPr lang="fr-FR" sz="2900" dirty="0">
              <a:solidFill>
                <a:srgbClr val="0070C0"/>
              </a:solidFill>
            </a:endParaRPr>
          </a:p>
          <a:p>
            <a:pPr marL="0" indent="0" algn="just">
              <a:buNone/>
            </a:pPr>
            <a:r>
              <a:rPr lang="fr-FR" sz="2900" dirty="0">
                <a:solidFill>
                  <a:srgbClr val="0070C0"/>
                </a:solidFill>
              </a:rPr>
              <a:t>A. - Mention concernant l'affacturage dans le cadre d'une subrogation</a:t>
            </a:r>
          </a:p>
          <a:p>
            <a:pPr marL="0" indent="0" algn="just">
              <a:buNone/>
            </a:pPr>
            <a:r>
              <a:rPr lang="fr-FR" sz="2900" dirty="0">
                <a:solidFill>
                  <a:srgbClr val="0070C0"/>
                </a:solidFill>
              </a:rPr>
              <a:t>Les comptables sont autorisés à régler entre les mains du factor les mandats émis au nom du créancier, lorsque les mémoires, factures, situations de travaux et autres documents comportent les mentions suivantes :</a:t>
            </a:r>
          </a:p>
          <a:p>
            <a:pPr marL="0" indent="0" algn="just">
              <a:buNone/>
            </a:pPr>
            <a:r>
              <a:rPr lang="fr-FR" sz="2900" dirty="0">
                <a:solidFill>
                  <a:srgbClr val="0070C0"/>
                </a:solidFill>
              </a:rPr>
              <a:t>« Règlement à l'ordre de (indication de la société d'affacturage ou de son mandataire) à lui adresser directement (adresse, numéro de téléphone, numéro du compte courant bancaire ou postal).</a:t>
            </a:r>
          </a:p>
          <a:p>
            <a:pPr marL="0" indent="0" algn="just">
              <a:buNone/>
            </a:pPr>
            <a:r>
              <a:rPr lang="fr-FR" sz="2900" dirty="0">
                <a:solidFill>
                  <a:srgbClr val="0070C0"/>
                </a:solidFill>
              </a:rPr>
              <a:t>Elle le reçoit par subrogation dans le cadre du contrat d'affacturage.</a:t>
            </a:r>
          </a:p>
          <a:p>
            <a:pPr marL="0" indent="0" algn="just">
              <a:buNone/>
            </a:pPr>
            <a:r>
              <a:rPr lang="fr-FR" sz="2900" dirty="0">
                <a:solidFill>
                  <a:srgbClr val="0070C0"/>
                </a:solidFill>
              </a:rPr>
              <a:t>Elle devra être avisée de toute demande de renseignements ou réclamations. </a:t>
            </a:r>
            <a:r>
              <a:rPr lang="fr-FR" sz="2900" dirty="0" smtClean="0">
                <a:solidFill>
                  <a:srgbClr val="0070C0"/>
                </a:solidFill>
              </a:rPr>
              <a:t>»</a:t>
            </a:r>
          </a:p>
          <a:p>
            <a:pPr marL="0" indent="0" algn="just">
              <a:buNone/>
            </a:pPr>
            <a:endParaRPr lang="fr-FR" sz="3400" dirty="0" smtClean="0">
              <a:solidFill>
                <a:schemeClr val="tx2"/>
              </a:solidFill>
            </a:endParaRPr>
          </a:p>
          <a:p>
            <a:pPr marL="0" indent="0" algn="just">
              <a:buNone/>
            </a:pPr>
            <a:r>
              <a:rPr lang="fr-FR" sz="3400" dirty="0" smtClean="0">
                <a:solidFill>
                  <a:schemeClr val="tx2"/>
                </a:solidFill>
              </a:rPr>
              <a:t>A </a:t>
            </a:r>
            <a:r>
              <a:rPr lang="fr-FR" sz="3400" dirty="0">
                <a:solidFill>
                  <a:schemeClr val="tx2"/>
                </a:solidFill>
              </a:rPr>
              <a:t>noter qu’ </a:t>
            </a:r>
            <a:r>
              <a:rPr lang="fr-FR" sz="3400" dirty="0" smtClean="0">
                <a:solidFill>
                  <a:schemeClr val="tx2"/>
                </a:solidFill>
              </a:rPr>
              <a:t>qu'il faut </a:t>
            </a:r>
            <a:r>
              <a:rPr lang="fr-FR" sz="3400" dirty="0">
                <a:solidFill>
                  <a:schemeClr val="tx2"/>
                </a:solidFill>
              </a:rPr>
              <a:t>que la mention subrogative soit indiquée dans le corps de la facture </a:t>
            </a:r>
            <a:r>
              <a:rPr lang="fr-FR" sz="3400" dirty="0" smtClean="0">
                <a:solidFill>
                  <a:schemeClr val="tx2"/>
                </a:solidFill>
              </a:rPr>
              <a:t>elle-même (notamment pour les factures Chorus).</a:t>
            </a:r>
            <a:endParaRPr lang="fr-FR" sz="3400" dirty="0">
              <a:solidFill>
                <a:schemeClr val="tx2"/>
              </a:solidFill>
            </a:endParaRPr>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845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Autofit/>
          </a:bodyPr>
          <a:lstStyle/>
          <a:p>
            <a:r>
              <a:rPr lang="fr-FR" sz="3200" b="1" dirty="0">
                <a:solidFill>
                  <a:srgbClr val="002060"/>
                </a:solidFill>
              </a:rPr>
              <a:t>IX - Le contrôle de la présence des pièces justificatives de la dépense.</a:t>
            </a:r>
          </a:p>
        </p:txBody>
      </p:sp>
      <p:sp>
        <p:nvSpPr>
          <p:cNvPr id="14" name="Espace réservé du contenu 13"/>
          <p:cNvSpPr>
            <a:spLocks noGrp="1"/>
          </p:cNvSpPr>
          <p:nvPr>
            <p:ph idx="1"/>
          </p:nvPr>
        </p:nvSpPr>
        <p:spPr>
          <a:xfrm>
            <a:off x="1413892" y="1268760"/>
            <a:ext cx="10369152" cy="5400600"/>
          </a:xfrm>
        </p:spPr>
        <p:txBody>
          <a:bodyPr rtlCol="0">
            <a:normAutofit fontScale="92500" lnSpcReduction="20000"/>
          </a:bodyPr>
          <a:lstStyle/>
          <a:p>
            <a:pPr marL="0" indent="0" algn="just">
              <a:buNone/>
            </a:pPr>
            <a:r>
              <a:rPr lang="fr-FR" sz="2600" b="1" dirty="0"/>
              <a:t>IX.1 - Principes de la liste des pièces justificatives de dépenses.</a:t>
            </a:r>
          </a:p>
          <a:p>
            <a:pPr marL="0" indent="0" algn="just">
              <a:buNone/>
            </a:pPr>
            <a:endParaRPr lang="fr-FR" sz="1700" dirty="0"/>
          </a:p>
          <a:p>
            <a:pPr marL="0" indent="0" algn="just">
              <a:buNone/>
            </a:pPr>
            <a:r>
              <a:rPr lang="fr-FR" sz="2600" dirty="0"/>
              <a:t>Dans son introduction le décret de 2022 vient rappeler les trois principes fondamentaux régissant la liste des pièces justificatives :</a:t>
            </a:r>
          </a:p>
          <a:p>
            <a:pPr marL="0" indent="0" algn="just">
              <a:buNone/>
            </a:pPr>
            <a:r>
              <a:rPr lang="fr-FR" sz="2600" dirty="0"/>
              <a:t>- </a:t>
            </a:r>
            <a:r>
              <a:rPr lang="fr-FR" sz="2600" b="1" dirty="0"/>
              <a:t>La neutralité </a:t>
            </a:r>
            <a:r>
              <a:rPr lang="fr-FR" sz="2600" dirty="0"/>
              <a:t>: la liste ne modifie pas les réglementations en vigueur. Elle n'en est que la conséquence.</a:t>
            </a:r>
          </a:p>
          <a:p>
            <a:pPr marL="0" indent="0" algn="just">
              <a:buNone/>
            </a:pPr>
            <a:r>
              <a:rPr lang="fr-FR" sz="2600" dirty="0"/>
              <a:t>- </a:t>
            </a:r>
            <a:r>
              <a:rPr lang="fr-FR" sz="2600" b="1" dirty="0"/>
              <a:t>L'exhaustivité</a:t>
            </a:r>
            <a:r>
              <a:rPr lang="fr-FR" sz="2600" dirty="0"/>
              <a:t> : lorsqu'une dépense est répertoriée dans la liste, les pièces justificatives nécessaires au paiement de cette dépense y sont toutes énumérées. Lorsqu'une dépense n'est pas répertoriée dans la liste, le comptable doit demander, en se référant si possible à une dépense similaire répertoriée, les pièces </a:t>
            </a:r>
            <a:r>
              <a:rPr lang="fr-FR" sz="2600" dirty="0" smtClean="0"/>
              <a:t>justificatives </a:t>
            </a:r>
            <a:r>
              <a:rPr lang="fr-FR" sz="2600" dirty="0"/>
              <a:t>qui lui permettent d'effectuer ses contrôles.</a:t>
            </a:r>
          </a:p>
          <a:p>
            <a:pPr marL="0" indent="0" algn="just">
              <a:buNone/>
            </a:pPr>
            <a:r>
              <a:rPr lang="fr-FR" sz="2600" dirty="0"/>
              <a:t>- </a:t>
            </a:r>
            <a:r>
              <a:rPr lang="fr-FR" sz="2600" b="1" dirty="0"/>
              <a:t>Le caractère obligatoire </a:t>
            </a:r>
            <a:r>
              <a:rPr lang="fr-FR" sz="2600" dirty="0"/>
              <a:t>: la liste est obligatoire en ce qu'elle constitue à la fois le minimum et le maximum des pièces justificatives exigibles par le comptable. Elle s'impose à la fois aux ordonnateurs, aux </a:t>
            </a:r>
            <a:r>
              <a:rPr lang="fr-FR" sz="2600" dirty="0" smtClean="0"/>
              <a:t>comptables, aux auditeurs </a:t>
            </a:r>
            <a:r>
              <a:rPr lang="fr-FR" sz="2600" dirty="0"/>
              <a:t>et aux juges des comptes.</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000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r>
              <a:rPr lang="fr-FR" b="1" dirty="0">
                <a:solidFill>
                  <a:srgbClr val="002060"/>
                </a:solidFill>
              </a:rPr>
              <a:t>La responsabilité du gestionnaire public</a:t>
            </a:r>
            <a:endParaRPr lang="fr-FR" dirty="0"/>
          </a:p>
        </p:txBody>
      </p:sp>
      <p:sp>
        <p:nvSpPr>
          <p:cNvPr id="4" name="ZoneTexte 3"/>
          <p:cNvSpPr txBox="1"/>
          <p:nvPr/>
        </p:nvSpPr>
        <p:spPr>
          <a:xfrm>
            <a:off x="1336264" y="1412776"/>
            <a:ext cx="10297144" cy="4708981"/>
          </a:xfrm>
          <a:prstGeom prst="rect">
            <a:avLst/>
          </a:prstGeom>
          <a:noFill/>
        </p:spPr>
        <p:txBody>
          <a:bodyPr wrap="square" rtlCol="0">
            <a:spAutoFit/>
          </a:bodyPr>
          <a:lstStyle/>
          <a:p>
            <a:pPr algn="just"/>
            <a:r>
              <a:rPr lang="fr-FR" sz="2000" dirty="0"/>
              <a:t>L’ordonnance de mars 2022 précise que l’agent ne sera </a:t>
            </a:r>
            <a:r>
              <a:rPr lang="fr-FR" sz="2000" u="sng" dirty="0"/>
              <a:t>pas passible de sanctions s’il n’a fait que se conformer aux instructions de son supérieur </a:t>
            </a:r>
            <a:r>
              <a:rPr lang="fr-FR" sz="2000" dirty="0"/>
              <a:t>hiérarchique ou de toute personne habilitée ou s’il </a:t>
            </a:r>
            <a:r>
              <a:rPr lang="fr-FR" sz="2000" u="sng" dirty="0"/>
              <a:t>peut exciper d’un ordre écrit </a:t>
            </a:r>
            <a:r>
              <a:rPr lang="fr-FR" sz="2000" dirty="0"/>
              <a:t>émanant d’une autorité non justiciable. </a:t>
            </a:r>
            <a:endParaRPr lang="fr-FR" sz="2000" dirty="0" smtClean="0"/>
          </a:p>
          <a:p>
            <a:pPr algn="just"/>
            <a:endParaRPr lang="fr-FR" sz="2000" dirty="0"/>
          </a:p>
          <a:p>
            <a:pPr algn="just"/>
            <a:r>
              <a:rPr lang="fr-FR" sz="2000" dirty="0"/>
              <a:t>Article L.131-5 : « Le justiciable qui agit conformément aux instructions préalables de son supérieur hiérarchique et d'une personne habilitée n'est passible d'aucune sanction. La responsabilité du supérieur hiérarchique ou de la personne habilitée se substitue, dans ce cas, à la sienne. Ces dispositions ne sont pas applicables dans le cas où l'instruction donnée est manifestement illégale et de nature à compromettre gravement un intérêt public </a:t>
            </a:r>
            <a:r>
              <a:rPr lang="fr-FR" sz="2000" dirty="0" smtClean="0"/>
              <a:t>».</a:t>
            </a:r>
          </a:p>
          <a:p>
            <a:pPr algn="just"/>
            <a:endParaRPr lang="fr-FR" sz="2000" dirty="0"/>
          </a:p>
          <a:p>
            <a:pPr algn="just"/>
            <a:r>
              <a:rPr lang="fr-FR" sz="2000" dirty="0"/>
              <a:t>Article L.131-6. : « Les justiciables ne sont passibles d'aucune sanction s'ils peuvent exciper :</a:t>
            </a:r>
          </a:p>
          <a:p>
            <a:pPr algn="just"/>
            <a:r>
              <a:rPr lang="fr-FR" sz="2000" dirty="0"/>
              <a:t>1° D'un ordre écrit préalable émanant d'une autorité mentionnée aux 1° à 15° de l'article L. 131-2, dès lors que cette autorité a été dûment informée sur l'affaire ».</a:t>
            </a:r>
          </a:p>
        </p:txBody>
      </p:sp>
      <p:pic>
        <p:nvPicPr>
          <p:cNvPr id="3" name="Image 2"/>
          <p:cNvPicPr>
            <a:picLocks noChangeAspect="1"/>
          </p:cNvPicPr>
          <p:nvPr/>
        </p:nvPicPr>
        <p:blipFill>
          <a:blip r:embed="rId3"/>
          <a:stretch>
            <a:fillRect/>
          </a:stretch>
        </p:blipFill>
        <p:spPr>
          <a:xfrm>
            <a:off x="693812" y="836712"/>
            <a:ext cx="445047" cy="481626"/>
          </a:xfrm>
          <a:prstGeom prst="rect">
            <a:avLst/>
          </a:prstGeom>
        </p:spPr>
      </p:pic>
    </p:spTree>
    <p:extLst>
      <p:ext uri="{BB962C8B-B14F-4D97-AF65-F5344CB8AC3E}">
        <p14:creationId xmlns:p14="http://schemas.microsoft.com/office/powerpoint/2010/main" val="254326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Autofit/>
          </a:bodyPr>
          <a:lstStyle/>
          <a:p>
            <a:r>
              <a:rPr lang="fr-FR" sz="3200" b="1" dirty="0">
                <a:solidFill>
                  <a:srgbClr val="002060"/>
                </a:solidFill>
              </a:rPr>
              <a:t>IX - Le contrôle de la présence des pièces justificatives de la dépense.</a:t>
            </a:r>
          </a:p>
        </p:txBody>
      </p:sp>
      <p:sp>
        <p:nvSpPr>
          <p:cNvPr id="14" name="Espace réservé du contenu 13"/>
          <p:cNvSpPr>
            <a:spLocks noGrp="1"/>
          </p:cNvSpPr>
          <p:nvPr>
            <p:ph idx="1"/>
          </p:nvPr>
        </p:nvSpPr>
        <p:spPr>
          <a:xfrm>
            <a:off x="1413892" y="1268760"/>
            <a:ext cx="10369152" cy="5400600"/>
          </a:xfrm>
        </p:spPr>
        <p:txBody>
          <a:bodyPr rtlCol="0">
            <a:normAutofit fontScale="85000" lnSpcReduction="20000"/>
          </a:bodyPr>
          <a:lstStyle/>
          <a:p>
            <a:pPr marL="0" indent="0" algn="just">
              <a:buNone/>
            </a:pPr>
            <a:r>
              <a:rPr lang="fr-FR" sz="2600" b="1" dirty="0" smtClean="0"/>
              <a:t>La </a:t>
            </a:r>
            <a:r>
              <a:rPr lang="fr-FR" sz="2600" b="1" dirty="0"/>
              <a:t>liste constitue le maximum des pièces justificatives exigibles par le </a:t>
            </a:r>
            <a:r>
              <a:rPr lang="fr-FR" sz="2600" b="1" dirty="0" smtClean="0"/>
              <a:t>comptable.</a:t>
            </a:r>
          </a:p>
          <a:p>
            <a:pPr marL="0" indent="0" algn="just">
              <a:buNone/>
            </a:pPr>
            <a:r>
              <a:rPr lang="fr-FR" sz="2600" dirty="0" smtClean="0"/>
              <a:t>Il faut insister sur </a:t>
            </a:r>
            <a:r>
              <a:rPr lang="fr-FR" sz="2600" dirty="0"/>
              <a:t>le fait que les comptables publics ne doivent exiger que les pièces justificatives prévues pour la dépense correspondante dans la liste définie à l’annexe I du décret (article D.1617-19 du CGCT). Il est donc inutile pour le comptable de demander d’autres justificatifs que ceux de la liste. Demander des pièces supplémentaires </a:t>
            </a:r>
            <a:r>
              <a:rPr lang="fr-FR" sz="2600" dirty="0" smtClean="0"/>
              <a:t>c’est embêter inutilement le gestionnaire, et c’est </a:t>
            </a:r>
            <a:r>
              <a:rPr lang="fr-FR" sz="2600" dirty="0"/>
              <a:t>même dangereux dans la mesure où </a:t>
            </a:r>
            <a:r>
              <a:rPr lang="fr-FR" sz="2600" dirty="0" smtClean="0"/>
              <a:t>le vérificateur des </a:t>
            </a:r>
            <a:r>
              <a:rPr lang="fr-FR" sz="2600" dirty="0"/>
              <a:t>comptes se satisfera des pièces de la nomenclature mais examinera toutes les pièces produites même si elles n’étaient pas nécessaires </a:t>
            </a:r>
            <a:r>
              <a:rPr lang="fr-FR" sz="2100" dirty="0"/>
              <a:t>(Cour des comptes, 5 juillet 2001, Commune de Chauny, arrêt d'appel)</a:t>
            </a:r>
            <a:r>
              <a:rPr lang="fr-FR" sz="2600" dirty="0"/>
              <a:t>. Il suffit donc qu’une des pièces </a:t>
            </a:r>
            <a:r>
              <a:rPr lang="fr-FR" sz="2600" dirty="0" smtClean="0"/>
              <a:t>produites </a:t>
            </a:r>
            <a:r>
              <a:rPr lang="fr-FR" sz="2600" dirty="0"/>
              <a:t>inutilement entre en contradiction avec les autres pour que </a:t>
            </a:r>
            <a:r>
              <a:rPr lang="fr-FR" sz="2600" dirty="0" smtClean="0"/>
              <a:t>soit constaté </a:t>
            </a:r>
            <a:r>
              <a:rPr lang="fr-FR" sz="2600" dirty="0"/>
              <a:t>l’incohérence </a:t>
            </a:r>
            <a:r>
              <a:rPr lang="fr-FR" sz="2600" dirty="0" smtClean="0"/>
              <a:t>et, </a:t>
            </a:r>
            <a:r>
              <a:rPr lang="fr-FR" sz="2600" dirty="0"/>
              <a:t>le cas échéant, </a:t>
            </a:r>
            <a:r>
              <a:rPr lang="fr-FR" sz="2600" dirty="0" smtClean="0"/>
              <a:t>une faute du </a:t>
            </a:r>
            <a:r>
              <a:rPr lang="fr-FR" sz="2600" dirty="0"/>
              <a:t>comptable. </a:t>
            </a:r>
            <a:endParaRPr lang="fr-FR" sz="2600" dirty="0" smtClean="0"/>
          </a:p>
          <a:p>
            <a:pPr marL="0" indent="0" algn="just">
              <a:buNone/>
            </a:pPr>
            <a:r>
              <a:rPr lang="fr-FR" sz="2600" dirty="0" smtClean="0"/>
              <a:t>&gt; Une </a:t>
            </a:r>
            <a:r>
              <a:rPr lang="fr-FR" sz="2600" dirty="0"/>
              <a:t>pièce énumérée par la liste peut être constituée par « l'ensemble indissoluble » de </a:t>
            </a:r>
            <a:r>
              <a:rPr lang="fr-FR" sz="2600" dirty="0" smtClean="0"/>
              <a:t>plusieurs documents.</a:t>
            </a:r>
          </a:p>
          <a:p>
            <a:pPr marL="0" indent="0" algn="just">
              <a:buNone/>
            </a:pPr>
            <a:r>
              <a:rPr lang="fr-FR" sz="2600" dirty="0" smtClean="0"/>
              <a:t>&gt; Lorsque </a:t>
            </a:r>
            <a:r>
              <a:rPr lang="fr-FR" sz="2600" dirty="0"/>
              <a:t>les pièces, produites en application de la liste, renvoient le soin à d’autres pièces de </a:t>
            </a:r>
            <a:r>
              <a:rPr lang="fr-FR" sz="2600" dirty="0" smtClean="0"/>
              <a:t>préciser des </a:t>
            </a:r>
            <a:r>
              <a:rPr lang="fr-FR" sz="2600" dirty="0"/>
              <a:t>éléments sur lesquels portent les contrôles du comptable, ces dernières pièces doivent être </a:t>
            </a:r>
            <a:r>
              <a:rPr lang="fr-FR" sz="2600" dirty="0" smtClean="0"/>
              <a:t>obligatoirement produites </a:t>
            </a:r>
            <a:r>
              <a:rPr lang="fr-FR" sz="2600" dirty="0"/>
              <a:t>au comptable.</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671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Autofit/>
          </a:bodyPr>
          <a:lstStyle/>
          <a:p>
            <a:r>
              <a:rPr lang="fr-FR" sz="3200" b="1" dirty="0">
                <a:solidFill>
                  <a:srgbClr val="002060"/>
                </a:solidFill>
              </a:rPr>
              <a:t>IX - Le contrôle de la présence des pièces justificatives de la dépense.</a:t>
            </a:r>
          </a:p>
        </p:txBody>
      </p:sp>
      <p:sp>
        <p:nvSpPr>
          <p:cNvPr id="14" name="Espace réservé du contenu 13"/>
          <p:cNvSpPr>
            <a:spLocks noGrp="1"/>
          </p:cNvSpPr>
          <p:nvPr>
            <p:ph idx="1"/>
          </p:nvPr>
        </p:nvSpPr>
        <p:spPr>
          <a:xfrm>
            <a:off x="1413892" y="1268760"/>
            <a:ext cx="10369152" cy="5400600"/>
          </a:xfrm>
        </p:spPr>
        <p:txBody>
          <a:bodyPr rtlCol="0">
            <a:normAutofit fontScale="92500"/>
          </a:bodyPr>
          <a:lstStyle/>
          <a:p>
            <a:pPr marL="0" indent="0" algn="just">
              <a:buNone/>
            </a:pPr>
            <a:r>
              <a:rPr lang="fr-FR" sz="2600" b="1" dirty="0" smtClean="0"/>
              <a:t>La liste constitue le minimum des pièces justificatives exigibles par le comptable.</a:t>
            </a:r>
          </a:p>
          <a:p>
            <a:pPr marL="0" indent="0" algn="just">
              <a:buNone/>
            </a:pPr>
            <a:endParaRPr lang="fr-FR" sz="1100" dirty="0"/>
          </a:p>
          <a:p>
            <a:pPr marL="0" indent="0" algn="just">
              <a:buNone/>
            </a:pPr>
            <a:r>
              <a:rPr lang="fr-FR" sz="2600" dirty="0"/>
              <a:t>Les ordonnateurs (et donc les gestionnaires) doivent produire au comptable toutes les pièces prévues par la liste des pièces justificatives. Il ne leur est donc pas possible de substituer, de leur propre chef ou en </a:t>
            </a:r>
            <a:r>
              <a:rPr lang="fr-FR" sz="2600" dirty="0" smtClean="0"/>
              <a:t>application </a:t>
            </a:r>
            <a:r>
              <a:rPr lang="fr-FR" sz="2600" dirty="0"/>
              <a:t>d’une délibération du conseil d’administration de l’EPLE ou encore d’un contrat par exemple, des </a:t>
            </a:r>
            <a:r>
              <a:rPr lang="fr-FR" sz="2600" dirty="0" smtClean="0"/>
              <a:t>justifications </a:t>
            </a:r>
            <a:r>
              <a:rPr lang="fr-FR" sz="2600" dirty="0"/>
              <a:t>particulières autres que celles définies par cette liste. Pas plus qu’un budget exécutoire ou une DBM prévoyant et autorisant les crédits nécessaires à une dépense déterminée ne peuvent jamais remplacer un acte du conseil d’administration lorsqu’il est prévu par la réglementation comme justificatif pour certaines </a:t>
            </a:r>
            <a:r>
              <a:rPr lang="fr-FR" sz="2600" dirty="0" smtClean="0"/>
              <a:t>dépenses</a:t>
            </a:r>
            <a:r>
              <a:rPr lang="fr-FR" sz="2600" dirty="0"/>
              <a:t>. </a:t>
            </a:r>
            <a:endParaRPr lang="fr-FR" sz="2600" dirty="0" smtClean="0"/>
          </a:p>
          <a:p>
            <a:pPr marL="0" indent="0" algn="just">
              <a:buNone/>
            </a:pPr>
            <a:r>
              <a:rPr lang="fr-FR" sz="2600" dirty="0" smtClean="0"/>
              <a:t>De </a:t>
            </a:r>
            <a:r>
              <a:rPr lang="fr-FR" sz="2600" dirty="0"/>
              <a:t>même la production de certificats administratifs ne saurait valablement se substituer à une pièce justificative prévue par le décret. </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31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Autofit/>
          </a:bodyPr>
          <a:lstStyle/>
          <a:p>
            <a:r>
              <a:rPr lang="fr-FR" sz="3200" b="1" dirty="0">
                <a:solidFill>
                  <a:srgbClr val="002060"/>
                </a:solidFill>
              </a:rPr>
              <a:t>IX - Le contrôle de la présence des pièces justificatives de la dépense.</a:t>
            </a:r>
          </a:p>
        </p:txBody>
      </p:sp>
      <p:sp>
        <p:nvSpPr>
          <p:cNvPr id="14" name="Espace réservé du contenu 13"/>
          <p:cNvSpPr>
            <a:spLocks noGrp="1"/>
          </p:cNvSpPr>
          <p:nvPr>
            <p:ph idx="1"/>
          </p:nvPr>
        </p:nvSpPr>
        <p:spPr>
          <a:xfrm>
            <a:off x="1413892" y="1268760"/>
            <a:ext cx="10369152" cy="5400600"/>
          </a:xfrm>
        </p:spPr>
        <p:txBody>
          <a:bodyPr rtlCol="0">
            <a:normAutofit fontScale="70000" lnSpcReduction="20000"/>
          </a:bodyPr>
          <a:lstStyle/>
          <a:p>
            <a:pPr marL="0" indent="0" algn="just">
              <a:buNone/>
            </a:pPr>
            <a:r>
              <a:rPr lang="fr-FR" sz="3400" dirty="0" smtClean="0"/>
              <a:t>Le délai </a:t>
            </a:r>
            <a:r>
              <a:rPr lang="fr-FR" sz="3400" dirty="0"/>
              <a:t>global de paiement </a:t>
            </a:r>
            <a:r>
              <a:rPr lang="fr-FR" sz="2600" dirty="0"/>
              <a:t>doit être respecté. Le dépassement de ce délai de </a:t>
            </a:r>
            <a:r>
              <a:rPr lang="fr-FR" sz="2600" dirty="0" smtClean="0"/>
              <a:t>paiement </a:t>
            </a:r>
            <a:r>
              <a:rPr lang="fr-FR" sz="2600" dirty="0"/>
              <a:t>ouvre de plein droit et sans autre formalité, pour le titulaire du marché ou le sous-traitant, le bénéfice d’intérêts moratoires, à compter du jour suivant l’expiration du délai selon des modalités d’application fixées dans le code de la Commande </a:t>
            </a:r>
            <a:r>
              <a:rPr lang="fr-FR" sz="2600" dirty="0" smtClean="0"/>
              <a:t>publique (30 jours).</a:t>
            </a:r>
          </a:p>
          <a:p>
            <a:pPr marL="0" indent="0" algn="just">
              <a:buNone/>
            </a:pPr>
            <a:r>
              <a:rPr lang="fr-FR" sz="2600" dirty="0"/>
              <a:t>Lorsque la demande de paiement est transmise par voie électronique par le mode portail ou service (c’est le cas avec Chorus Pro), la date de réception correspond à la date de notification à l’établissement du message électronique l’informant de la mise à disposition de la facture sur ce portail (art. R2192-15). </a:t>
            </a:r>
            <a:r>
              <a:rPr lang="fr-FR" sz="2600" dirty="0" smtClean="0"/>
              <a:t>Le </a:t>
            </a:r>
            <a:r>
              <a:rPr lang="fr-FR" sz="2600" dirty="0"/>
              <a:t>délai de paiement ne court pas pour les factures soumises à l’obligation qui seraient transmises en dehors de la solution Chorus Pro</a:t>
            </a:r>
            <a:endParaRPr lang="fr-FR" sz="2600" dirty="0" smtClean="0"/>
          </a:p>
          <a:p>
            <a:pPr marL="0" indent="0" algn="just">
              <a:buNone/>
            </a:pPr>
            <a:r>
              <a:rPr lang="fr-FR" sz="2600" dirty="0"/>
              <a:t>Le respect du DGP doit aller de pair avec le respect de la règle du paiement après service fait. Dans ces conditions, c’est la date du service fait qui prime sur la date de réception de la facture ; c’est-à-dire la date d’achèvement des prestations faisant l’objet de la demande de paiement, attestée par l’ordonnateur. </a:t>
            </a:r>
            <a:endParaRPr lang="fr-FR" sz="2600" dirty="0" smtClean="0"/>
          </a:p>
          <a:p>
            <a:pPr marL="0" indent="0" algn="just">
              <a:buNone/>
            </a:pPr>
            <a:endParaRPr lang="fr-FR" sz="2600" dirty="0" smtClean="0"/>
          </a:p>
          <a:p>
            <a:pPr marL="0" indent="0" algn="just">
              <a:buNone/>
            </a:pPr>
            <a:r>
              <a:rPr lang="fr-FR" sz="2600" dirty="0"/>
              <a:t>Les sanctions pour défaut de paiement dans les délais se composent de trois éléments : </a:t>
            </a:r>
          </a:p>
          <a:p>
            <a:pPr marL="0" indent="0" algn="just">
              <a:buNone/>
            </a:pPr>
            <a:r>
              <a:rPr lang="fr-FR" sz="2600" dirty="0"/>
              <a:t>- les intérêts moratoires dus de plein droit sans aucune demande du créancier, </a:t>
            </a:r>
          </a:p>
          <a:p>
            <a:pPr marL="0" indent="0" algn="just">
              <a:buNone/>
            </a:pPr>
            <a:r>
              <a:rPr lang="fr-FR" sz="2600" dirty="0"/>
              <a:t>- une indemnité forfaitaire due également de plein droit, </a:t>
            </a:r>
          </a:p>
          <a:p>
            <a:pPr marL="0" indent="0" algn="just">
              <a:buNone/>
            </a:pPr>
            <a:r>
              <a:rPr lang="fr-FR" sz="2600" dirty="0"/>
              <a:t>- des intérêts légaux appliqués aux intérêts moratoires et à l'indemnité forfaitaire si le délai de paiement de ces deux dernières composantes dépasse 45 jours. Le paiement des intérêts légaux doit être demandé par le créancier. </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9072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Autofit/>
          </a:bodyPr>
          <a:lstStyle/>
          <a:p>
            <a:r>
              <a:rPr lang="fr-FR" sz="3200" b="1" dirty="0">
                <a:solidFill>
                  <a:srgbClr val="002060"/>
                </a:solidFill>
              </a:rPr>
              <a:t>IX - Le contrôle de la présence des pièces justificatives de la dépense.</a:t>
            </a:r>
          </a:p>
        </p:txBody>
      </p:sp>
      <p:sp>
        <p:nvSpPr>
          <p:cNvPr id="14" name="Espace réservé du contenu 13"/>
          <p:cNvSpPr>
            <a:spLocks noGrp="1"/>
          </p:cNvSpPr>
          <p:nvPr>
            <p:ph idx="1"/>
          </p:nvPr>
        </p:nvSpPr>
        <p:spPr>
          <a:xfrm>
            <a:off x="1413892" y="1268760"/>
            <a:ext cx="10369152" cy="5400600"/>
          </a:xfrm>
        </p:spPr>
        <p:txBody>
          <a:bodyPr rtlCol="0">
            <a:normAutofit fontScale="92500"/>
          </a:bodyPr>
          <a:lstStyle/>
          <a:p>
            <a:pPr marL="0" indent="0" algn="just">
              <a:buNone/>
            </a:pPr>
            <a:r>
              <a:rPr lang="fr-FR" sz="2600" dirty="0" smtClean="0"/>
              <a:t>&lt; Une </a:t>
            </a:r>
            <a:r>
              <a:rPr lang="fr-FR" sz="2600" dirty="0"/>
              <a:t>facture « </a:t>
            </a:r>
            <a:r>
              <a:rPr lang="fr-FR" sz="2600" dirty="0" err="1"/>
              <a:t>proforma</a:t>
            </a:r>
            <a:r>
              <a:rPr lang="fr-FR" sz="2600" dirty="0"/>
              <a:t> » est un </a:t>
            </a:r>
            <a:r>
              <a:rPr lang="fr-FR" sz="2600" dirty="0" smtClean="0"/>
              <a:t>document </a:t>
            </a:r>
            <a:r>
              <a:rPr lang="fr-FR" sz="2600" dirty="0"/>
              <a:t>provisoire dépourvu de </a:t>
            </a:r>
            <a:r>
              <a:rPr lang="fr-FR" sz="2600" dirty="0" smtClean="0"/>
              <a:t>caractère </a:t>
            </a:r>
            <a:r>
              <a:rPr lang="fr-FR" sz="2600" dirty="0"/>
              <a:t>contractuel destiné à être remplacé par la facture définitive qui seule constitue un mode de </a:t>
            </a:r>
            <a:r>
              <a:rPr lang="fr-FR" sz="2600" dirty="0" smtClean="0"/>
              <a:t>preuve. De </a:t>
            </a:r>
            <a:r>
              <a:rPr lang="fr-FR" sz="2600" dirty="0"/>
              <a:t>même une facturette ne constitue en aucun cas une facture et ne peut pas servir de pièce justificative.</a:t>
            </a:r>
          </a:p>
          <a:p>
            <a:pPr marL="0" indent="0" algn="just">
              <a:buNone/>
            </a:pPr>
            <a:r>
              <a:rPr lang="fr-FR" sz="2600" dirty="0"/>
              <a:t>&lt; </a:t>
            </a:r>
            <a:r>
              <a:rPr lang="fr-FR" sz="2600" dirty="0" smtClean="0"/>
              <a:t>Des </a:t>
            </a:r>
            <a:r>
              <a:rPr lang="fr-FR" sz="2600" dirty="0"/>
              <a:t>copies, duplicatas ou photocopies peuvent être produits au comptable sans qu’il soit besoin de les </a:t>
            </a:r>
            <a:r>
              <a:rPr lang="fr-FR" sz="2600" dirty="0" smtClean="0"/>
              <a:t>certifier </a:t>
            </a:r>
            <a:r>
              <a:rPr lang="fr-FR" sz="2600" dirty="0"/>
              <a:t>conformes. Sauf dans le cas de la production d'un exemplaire unique pour le paiement suite à une cession ou à </a:t>
            </a:r>
            <a:r>
              <a:rPr lang="fr-FR" sz="2600" dirty="0" smtClean="0"/>
              <a:t>un nantissement </a:t>
            </a:r>
            <a:r>
              <a:rPr lang="fr-FR" sz="2600" dirty="0"/>
              <a:t>de créances afférent à un marché public. </a:t>
            </a:r>
            <a:r>
              <a:rPr lang="fr-FR" sz="2600" dirty="0" smtClean="0"/>
              <a:t>Le </a:t>
            </a:r>
            <a:r>
              <a:rPr lang="fr-FR" sz="2600" dirty="0"/>
              <a:t>fait que l’ordonnateur atteste le service fait et le caractère exécutoire des pièces </a:t>
            </a:r>
            <a:r>
              <a:rPr lang="fr-FR" sz="2600" dirty="0" smtClean="0"/>
              <a:t>justificatives justifie </a:t>
            </a:r>
            <a:r>
              <a:rPr lang="fr-FR" sz="2600" dirty="0"/>
              <a:t>également que les pièces justificatives puissent être des copies. De même, en environnement </a:t>
            </a:r>
            <a:r>
              <a:rPr lang="fr-FR" sz="2600" dirty="0" smtClean="0"/>
              <a:t>dématérialisé, la </a:t>
            </a:r>
            <a:r>
              <a:rPr lang="fr-FR" sz="2600" dirty="0"/>
              <a:t>distinction de l’original et de la copie ne s’appréhende pas de la même façon que pour les pièces sur </a:t>
            </a:r>
            <a:r>
              <a:rPr lang="fr-FR" sz="2600" dirty="0" smtClean="0"/>
              <a:t>support papier</a:t>
            </a:r>
            <a:r>
              <a:rPr lang="fr-FR" sz="2600" dirty="0"/>
              <a:t>.</a:t>
            </a:r>
          </a:p>
          <a:p>
            <a:pPr marL="0" indent="0" algn="just">
              <a:buNone/>
            </a:pPr>
            <a:r>
              <a:rPr lang="fr-FR" sz="2600" dirty="0" smtClean="0"/>
              <a:t>.</a:t>
            </a:r>
            <a:endParaRPr lang="fr-FR" sz="2600"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183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Autofit/>
          </a:bodyPr>
          <a:lstStyle/>
          <a:p>
            <a:r>
              <a:rPr lang="fr-FR" sz="3200" b="1" dirty="0">
                <a:solidFill>
                  <a:srgbClr val="002060"/>
                </a:solidFill>
              </a:rPr>
              <a:t>IX - Le contrôle de la présence des pièces justificatives de la dépense.</a:t>
            </a:r>
          </a:p>
        </p:txBody>
      </p:sp>
      <p:sp>
        <p:nvSpPr>
          <p:cNvPr id="14" name="Espace réservé du contenu 13"/>
          <p:cNvSpPr>
            <a:spLocks noGrp="1"/>
          </p:cNvSpPr>
          <p:nvPr>
            <p:ph idx="1"/>
          </p:nvPr>
        </p:nvSpPr>
        <p:spPr>
          <a:xfrm>
            <a:off x="1413892" y="1268760"/>
            <a:ext cx="10369152" cy="5400600"/>
          </a:xfrm>
        </p:spPr>
        <p:txBody>
          <a:bodyPr rtlCol="0">
            <a:normAutofit lnSpcReduction="10000"/>
          </a:bodyPr>
          <a:lstStyle/>
          <a:p>
            <a:pPr marL="0" indent="0" algn="just">
              <a:buNone/>
            </a:pPr>
            <a:r>
              <a:rPr lang="fr-FR" sz="2600" dirty="0" smtClean="0"/>
              <a:t>&lt; Un </a:t>
            </a:r>
            <a:r>
              <a:rPr lang="fr-FR" sz="2600" dirty="0"/>
              <a:t>certificat administratif ne peut se substituer à une pièce justificative prévue par le décret. </a:t>
            </a:r>
            <a:endParaRPr lang="fr-FR" sz="2600" dirty="0" smtClean="0"/>
          </a:p>
          <a:p>
            <a:pPr marL="0" indent="0" algn="just">
              <a:buNone/>
            </a:pPr>
            <a:r>
              <a:rPr lang="fr-FR" sz="2600" dirty="0" smtClean="0"/>
              <a:t>Toutefois</a:t>
            </a:r>
            <a:r>
              <a:rPr lang="fr-FR" sz="2600" dirty="0"/>
              <a:t>, la production de certificats administratifs est admise dans les cas où ceux-ci sont prévus, de manière explicite, par la liste des pièces justificatives. De la même manière, le certificat administratif ne peut être utilisé pour compléter ou préciser les énonciations de pièces produites telles qu’elles sont réglementées par la liste. </a:t>
            </a:r>
            <a:endParaRPr lang="fr-FR" sz="2600" dirty="0" smtClean="0"/>
          </a:p>
          <a:p>
            <a:pPr marL="0" indent="0" algn="just">
              <a:buNone/>
            </a:pPr>
            <a:r>
              <a:rPr lang="fr-FR" sz="2600" dirty="0" smtClean="0"/>
              <a:t>Pour </a:t>
            </a:r>
            <a:r>
              <a:rPr lang="fr-FR" sz="2600" dirty="0"/>
              <a:t>autant, rien ne s’oppose à ce que l’ordonnateur produise des pièces précisant et complétant, en tant que de besoin, celles prévues à la liste des pièces </a:t>
            </a:r>
            <a:r>
              <a:rPr lang="fr-FR" sz="2600" dirty="0" smtClean="0"/>
              <a:t>justificatives </a:t>
            </a:r>
            <a:r>
              <a:rPr lang="fr-FR" sz="2600" dirty="0"/>
              <a:t>pour expliciter au comptable certaines opérations. Toutefois, au cas où, par exemple, l’imprécision rencontrée le serait dans le cadre d’un contrat, il serait nécessaire que la clarification intervienne non par simple délibération mais par une modification (un avenant) de ce contrat matérialisant l’accord des parties.</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978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Autofit/>
          </a:bodyPr>
          <a:lstStyle/>
          <a:p>
            <a:r>
              <a:rPr lang="fr-FR" sz="3200" b="1" dirty="0">
                <a:solidFill>
                  <a:srgbClr val="002060"/>
                </a:solidFill>
              </a:rPr>
              <a:t>IX - Le contrôle de la présence des pièces justificatives de la dépense.</a:t>
            </a:r>
          </a:p>
        </p:txBody>
      </p:sp>
      <p:sp>
        <p:nvSpPr>
          <p:cNvPr id="14" name="Espace réservé du contenu 13"/>
          <p:cNvSpPr>
            <a:spLocks noGrp="1"/>
          </p:cNvSpPr>
          <p:nvPr>
            <p:ph idx="1"/>
          </p:nvPr>
        </p:nvSpPr>
        <p:spPr>
          <a:xfrm>
            <a:off x="1413892" y="1124743"/>
            <a:ext cx="10369152" cy="5733257"/>
          </a:xfrm>
        </p:spPr>
        <p:txBody>
          <a:bodyPr rtlCol="0">
            <a:normAutofit fontScale="77500" lnSpcReduction="20000"/>
          </a:bodyPr>
          <a:lstStyle/>
          <a:p>
            <a:pPr marL="0" indent="0" algn="ctr">
              <a:spcBef>
                <a:spcPts val="600"/>
              </a:spcBef>
              <a:buNone/>
            </a:pPr>
            <a:r>
              <a:rPr lang="fr-FR" sz="3400" b="1" dirty="0" smtClean="0">
                <a:solidFill>
                  <a:schemeClr val="tx2"/>
                </a:solidFill>
              </a:rPr>
              <a:t>Régularité en la forme de la PJ.</a:t>
            </a:r>
          </a:p>
          <a:p>
            <a:pPr marL="0" indent="0" algn="just">
              <a:spcBef>
                <a:spcPts val="600"/>
              </a:spcBef>
              <a:buNone/>
            </a:pPr>
            <a:r>
              <a:rPr lang="fr-FR" sz="2600" b="1" dirty="0">
                <a:solidFill>
                  <a:srgbClr val="0070C0"/>
                </a:solidFill>
              </a:rPr>
              <a:t>Annexe </a:t>
            </a:r>
            <a:r>
              <a:rPr lang="fr-FR" sz="2600" b="1" dirty="0" smtClean="0">
                <a:solidFill>
                  <a:srgbClr val="0070C0"/>
                </a:solidFill>
              </a:rPr>
              <a:t>C : Enonciation </a:t>
            </a:r>
            <a:r>
              <a:rPr lang="fr-FR" sz="2600" b="1" dirty="0">
                <a:solidFill>
                  <a:srgbClr val="0070C0"/>
                </a:solidFill>
              </a:rPr>
              <a:t>des mentions devant figurer sur les factures ou les mémoires </a:t>
            </a:r>
            <a:r>
              <a:rPr lang="fr-FR" sz="2600" dirty="0" smtClean="0">
                <a:solidFill>
                  <a:srgbClr val="0070C0"/>
                </a:solidFill>
              </a:rPr>
              <a:t>:</a:t>
            </a:r>
          </a:p>
          <a:p>
            <a:pPr marL="0" indent="0" algn="just">
              <a:spcBef>
                <a:spcPts val="600"/>
              </a:spcBef>
              <a:buNone/>
            </a:pPr>
            <a:endParaRPr lang="fr-FR" sz="2600" dirty="0">
              <a:solidFill>
                <a:srgbClr val="0070C0"/>
              </a:solidFill>
            </a:endParaRPr>
          </a:p>
          <a:p>
            <a:pPr marL="0" indent="0" algn="just">
              <a:spcBef>
                <a:spcPts val="600"/>
              </a:spcBef>
              <a:buNone/>
            </a:pPr>
            <a:r>
              <a:rPr lang="fr-FR" sz="2600" dirty="0">
                <a:solidFill>
                  <a:srgbClr val="0070C0"/>
                </a:solidFill>
              </a:rPr>
              <a:t>Aucun formalisme autre que celui prévu par le code général des impôts n'est exigé pour les factures ou les </a:t>
            </a:r>
            <a:r>
              <a:rPr lang="fr-FR" sz="2600" dirty="0" smtClean="0">
                <a:solidFill>
                  <a:srgbClr val="0070C0"/>
                </a:solidFill>
              </a:rPr>
              <a:t>mémoires transmis </a:t>
            </a:r>
            <a:r>
              <a:rPr lang="fr-FR" sz="2600" dirty="0">
                <a:solidFill>
                  <a:srgbClr val="0070C0"/>
                </a:solidFill>
              </a:rPr>
              <a:t>à titre de pièce justificative. Il suffit que les mentions suivantes y figurent explicitement (1) :</a:t>
            </a:r>
          </a:p>
          <a:p>
            <a:pPr marL="0" indent="0" algn="just">
              <a:spcBef>
                <a:spcPts val="600"/>
              </a:spcBef>
              <a:buNone/>
            </a:pPr>
            <a:r>
              <a:rPr lang="fr-FR" sz="2600" dirty="0" smtClean="0">
                <a:solidFill>
                  <a:srgbClr val="0070C0"/>
                </a:solidFill>
              </a:rPr>
              <a:t>1. </a:t>
            </a:r>
            <a:r>
              <a:rPr lang="fr-FR" sz="2600" dirty="0">
                <a:solidFill>
                  <a:srgbClr val="0070C0"/>
                </a:solidFill>
              </a:rPr>
              <a:t>Le nom ou la raison sociale du créancier.</a:t>
            </a:r>
          </a:p>
          <a:p>
            <a:pPr marL="0" indent="0" algn="just">
              <a:spcBef>
                <a:spcPts val="600"/>
              </a:spcBef>
              <a:buNone/>
            </a:pPr>
            <a:r>
              <a:rPr lang="fr-FR" sz="2600" dirty="0" smtClean="0">
                <a:solidFill>
                  <a:srgbClr val="0070C0"/>
                </a:solidFill>
              </a:rPr>
              <a:t>2</a:t>
            </a:r>
            <a:r>
              <a:rPr lang="fr-FR" sz="2600" dirty="0">
                <a:solidFill>
                  <a:srgbClr val="0070C0"/>
                </a:solidFill>
              </a:rPr>
              <a:t>. Le numéro individuel d'identification. (1)</a:t>
            </a:r>
          </a:p>
          <a:p>
            <a:pPr marL="0" indent="0" algn="just">
              <a:spcBef>
                <a:spcPts val="600"/>
              </a:spcBef>
              <a:buNone/>
            </a:pPr>
            <a:r>
              <a:rPr lang="fr-FR" sz="2600" dirty="0" smtClean="0">
                <a:solidFill>
                  <a:srgbClr val="0070C0"/>
                </a:solidFill>
              </a:rPr>
              <a:t>3</a:t>
            </a:r>
            <a:r>
              <a:rPr lang="fr-FR" sz="2600" dirty="0">
                <a:solidFill>
                  <a:srgbClr val="0070C0"/>
                </a:solidFill>
              </a:rPr>
              <a:t>. La date d'exécution des services ou de livraison des fournitures et désignation de la collectivité </a:t>
            </a:r>
            <a:r>
              <a:rPr lang="fr-FR" sz="2600" dirty="0" smtClean="0">
                <a:solidFill>
                  <a:srgbClr val="0070C0"/>
                </a:solidFill>
              </a:rPr>
              <a:t>débitrice</a:t>
            </a:r>
            <a:r>
              <a:rPr lang="fr-FR" sz="2600" dirty="0">
                <a:solidFill>
                  <a:srgbClr val="0070C0"/>
                </a:solidFill>
              </a:rPr>
              <a:t>.</a:t>
            </a:r>
          </a:p>
          <a:p>
            <a:pPr marL="0" indent="0" algn="just">
              <a:spcBef>
                <a:spcPts val="600"/>
              </a:spcBef>
              <a:buNone/>
            </a:pPr>
            <a:r>
              <a:rPr lang="fr-FR" sz="2600" dirty="0" smtClean="0">
                <a:solidFill>
                  <a:srgbClr val="0070C0"/>
                </a:solidFill>
              </a:rPr>
              <a:t>4</a:t>
            </a:r>
            <a:r>
              <a:rPr lang="fr-FR" sz="2600" dirty="0">
                <a:solidFill>
                  <a:srgbClr val="0070C0"/>
                </a:solidFill>
              </a:rPr>
              <a:t>. Pour chacune des prestations rendues, la dénomination précise, selon le cas les prix unitaires et les </a:t>
            </a:r>
            <a:r>
              <a:rPr lang="fr-FR" sz="2600" dirty="0" smtClean="0">
                <a:solidFill>
                  <a:srgbClr val="0070C0"/>
                </a:solidFill>
              </a:rPr>
              <a:t>quantités ou bien </a:t>
            </a:r>
            <a:r>
              <a:rPr lang="fr-FR" sz="2600" dirty="0">
                <a:solidFill>
                  <a:srgbClr val="0070C0"/>
                </a:solidFill>
              </a:rPr>
              <a:t>les prix forfaitaires.</a:t>
            </a:r>
          </a:p>
          <a:p>
            <a:pPr marL="0" indent="0" algn="just">
              <a:spcBef>
                <a:spcPts val="600"/>
              </a:spcBef>
              <a:buNone/>
            </a:pPr>
            <a:r>
              <a:rPr lang="fr-FR" sz="2600" dirty="0" smtClean="0">
                <a:solidFill>
                  <a:srgbClr val="0070C0"/>
                </a:solidFill>
              </a:rPr>
              <a:t>5</a:t>
            </a:r>
            <a:r>
              <a:rPr lang="fr-FR" sz="2600" dirty="0">
                <a:solidFill>
                  <a:srgbClr val="0070C0"/>
                </a:solidFill>
              </a:rPr>
              <a:t>. Le montant et le taux de taxe sur la valeur ajoutée légalement applicable ou, le cas </a:t>
            </a:r>
            <a:r>
              <a:rPr lang="fr-FR" sz="2600" dirty="0" smtClean="0">
                <a:solidFill>
                  <a:srgbClr val="0070C0"/>
                </a:solidFill>
              </a:rPr>
              <a:t>échéant, le bénéfice d'une exonération</a:t>
            </a:r>
            <a:r>
              <a:rPr lang="fr-FR" sz="2600" dirty="0">
                <a:solidFill>
                  <a:srgbClr val="0070C0"/>
                </a:solidFill>
              </a:rPr>
              <a:t>.</a:t>
            </a:r>
          </a:p>
          <a:p>
            <a:pPr marL="0" indent="0" algn="just">
              <a:spcBef>
                <a:spcPts val="600"/>
              </a:spcBef>
              <a:buNone/>
            </a:pPr>
            <a:r>
              <a:rPr lang="fr-FR" sz="2600" dirty="0" smtClean="0">
                <a:solidFill>
                  <a:srgbClr val="0070C0"/>
                </a:solidFill>
              </a:rPr>
              <a:t>6</a:t>
            </a:r>
            <a:r>
              <a:rPr lang="fr-FR" sz="2600" dirty="0">
                <a:solidFill>
                  <a:srgbClr val="0070C0"/>
                </a:solidFill>
              </a:rPr>
              <a:t>. Tous rabais, remises, ristournes ou escomptes acquis et chiffrables lors de l'opération </a:t>
            </a:r>
            <a:r>
              <a:rPr lang="fr-FR" sz="2600" dirty="0" smtClean="0">
                <a:solidFill>
                  <a:srgbClr val="0070C0"/>
                </a:solidFill>
              </a:rPr>
              <a:t>et directement </a:t>
            </a:r>
            <a:r>
              <a:rPr lang="fr-FR" sz="2600" dirty="0">
                <a:solidFill>
                  <a:srgbClr val="0070C0"/>
                </a:solidFill>
              </a:rPr>
              <a:t>liés à </a:t>
            </a:r>
            <a:r>
              <a:rPr lang="fr-FR" sz="2600" dirty="0" smtClean="0">
                <a:solidFill>
                  <a:srgbClr val="0070C0"/>
                </a:solidFill>
              </a:rPr>
              <a:t>cette opération.</a:t>
            </a:r>
          </a:p>
          <a:p>
            <a:pPr marL="0" indent="0" algn="just">
              <a:spcBef>
                <a:spcPts val="600"/>
              </a:spcBef>
              <a:buNone/>
            </a:pPr>
            <a:r>
              <a:rPr lang="fr-FR" sz="2300" i="1" dirty="0" smtClean="0">
                <a:solidFill>
                  <a:srgbClr val="0070C0"/>
                </a:solidFill>
              </a:rPr>
              <a:t>(1) S'agissant </a:t>
            </a:r>
            <a:r>
              <a:rPr lang="fr-FR" sz="2300" i="1" dirty="0">
                <a:solidFill>
                  <a:srgbClr val="0070C0"/>
                </a:solidFill>
              </a:rPr>
              <a:t>du numéro individuel d'identification (numéros SIREN, SIRET, de TVA intracommunautaire, du </a:t>
            </a:r>
            <a:r>
              <a:rPr lang="fr-FR" sz="2300" i="1" dirty="0" smtClean="0">
                <a:solidFill>
                  <a:srgbClr val="0070C0"/>
                </a:solidFill>
              </a:rPr>
              <a:t>registre du </a:t>
            </a:r>
            <a:r>
              <a:rPr lang="fr-FR" sz="2300" i="1" dirty="0">
                <a:solidFill>
                  <a:srgbClr val="0070C0"/>
                </a:solidFill>
              </a:rPr>
              <a:t>commerce et des sociétés (RCS), du répertoire des métiers (RM), du registre spécial des </a:t>
            </a:r>
            <a:r>
              <a:rPr lang="fr-FR" sz="2300" i="1" dirty="0" smtClean="0">
                <a:solidFill>
                  <a:srgbClr val="0070C0"/>
                </a:solidFill>
              </a:rPr>
              <a:t>entrepreneurs individuels </a:t>
            </a:r>
            <a:r>
              <a:rPr lang="fr-FR" sz="2300" i="1" dirty="0">
                <a:solidFill>
                  <a:srgbClr val="0070C0"/>
                </a:solidFill>
              </a:rPr>
              <a:t>à responsabilité limitée (RSEIRL), le comptable privilégiera le contrôle du numéro SIRET. En effet, </a:t>
            </a:r>
            <a:r>
              <a:rPr lang="fr-FR" sz="2300" i="1" dirty="0" smtClean="0">
                <a:solidFill>
                  <a:srgbClr val="0070C0"/>
                </a:solidFill>
              </a:rPr>
              <a:t>la désignation </a:t>
            </a:r>
            <a:r>
              <a:rPr lang="fr-FR" sz="2300" i="1" dirty="0">
                <a:solidFill>
                  <a:srgbClr val="0070C0"/>
                </a:solidFill>
              </a:rPr>
              <a:t>du créancier (par un nom commercial ou une raison sociale) peut varier en fonction de sa </a:t>
            </a:r>
            <a:r>
              <a:rPr lang="fr-FR" sz="2300" i="1" dirty="0" smtClean="0">
                <a:solidFill>
                  <a:srgbClr val="0070C0"/>
                </a:solidFill>
              </a:rPr>
              <a:t>politique commerciale </a:t>
            </a:r>
            <a:r>
              <a:rPr lang="fr-FR" sz="2300" i="1" dirty="0">
                <a:solidFill>
                  <a:srgbClr val="0070C0"/>
                </a:solidFill>
              </a:rPr>
              <a:t>voire d'une facture à l'autre</a:t>
            </a:r>
            <a:r>
              <a:rPr lang="fr-FR" sz="2300" i="1" dirty="0" smtClean="0">
                <a:solidFill>
                  <a:srgbClr val="0070C0"/>
                </a:solidFill>
              </a:rPr>
              <a:t>.</a:t>
            </a:r>
            <a:endParaRPr lang="fr-FR" sz="2300" i="1" dirty="0">
              <a:solidFill>
                <a:srgbClr val="0070C0"/>
              </a:solidFill>
            </a:endParaRP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4906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Autofit/>
          </a:bodyPr>
          <a:lstStyle/>
          <a:p>
            <a:r>
              <a:rPr lang="fr-FR" sz="3200" b="1" dirty="0">
                <a:solidFill>
                  <a:srgbClr val="002060"/>
                </a:solidFill>
              </a:rPr>
              <a:t>IX - Le contrôle de la présence des pièces justificatives de la dépense.</a:t>
            </a:r>
          </a:p>
        </p:txBody>
      </p:sp>
      <p:sp>
        <p:nvSpPr>
          <p:cNvPr id="14" name="Espace réservé du contenu 13"/>
          <p:cNvSpPr>
            <a:spLocks noGrp="1"/>
          </p:cNvSpPr>
          <p:nvPr>
            <p:ph idx="1"/>
          </p:nvPr>
        </p:nvSpPr>
        <p:spPr>
          <a:xfrm>
            <a:off x="1413892" y="1268760"/>
            <a:ext cx="10369152" cy="5400600"/>
          </a:xfrm>
        </p:spPr>
        <p:txBody>
          <a:bodyPr rtlCol="0">
            <a:normAutofit fontScale="85000" lnSpcReduction="20000"/>
          </a:bodyPr>
          <a:lstStyle/>
          <a:p>
            <a:pPr marL="0" indent="0" algn="just">
              <a:buNone/>
            </a:pPr>
            <a:r>
              <a:rPr lang="fr-FR" sz="2600" dirty="0" smtClean="0"/>
              <a:t>&lt; En </a:t>
            </a:r>
            <a:r>
              <a:rPr lang="fr-FR" sz="2600" dirty="0"/>
              <a:t>application de l’arrêté du 27 février 1989, modifié par l’arrêté du 3 septembre 2001, les dépenses d’un montant inférieur à 230 euros ne nécessitent pas obligatoirement la production d’une facture ou d’un </a:t>
            </a:r>
            <a:r>
              <a:rPr lang="fr-FR" sz="2600" dirty="0" smtClean="0"/>
              <a:t>mémoire </a:t>
            </a:r>
            <a:r>
              <a:rPr lang="fr-FR" sz="2600" dirty="0"/>
              <a:t>qui peuvent être remplacées par les indications et précisions nécessaires portées par l’ordonnateur dans le corps même du mandat ou par un certificat joint au mandat.</a:t>
            </a:r>
          </a:p>
          <a:p>
            <a:pPr marL="0" indent="0" algn="just">
              <a:buNone/>
            </a:pPr>
            <a:endParaRPr lang="fr-FR" sz="2600" dirty="0"/>
          </a:p>
          <a:p>
            <a:pPr marL="0" indent="0" algn="just">
              <a:buNone/>
            </a:pPr>
            <a:r>
              <a:rPr lang="fr-FR" sz="2600" dirty="0" smtClean="0"/>
              <a:t>&lt; Concernant </a:t>
            </a:r>
            <a:r>
              <a:rPr lang="fr-FR" sz="2600" dirty="0"/>
              <a:t>les factures non transmises par Chorus Il appartient au seul ordonnateur d’accepter ou non une telle facture non Chorus Pro ; cela est précisé dans le décret de 2022. Le non-respect du mode de </a:t>
            </a:r>
            <a:r>
              <a:rPr lang="fr-FR" sz="2600" dirty="0" smtClean="0"/>
              <a:t>transmission </a:t>
            </a:r>
            <a:r>
              <a:rPr lang="fr-FR" sz="2600" dirty="0"/>
              <a:t>prescrit par la réglementation ne remet pas en cause la validité de la créance du fournisseur. Ainsi, n’étant pas juge de la légalité interne des actes qui lui sont produits à titre de justification de la dépense, le comptable public ne peut rejeter une demande de paiement au seul motif que la facture en cause n’a pas été transmise par la solution Chorus Pro.</a:t>
            </a:r>
          </a:p>
          <a:p>
            <a:pPr marL="0" indent="0" algn="just">
              <a:buNone/>
            </a:pPr>
            <a:endParaRPr lang="fr-FR" sz="2600" dirty="0"/>
          </a:p>
          <a:p>
            <a:pPr marL="0" indent="0" algn="just">
              <a:buNone/>
            </a:pPr>
            <a:r>
              <a:rPr lang="fr-FR" sz="2600" dirty="0" smtClean="0"/>
              <a:t>&lt; La </a:t>
            </a:r>
            <a:r>
              <a:rPr lang="fr-FR" sz="2600" dirty="0"/>
              <a:t>pièce justificative doit en outre mentionner explicitement l’EPLE comme adresse de facturation ou de </a:t>
            </a:r>
            <a:r>
              <a:rPr lang="fr-FR" sz="2600" dirty="0" smtClean="0"/>
              <a:t>livraison </a:t>
            </a:r>
            <a:r>
              <a:rPr lang="fr-FR" sz="2600" dirty="0"/>
              <a:t>; et les incohérences dans ce domaine devront être justifiées.</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044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0"/>
            <a:ext cx="9782801" cy="946943"/>
          </a:xfrm>
        </p:spPr>
        <p:txBody>
          <a:bodyPr rtlCol="0">
            <a:noAutofit/>
          </a:bodyPr>
          <a:lstStyle/>
          <a:p>
            <a:r>
              <a:rPr lang="fr-FR" sz="3200" b="1" dirty="0">
                <a:solidFill>
                  <a:srgbClr val="002060"/>
                </a:solidFill>
              </a:rPr>
              <a:t>IX - Le contrôle de la présence des pièces justificatives de la dépense.</a:t>
            </a:r>
          </a:p>
        </p:txBody>
      </p:sp>
      <p:sp>
        <p:nvSpPr>
          <p:cNvPr id="14" name="Espace réservé du contenu 13"/>
          <p:cNvSpPr>
            <a:spLocks noGrp="1"/>
          </p:cNvSpPr>
          <p:nvPr>
            <p:ph idx="1"/>
          </p:nvPr>
        </p:nvSpPr>
        <p:spPr>
          <a:xfrm>
            <a:off x="1413892" y="1268760"/>
            <a:ext cx="10369152" cy="5400600"/>
          </a:xfrm>
        </p:spPr>
        <p:txBody>
          <a:bodyPr rtlCol="0">
            <a:normAutofit fontScale="85000" lnSpcReduction="10000"/>
          </a:bodyPr>
          <a:lstStyle/>
          <a:p>
            <a:pPr marL="0" indent="0" algn="just">
              <a:buNone/>
            </a:pPr>
            <a:r>
              <a:rPr lang="fr-FR" sz="2600" dirty="0"/>
              <a:t>&lt; Les EPLE ont la possibilité de conclure, à titre onéreux, un marché public pour répondre à leurs besoins en matière de travaux, de fournitures et de services et d'acquérir ainsi des biens d'occasion auprès de tout </a:t>
            </a:r>
            <a:r>
              <a:rPr lang="fr-FR" sz="2600" dirty="0" smtClean="0"/>
              <a:t>opérateur </a:t>
            </a:r>
            <a:r>
              <a:rPr lang="fr-FR" sz="2600" dirty="0"/>
              <a:t>économique que ce dernier soit une personne morale ou une personne physique</a:t>
            </a:r>
            <a:r>
              <a:rPr lang="fr-FR" sz="2600" dirty="0" smtClean="0"/>
              <a:t>.</a:t>
            </a:r>
          </a:p>
          <a:p>
            <a:pPr marL="0" indent="0" algn="just">
              <a:spcBef>
                <a:spcPts val="600"/>
              </a:spcBef>
              <a:buNone/>
            </a:pPr>
            <a:endParaRPr lang="fr-FR" sz="2600" dirty="0"/>
          </a:p>
          <a:p>
            <a:pPr marL="0" indent="0" algn="just">
              <a:buNone/>
            </a:pPr>
            <a:r>
              <a:rPr lang="fr-FR" sz="2600" dirty="0"/>
              <a:t>&lt; Si le comptable ne trouve pas dans la liste du décret l’indication des pièces nécessaires pour un type </a:t>
            </a:r>
            <a:r>
              <a:rPr lang="fr-FR" sz="2600" dirty="0" smtClean="0"/>
              <a:t>particulier </a:t>
            </a:r>
            <a:r>
              <a:rPr lang="fr-FR" sz="2600" dirty="0"/>
              <a:t>d’opération, il doit raisonner par analogie et donc se référer à une dépense similaire pour laquelle les pièces justificatives sont répertoriées par le décret. A défaut de pouvoir raisonner par assimilation, le </a:t>
            </a:r>
            <a:r>
              <a:rPr lang="fr-FR" sz="2600" dirty="0" smtClean="0"/>
              <a:t>comptable </a:t>
            </a:r>
            <a:r>
              <a:rPr lang="fr-FR" sz="2600" dirty="0"/>
              <a:t>doit exiger deux catégories de justifications exécutoires : celles établissant le fondement juridique de la dépense (délibération, arrêté, contrat, ...) et celles établissant la validité de la dette de l’établissement.</a:t>
            </a:r>
          </a:p>
          <a:p>
            <a:pPr marL="0" indent="0" algn="just">
              <a:buNone/>
            </a:pPr>
            <a:endParaRPr lang="fr-FR" sz="2600" dirty="0"/>
          </a:p>
          <a:p>
            <a:pPr marL="0" indent="0" algn="just">
              <a:buNone/>
            </a:pPr>
            <a:r>
              <a:rPr lang="fr-FR" sz="2600" dirty="0"/>
              <a:t>&lt; </a:t>
            </a:r>
            <a:r>
              <a:rPr lang="fr-FR" sz="2600" dirty="0" smtClean="0"/>
              <a:t>L’ordonnateur </a:t>
            </a:r>
            <a:r>
              <a:rPr lang="fr-FR" sz="2600" dirty="0"/>
              <a:t>est le seul responsable de la computation des seuils prévus par le code de la commande </a:t>
            </a:r>
            <a:r>
              <a:rPr lang="fr-FR" sz="2600" dirty="0" smtClean="0"/>
              <a:t>publique </a:t>
            </a:r>
            <a:r>
              <a:rPr lang="fr-FR" sz="2600" dirty="0"/>
              <a:t>notamment au regard du caractère de similitude et d'homogénéité des prestations ou, s'agissant des travaux, de l'ensemble des dépenses concourant à une même opération. </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824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556792"/>
            <a:ext cx="10369152" cy="5112568"/>
          </a:xfrm>
        </p:spPr>
        <p:txBody>
          <a:bodyPr rtlCol="0">
            <a:normAutofit/>
          </a:bodyPr>
          <a:lstStyle/>
          <a:p>
            <a:pPr marL="0" indent="0" algn="just">
              <a:buNone/>
            </a:pPr>
            <a:r>
              <a:rPr lang="fr-FR" sz="3200" b="1" dirty="0"/>
              <a:t>X - Étude de quelques rubriques de pièces justificatives parmi les plus courantes en EPLE.</a:t>
            </a:r>
          </a:p>
          <a:p>
            <a:pPr marL="0" indent="0" algn="just">
              <a:buNone/>
            </a:pPr>
            <a:endParaRPr lang="fr-FR" sz="2600" dirty="0"/>
          </a:p>
          <a:p>
            <a:pPr marL="0" indent="0" algn="just">
              <a:buNone/>
            </a:pPr>
            <a:r>
              <a:rPr lang="fr-FR" sz="2600" dirty="0"/>
              <a:t>La nomenclature du décret n° 2022-505 du 23 mars 2022 est longue, mais de nombreuses rubriques ne concernent pas les EPLE. </a:t>
            </a:r>
            <a:endParaRPr lang="fr-FR" sz="2600" dirty="0" smtClean="0"/>
          </a:p>
          <a:p>
            <a:pPr marL="0" indent="0" algn="just">
              <a:buNone/>
            </a:pPr>
            <a:r>
              <a:rPr lang="fr-FR" sz="2600" dirty="0" smtClean="0"/>
              <a:t>Voyons </a:t>
            </a:r>
            <a:r>
              <a:rPr lang="fr-FR" sz="2600" dirty="0"/>
              <a:t>plus particulièrement quelques passages de l’annexe de ce décret qui traitent des pièces justificatives des dépenses les plus fréquentes dans nos établissements.</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5715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480720"/>
          </a:xfrm>
        </p:spPr>
        <p:txBody>
          <a:bodyPr rtlCol="0">
            <a:normAutofit fontScale="92500" lnSpcReduction="20000"/>
          </a:bodyPr>
          <a:lstStyle/>
          <a:p>
            <a:pPr marL="0" indent="0" algn="just">
              <a:spcBef>
                <a:spcPts val="600"/>
              </a:spcBef>
              <a:buNone/>
            </a:pPr>
            <a:r>
              <a:rPr lang="fr-FR" sz="2600" b="1" dirty="0">
                <a:solidFill>
                  <a:srgbClr val="C00000"/>
                </a:solidFill>
              </a:rPr>
              <a:t>023. Paiement à des mandataires</a:t>
            </a:r>
          </a:p>
          <a:p>
            <a:pPr marL="0" indent="0" algn="just">
              <a:spcBef>
                <a:spcPts val="600"/>
              </a:spcBef>
              <a:buNone/>
            </a:pPr>
            <a:r>
              <a:rPr lang="fr-FR" sz="2600" b="1" dirty="0">
                <a:solidFill>
                  <a:srgbClr val="C00000"/>
                </a:solidFill>
              </a:rPr>
              <a:t>0232. Avocat</a:t>
            </a:r>
          </a:p>
          <a:p>
            <a:pPr marL="0" indent="0" algn="just">
              <a:spcBef>
                <a:spcPts val="600"/>
              </a:spcBef>
              <a:buNone/>
            </a:pPr>
            <a:r>
              <a:rPr lang="fr-FR" sz="2600" dirty="0">
                <a:solidFill>
                  <a:srgbClr val="C00000"/>
                </a:solidFill>
              </a:rPr>
              <a:t>Mandat sous seing privé ou authentique justifiant des pouvoirs de l'avocat (au-delà du délai d'un an après que le jugement soit passé en force de chose jugée),</a:t>
            </a:r>
          </a:p>
          <a:p>
            <a:pPr marL="0" indent="0" algn="just">
              <a:spcBef>
                <a:spcPts val="600"/>
              </a:spcBef>
              <a:buNone/>
            </a:pPr>
            <a:r>
              <a:rPr lang="fr-FR" sz="2600" dirty="0">
                <a:solidFill>
                  <a:srgbClr val="C00000"/>
                </a:solidFill>
              </a:rPr>
              <a:t>ou</a:t>
            </a:r>
          </a:p>
          <a:p>
            <a:pPr marL="0" indent="0" algn="just">
              <a:spcBef>
                <a:spcPts val="600"/>
              </a:spcBef>
              <a:buNone/>
            </a:pPr>
            <a:r>
              <a:rPr lang="fr-FR" sz="2600" dirty="0">
                <a:solidFill>
                  <a:srgbClr val="C00000"/>
                </a:solidFill>
              </a:rPr>
              <a:t>Jugement attestant de la qualité de représentant et relevé d'identité bancaire du compte ouvert au nom de la CARPA créée par le barreau auquel cet avocat est inscrit</a:t>
            </a:r>
            <a:r>
              <a:rPr lang="fr-FR" sz="2600" dirty="0" smtClean="0">
                <a:solidFill>
                  <a:srgbClr val="C00000"/>
                </a:solidFill>
              </a:rPr>
              <a:t>.</a:t>
            </a:r>
          </a:p>
          <a:p>
            <a:pPr marL="0" indent="0" algn="just">
              <a:spcBef>
                <a:spcPts val="600"/>
              </a:spcBef>
              <a:buNone/>
            </a:pPr>
            <a:endParaRPr lang="fr-FR" sz="2600" dirty="0"/>
          </a:p>
          <a:p>
            <a:pPr marL="0" indent="0" algn="just">
              <a:buNone/>
            </a:pPr>
            <a:r>
              <a:rPr lang="fr-FR" sz="2600" b="1" dirty="0">
                <a:solidFill>
                  <a:srgbClr val="C00000"/>
                </a:solidFill>
              </a:rPr>
              <a:t>029. Paiement des sommes dues à des personnes morales faisant l'objet d'une procédure collective</a:t>
            </a:r>
          </a:p>
          <a:p>
            <a:pPr marL="0" indent="0" algn="just">
              <a:buNone/>
            </a:pPr>
            <a:r>
              <a:rPr lang="fr-FR" sz="2600" dirty="0"/>
              <a:t>Bien qu’étant exceptionnels des paiements de cette nature demandent une attention particulière du </a:t>
            </a:r>
            <a:r>
              <a:rPr lang="fr-FR" sz="2600" dirty="0" smtClean="0"/>
              <a:t>comptable </a:t>
            </a:r>
            <a:r>
              <a:rPr lang="fr-FR" sz="2600" dirty="0"/>
              <a:t>qui devra se référer aux différentes PJ prévues par le décret selon le type de procédure concernée.</a:t>
            </a:r>
          </a:p>
          <a:p>
            <a:pPr marL="0" indent="0" algn="just">
              <a:buNone/>
            </a:pPr>
            <a:endParaRPr lang="fr-FR" sz="2600" dirty="0"/>
          </a:p>
          <a:p>
            <a:pPr marL="0" indent="0" algn="just">
              <a:buNone/>
            </a:pPr>
            <a:r>
              <a:rPr lang="fr-FR" sz="2600" b="1" dirty="0">
                <a:solidFill>
                  <a:srgbClr val="C00000"/>
                </a:solidFill>
              </a:rPr>
              <a:t>0313. Saisie à tiers détenteur (SATD)</a:t>
            </a:r>
          </a:p>
          <a:p>
            <a:pPr marL="0" indent="0" algn="just">
              <a:buNone/>
            </a:pPr>
            <a:r>
              <a:rPr lang="fr-FR" sz="2600" dirty="0">
                <a:solidFill>
                  <a:srgbClr val="C00000"/>
                </a:solidFill>
              </a:rPr>
              <a:t>Avis reçu, le cas échéant, par lettre recommandée, avec demande d'avis de réception.</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296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r>
              <a:rPr lang="fr-FR" b="1" dirty="0">
                <a:solidFill>
                  <a:srgbClr val="002060"/>
                </a:solidFill>
              </a:rPr>
              <a:t>La responsabilité du gestionnaire public</a:t>
            </a:r>
            <a:endParaRPr lang="fr-FR" dirty="0"/>
          </a:p>
        </p:txBody>
      </p:sp>
      <p:sp>
        <p:nvSpPr>
          <p:cNvPr id="4" name="ZoneTexte 3"/>
          <p:cNvSpPr txBox="1"/>
          <p:nvPr/>
        </p:nvSpPr>
        <p:spPr>
          <a:xfrm>
            <a:off x="1413892" y="942068"/>
            <a:ext cx="10446780" cy="5509200"/>
          </a:xfrm>
          <a:prstGeom prst="rect">
            <a:avLst/>
          </a:prstGeom>
          <a:noFill/>
        </p:spPr>
        <p:txBody>
          <a:bodyPr wrap="square" rtlCol="0">
            <a:spAutoFit/>
          </a:bodyPr>
          <a:lstStyle/>
          <a:p>
            <a:pPr algn="just"/>
            <a:r>
              <a:rPr lang="fr-FR" sz="1600" dirty="0"/>
              <a:t>Concernant l’agent comptable, l’article L.131-7 confirme que « si, dans le cadre des contrôles qu'il est tenu d'effectuer, </a:t>
            </a:r>
            <a:r>
              <a:rPr lang="fr-FR" sz="1600" u="sng" dirty="0"/>
              <a:t>le comptable constate des irrégularités, il suspend le paiement et en informe l'ordonnateur. Ce dernier a alors la faculté d'opérer une régularisation ou de requérir par écrit le comptable public de payer. Les comptables ne sont pas responsables des opérations qu'ils ont effectuées sur réquisition régulière des ordonnateurs </a:t>
            </a:r>
            <a:r>
              <a:rPr lang="fr-FR" sz="1600" dirty="0"/>
              <a:t>». C’est l’inscription au niveau législatif de la procédure de réquisition prévue par le décret du 7 novembre 2012 (art. 38) relatif à la gestion budgétaire et comptable publique.</a:t>
            </a:r>
          </a:p>
          <a:p>
            <a:pPr algn="just"/>
            <a:endParaRPr lang="fr-FR" sz="1600" dirty="0"/>
          </a:p>
          <a:p>
            <a:pPr algn="just"/>
            <a:r>
              <a:rPr lang="fr-FR" sz="1600" dirty="0"/>
              <a:t>Plus significatif, le même article L.131-7 indique que « dans les conditions prévues </a:t>
            </a:r>
            <a:r>
              <a:rPr lang="fr-FR" sz="1600" u="sng" dirty="0"/>
              <a:t>par décret, le comptable peut signaler à l'ordonnateur toute opération qui serait de nature à relever des infractions prévues à l'article L.131-9 » ; c’est-à-dire les infractions aux règles relatives à l'exécution des recettes et des dépenses ou à la gestion des biens de l'établissement dont il assure la comptabilité</a:t>
            </a:r>
            <a:r>
              <a:rPr lang="fr-FR" sz="1600" u="sng" dirty="0" smtClean="0"/>
              <a:t>.</a:t>
            </a:r>
          </a:p>
          <a:p>
            <a:pPr algn="just"/>
            <a:r>
              <a:rPr lang="fr-FR" sz="1600" dirty="0"/>
              <a:t>Les possibilités de signalement de faits délictueux sont élargies. Les autorités qui ont le pouvoir de saisir la Cour des comptes sont listées à l’article L.142-1-1 du CJF.</a:t>
            </a:r>
          </a:p>
          <a:p>
            <a:pPr algn="just"/>
            <a:r>
              <a:rPr lang="fr-FR" sz="1600" dirty="0">
                <a:solidFill>
                  <a:schemeClr val="accent5">
                    <a:lumMod val="75000"/>
                  </a:schemeClr>
                </a:solidFill>
              </a:rPr>
              <a:t>L' arrêté du 19 décembre 2023  explicite les modalités de ce signalement du comptable à l’ordonnateur : </a:t>
            </a:r>
            <a:endParaRPr lang="fr-FR" sz="1600" dirty="0" smtClean="0">
              <a:solidFill>
                <a:schemeClr val="accent5">
                  <a:lumMod val="75000"/>
                </a:schemeClr>
              </a:solidFill>
            </a:endParaRPr>
          </a:p>
          <a:p>
            <a:pPr algn="just"/>
            <a:r>
              <a:rPr lang="fr-FR" sz="1600" dirty="0" smtClean="0">
                <a:solidFill>
                  <a:schemeClr val="accent5">
                    <a:lumMod val="75000"/>
                  </a:schemeClr>
                </a:solidFill>
              </a:rPr>
              <a:t>« </a:t>
            </a:r>
            <a:r>
              <a:rPr lang="fr-FR" sz="1600" dirty="0">
                <a:solidFill>
                  <a:schemeClr val="accent5">
                    <a:lumMod val="75000"/>
                  </a:schemeClr>
                </a:solidFill>
              </a:rPr>
              <a:t>Le signalement prévu au premier alinéa de l'article L.131-7 du code des juridictions financières est adressé par écrit signé du comptable à l'ordonnateur. Le signalement est motivé. Il se réfère expressément au présent arrêté et comprend notamment une description de l'opération en cause et un rappel de la règle de droit à laquelle l'opération semble contrevenir. Il peut comporter des propositions de mesures correctives concernant l'opération visée par le signalement ou pour des opérations ultérieures de même nature. Concomitamment à la communication prévue à l'article 1er, le comptable public adresse une copie du signalement aux autorités suivantes : - pour les agents comptables d'établissements publics locaux d'enseignement relevant du ministère de l'Education nationale (…) au recteur d'académie. »</a:t>
            </a:r>
          </a:p>
        </p:txBody>
      </p:sp>
      <p:pic>
        <p:nvPicPr>
          <p:cNvPr id="3" name="Image 2"/>
          <p:cNvPicPr>
            <a:picLocks noChangeAspect="1"/>
          </p:cNvPicPr>
          <p:nvPr/>
        </p:nvPicPr>
        <p:blipFill>
          <a:blip r:embed="rId3"/>
          <a:stretch>
            <a:fillRect/>
          </a:stretch>
        </p:blipFill>
        <p:spPr>
          <a:xfrm>
            <a:off x="693812" y="846203"/>
            <a:ext cx="445047" cy="481626"/>
          </a:xfrm>
          <a:prstGeom prst="rect">
            <a:avLst/>
          </a:prstGeom>
        </p:spPr>
      </p:pic>
    </p:spTree>
    <p:extLst>
      <p:ext uri="{BB962C8B-B14F-4D97-AF65-F5344CB8AC3E}">
        <p14:creationId xmlns:p14="http://schemas.microsoft.com/office/powerpoint/2010/main" val="340766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480720"/>
          </a:xfrm>
        </p:spPr>
        <p:txBody>
          <a:bodyPr rtlCol="0">
            <a:normAutofit/>
          </a:bodyPr>
          <a:lstStyle/>
          <a:p>
            <a:pPr marL="0" indent="0" algn="just">
              <a:spcBef>
                <a:spcPts val="600"/>
              </a:spcBef>
              <a:buNone/>
            </a:pPr>
            <a:r>
              <a:rPr lang="fr-FR" sz="2600" dirty="0">
                <a:solidFill>
                  <a:schemeClr val="tx2"/>
                </a:solidFill>
              </a:rPr>
              <a:t>Une précision concernant les paiements qui ne sont pas effectués par virement bancaire </a:t>
            </a:r>
            <a:r>
              <a:rPr lang="fr-FR" sz="2600" dirty="0" smtClean="0">
                <a:solidFill>
                  <a:schemeClr val="tx2"/>
                </a:solidFill>
              </a:rPr>
              <a:t>:</a:t>
            </a:r>
          </a:p>
          <a:p>
            <a:pPr marL="0" indent="0" algn="just">
              <a:spcBef>
                <a:spcPts val="600"/>
              </a:spcBef>
              <a:buNone/>
            </a:pPr>
            <a:endParaRPr lang="fr-FR" sz="2600" dirty="0">
              <a:solidFill>
                <a:srgbClr val="C00000"/>
              </a:solidFill>
            </a:endParaRPr>
          </a:p>
          <a:p>
            <a:pPr marL="0" indent="0" algn="just">
              <a:spcBef>
                <a:spcPts val="600"/>
              </a:spcBef>
              <a:buNone/>
            </a:pPr>
            <a:r>
              <a:rPr lang="fr-FR" sz="2600" b="1" dirty="0">
                <a:solidFill>
                  <a:srgbClr val="C00000"/>
                </a:solidFill>
              </a:rPr>
              <a:t>028. Paiement des sommes dues à des personnes morales </a:t>
            </a:r>
            <a:r>
              <a:rPr lang="fr-FR" sz="2600" dirty="0">
                <a:solidFill>
                  <a:srgbClr val="C00000"/>
                </a:solidFill>
              </a:rPr>
              <a:t>; </a:t>
            </a:r>
            <a:r>
              <a:rPr lang="fr-FR" sz="2600" u="sng" dirty="0">
                <a:solidFill>
                  <a:srgbClr val="C00000"/>
                </a:solidFill>
              </a:rPr>
              <a:t>lorsque le paiement n’est pas fait par </a:t>
            </a:r>
            <a:r>
              <a:rPr lang="fr-FR" sz="2600" u="sng" dirty="0" smtClean="0">
                <a:solidFill>
                  <a:srgbClr val="C00000"/>
                </a:solidFill>
              </a:rPr>
              <a:t>virement,</a:t>
            </a:r>
            <a:endParaRPr lang="fr-FR" sz="2600" u="sng" dirty="0">
              <a:solidFill>
                <a:srgbClr val="C00000"/>
              </a:solidFill>
            </a:endParaRPr>
          </a:p>
          <a:p>
            <a:pPr marL="0" indent="0" algn="just">
              <a:spcBef>
                <a:spcPts val="600"/>
              </a:spcBef>
              <a:buNone/>
            </a:pPr>
            <a:r>
              <a:rPr lang="fr-FR" sz="2600" b="1" dirty="0">
                <a:solidFill>
                  <a:srgbClr val="C00000"/>
                </a:solidFill>
              </a:rPr>
              <a:t>0281. Sociétés commerciales</a:t>
            </a:r>
          </a:p>
          <a:p>
            <a:pPr marL="0" indent="0" algn="just">
              <a:spcBef>
                <a:spcPts val="600"/>
              </a:spcBef>
              <a:buNone/>
            </a:pPr>
            <a:r>
              <a:rPr lang="fr-FR" sz="2600" dirty="0">
                <a:solidFill>
                  <a:srgbClr val="C00000"/>
                </a:solidFill>
              </a:rPr>
              <a:t>A défaut des mentions du registre du commerce et des sociétés sur la facture ou le mémoire : </a:t>
            </a:r>
          </a:p>
          <a:p>
            <a:pPr marL="0" indent="0" algn="just">
              <a:spcBef>
                <a:spcPts val="600"/>
              </a:spcBef>
              <a:buNone/>
            </a:pPr>
            <a:r>
              <a:rPr lang="fr-FR" sz="2600" dirty="0" smtClean="0">
                <a:solidFill>
                  <a:srgbClr val="C00000"/>
                </a:solidFill>
              </a:rPr>
              <a:t>Extrait </a:t>
            </a:r>
            <a:r>
              <a:rPr lang="fr-FR" sz="2600" dirty="0">
                <a:solidFill>
                  <a:srgbClr val="C00000"/>
                </a:solidFill>
              </a:rPr>
              <a:t>des statuts délivrés par le greffe du tribunal de commerce, ou extrait de l'acte de société </a:t>
            </a:r>
            <a:r>
              <a:rPr lang="fr-FR" sz="2600" dirty="0" smtClean="0">
                <a:solidFill>
                  <a:srgbClr val="C00000"/>
                </a:solidFill>
              </a:rPr>
              <a:t>délivré </a:t>
            </a:r>
            <a:r>
              <a:rPr lang="fr-FR" sz="2600" dirty="0">
                <a:solidFill>
                  <a:srgbClr val="C00000"/>
                </a:solidFill>
              </a:rPr>
              <a:t>par un notaire, ou extrait du journal d'annonces légales qui a publié les statuts de la société</a:t>
            </a:r>
            <a:r>
              <a:rPr lang="fr-FR" sz="2600" dirty="0" smtClean="0">
                <a:solidFill>
                  <a:srgbClr val="C00000"/>
                </a:solidFill>
              </a:rPr>
              <a:t>.</a:t>
            </a:r>
          </a:p>
          <a:p>
            <a:pPr marL="0" indent="0" algn="just">
              <a:spcBef>
                <a:spcPts val="600"/>
              </a:spcBef>
              <a:buNone/>
            </a:pPr>
            <a:endParaRPr lang="fr-FR" sz="2600" dirty="0">
              <a:solidFill>
                <a:srgbClr val="C00000"/>
              </a:solidFill>
            </a:endParaRPr>
          </a:p>
          <a:p>
            <a:pPr marL="0" indent="0" algn="just">
              <a:spcBef>
                <a:spcPts val="600"/>
              </a:spcBef>
              <a:buNone/>
            </a:pPr>
            <a:r>
              <a:rPr lang="fr-FR" sz="2600" b="1" dirty="0">
                <a:solidFill>
                  <a:srgbClr val="C00000"/>
                </a:solidFill>
              </a:rPr>
              <a:t>0282. Paiement à des associations </a:t>
            </a:r>
            <a:r>
              <a:rPr lang="fr-FR" sz="2600" dirty="0">
                <a:solidFill>
                  <a:srgbClr val="C00000"/>
                </a:solidFill>
              </a:rPr>
              <a:t>(</a:t>
            </a:r>
            <a:r>
              <a:rPr lang="fr-FR" sz="2600" dirty="0" smtClean="0">
                <a:solidFill>
                  <a:srgbClr val="C00000"/>
                </a:solidFill>
              </a:rPr>
              <a:t>lorsque </a:t>
            </a:r>
            <a:r>
              <a:rPr lang="fr-FR" sz="2600" dirty="0">
                <a:solidFill>
                  <a:srgbClr val="C00000"/>
                </a:solidFill>
              </a:rPr>
              <a:t>le paiement n’est pas fait par </a:t>
            </a:r>
            <a:r>
              <a:rPr lang="fr-FR" sz="2600" dirty="0" smtClean="0">
                <a:solidFill>
                  <a:srgbClr val="C00000"/>
                </a:solidFill>
              </a:rPr>
              <a:t>virement) </a:t>
            </a:r>
            <a:r>
              <a:rPr lang="fr-FR" sz="2600" dirty="0">
                <a:solidFill>
                  <a:srgbClr val="C00000"/>
                </a:solidFill>
              </a:rPr>
              <a:t>:</a:t>
            </a:r>
          </a:p>
          <a:p>
            <a:pPr marL="0" indent="0" algn="just">
              <a:spcBef>
                <a:spcPts val="600"/>
              </a:spcBef>
              <a:buNone/>
            </a:pPr>
            <a:r>
              <a:rPr lang="fr-FR" sz="2600" dirty="0">
                <a:solidFill>
                  <a:srgbClr val="C00000"/>
                </a:solidFill>
              </a:rPr>
              <a:t>Copie des statuts, à défaut numéro SIRET, ou référence de la publication des statuts au JO.</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7845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552728"/>
          </a:xfrm>
        </p:spPr>
        <p:txBody>
          <a:bodyPr rtlCol="0">
            <a:normAutofit fontScale="85000" lnSpcReduction="20000"/>
          </a:bodyPr>
          <a:lstStyle/>
          <a:p>
            <a:pPr marL="0" indent="0" algn="just">
              <a:spcBef>
                <a:spcPts val="600"/>
              </a:spcBef>
              <a:buNone/>
            </a:pPr>
            <a:r>
              <a:rPr lang="fr-FR" sz="2600" b="1" dirty="0">
                <a:solidFill>
                  <a:srgbClr val="C00000"/>
                </a:solidFill>
              </a:rPr>
              <a:t>042. Paiement consécutif à une autorisation de prélèvement </a:t>
            </a:r>
          </a:p>
          <a:p>
            <a:pPr marL="0" indent="0" algn="just">
              <a:spcBef>
                <a:spcPts val="600"/>
              </a:spcBef>
              <a:buNone/>
            </a:pPr>
            <a:r>
              <a:rPr lang="fr-FR" sz="2600" dirty="0">
                <a:solidFill>
                  <a:srgbClr val="C00000"/>
                </a:solidFill>
              </a:rPr>
              <a:t>0421. Premier prélèvement suite à une autorisation :</a:t>
            </a:r>
          </a:p>
          <a:p>
            <a:pPr marL="0" indent="0" algn="just">
              <a:spcBef>
                <a:spcPts val="600"/>
              </a:spcBef>
              <a:buNone/>
            </a:pPr>
            <a:r>
              <a:rPr lang="fr-FR" sz="2600" dirty="0" smtClean="0">
                <a:solidFill>
                  <a:srgbClr val="C00000"/>
                </a:solidFill>
              </a:rPr>
              <a:t>	Autorisation </a:t>
            </a:r>
            <a:r>
              <a:rPr lang="fr-FR" sz="2600" dirty="0">
                <a:solidFill>
                  <a:srgbClr val="C00000"/>
                </a:solidFill>
              </a:rPr>
              <a:t>de prélèvement visée par l'ordonnateur.</a:t>
            </a:r>
          </a:p>
          <a:p>
            <a:pPr marL="0" indent="0" algn="just">
              <a:spcBef>
                <a:spcPts val="600"/>
              </a:spcBef>
              <a:buNone/>
            </a:pPr>
            <a:r>
              <a:rPr lang="fr-FR" sz="2600" dirty="0" smtClean="0">
                <a:solidFill>
                  <a:srgbClr val="C00000"/>
                </a:solidFill>
              </a:rPr>
              <a:t>	Facture </a:t>
            </a:r>
            <a:r>
              <a:rPr lang="fr-FR" sz="2600" dirty="0">
                <a:solidFill>
                  <a:srgbClr val="C00000"/>
                </a:solidFill>
              </a:rPr>
              <a:t>ou relevé de consommation. </a:t>
            </a:r>
          </a:p>
          <a:p>
            <a:pPr marL="0" indent="0" algn="just">
              <a:spcBef>
                <a:spcPts val="600"/>
              </a:spcBef>
              <a:buNone/>
            </a:pPr>
            <a:r>
              <a:rPr lang="fr-FR" sz="2600" dirty="0">
                <a:solidFill>
                  <a:srgbClr val="C00000"/>
                </a:solidFill>
              </a:rPr>
              <a:t>0422. Prélèvements suivants :</a:t>
            </a:r>
          </a:p>
          <a:p>
            <a:pPr marL="0" indent="0" algn="just">
              <a:spcBef>
                <a:spcPts val="600"/>
              </a:spcBef>
              <a:buNone/>
            </a:pPr>
            <a:r>
              <a:rPr lang="fr-FR" sz="2600" dirty="0" smtClean="0">
                <a:solidFill>
                  <a:srgbClr val="C00000"/>
                </a:solidFill>
              </a:rPr>
              <a:t>	Facture </a:t>
            </a:r>
            <a:r>
              <a:rPr lang="fr-FR" sz="2600" dirty="0">
                <a:solidFill>
                  <a:srgbClr val="C00000"/>
                </a:solidFill>
              </a:rPr>
              <a:t>ou relevé de consommation.</a:t>
            </a:r>
          </a:p>
          <a:p>
            <a:pPr marL="0" indent="0" algn="just">
              <a:spcBef>
                <a:spcPts val="600"/>
              </a:spcBef>
              <a:buNone/>
            </a:pPr>
            <a:r>
              <a:rPr lang="fr-FR" sz="2600" dirty="0">
                <a:solidFill>
                  <a:schemeClr val="tx2"/>
                </a:solidFill>
              </a:rPr>
              <a:t>Il est donc nécessaire de joindre cette autorisation à la première facture concernée de chaque exercice. Le prélèvement peut être mis en place pour le paiement des dépenses suivantes : </a:t>
            </a:r>
          </a:p>
          <a:p>
            <a:pPr marL="0" indent="0" algn="just">
              <a:spcBef>
                <a:spcPts val="600"/>
              </a:spcBef>
              <a:buNone/>
            </a:pPr>
            <a:r>
              <a:rPr lang="fr-FR" sz="2600" dirty="0">
                <a:solidFill>
                  <a:schemeClr val="tx2"/>
                </a:solidFill>
              </a:rPr>
              <a:t>- des dépenses après service fait et après ordonnancement préalable dont le montant n’excède pas 300 </a:t>
            </a:r>
            <a:r>
              <a:rPr lang="fr-FR" sz="2600" dirty="0" smtClean="0">
                <a:solidFill>
                  <a:schemeClr val="tx2"/>
                </a:solidFill>
              </a:rPr>
              <a:t>euros</a:t>
            </a:r>
            <a:r>
              <a:rPr lang="fr-FR" sz="2600" dirty="0">
                <a:solidFill>
                  <a:schemeClr val="tx2"/>
                </a:solidFill>
              </a:rPr>
              <a:t>, </a:t>
            </a:r>
          </a:p>
          <a:p>
            <a:pPr marL="0" indent="0" algn="just">
              <a:spcBef>
                <a:spcPts val="600"/>
              </a:spcBef>
              <a:buNone/>
            </a:pPr>
            <a:r>
              <a:rPr lang="fr-FR" sz="2600" dirty="0">
                <a:solidFill>
                  <a:schemeClr val="tx2"/>
                </a:solidFill>
              </a:rPr>
              <a:t>- des dépenses payables sans ordonnancement préalable listées au paragraphe 3.2.2. de l’instruction n° 10- 003-M9 du 29 janvier 2010 quel que soit leur montant.</a:t>
            </a:r>
          </a:p>
          <a:p>
            <a:pPr marL="0" indent="0" algn="just">
              <a:spcBef>
                <a:spcPts val="600"/>
              </a:spcBef>
              <a:buNone/>
            </a:pPr>
            <a:endParaRPr lang="fr-FR" sz="2600" dirty="0">
              <a:solidFill>
                <a:schemeClr val="tx2"/>
              </a:solidFill>
            </a:endParaRPr>
          </a:p>
          <a:p>
            <a:pPr marL="0" indent="0" algn="just">
              <a:spcBef>
                <a:spcPts val="600"/>
              </a:spcBef>
              <a:buNone/>
            </a:pPr>
            <a:r>
              <a:rPr lang="fr-FR" sz="2600" b="1" dirty="0">
                <a:solidFill>
                  <a:srgbClr val="C00000"/>
                </a:solidFill>
              </a:rPr>
              <a:t>05. Paiement des sommes dues à des créanciers étrangers</a:t>
            </a:r>
            <a:r>
              <a:rPr lang="fr-FR" sz="2600" dirty="0">
                <a:solidFill>
                  <a:srgbClr val="C00000"/>
                </a:solidFill>
              </a:rPr>
              <a:t> </a:t>
            </a:r>
          </a:p>
          <a:p>
            <a:pPr marL="0" indent="0" algn="just">
              <a:spcBef>
                <a:spcPts val="600"/>
              </a:spcBef>
              <a:buNone/>
            </a:pPr>
            <a:r>
              <a:rPr lang="fr-FR" sz="2600" dirty="0" smtClean="0">
                <a:solidFill>
                  <a:srgbClr val="C00000"/>
                </a:solidFill>
              </a:rPr>
              <a:t>	1</a:t>
            </a:r>
            <a:r>
              <a:rPr lang="fr-FR" sz="2600" dirty="0">
                <a:solidFill>
                  <a:srgbClr val="C00000"/>
                </a:solidFill>
              </a:rPr>
              <a:t>. Version française des pièces ou, le cas échéant, traduction des pièces rédigées en langue </a:t>
            </a:r>
            <a:r>
              <a:rPr lang="fr-FR" sz="2600" dirty="0" smtClean="0">
                <a:solidFill>
                  <a:srgbClr val="C00000"/>
                </a:solidFill>
              </a:rPr>
              <a:t>étrangère</a:t>
            </a:r>
            <a:r>
              <a:rPr lang="fr-FR" sz="2600" dirty="0">
                <a:solidFill>
                  <a:srgbClr val="C00000"/>
                </a:solidFill>
              </a:rPr>
              <a:t>.</a:t>
            </a:r>
          </a:p>
          <a:p>
            <a:pPr marL="0" indent="0" algn="just">
              <a:spcBef>
                <a:spcPts val="600"/>
              </a:spcBef>
              <a:buNone/>
            </a:pPr>
            <a:r>
              <a:rPr lang="fr-FR" sz="2600" dirty="0">
                <a:solidFill>
                  <a:schemeClr val="tx2"/>
                </a:solidFill>
              </a:rPr>
              <a:t>A noter que cette traduction peut être faite par un professeur ou un personnel de l’établissement.</a:t>
            </a:r>
          </a:p>
          <a:p>
            <a:pPr marL="0" indent="0" algn="just">
              <a:spcBef>
                <a:spcPts val="600"/>
              </a:spcBef>
              <a:buNone/>
            </a:pPr>
            <a:r>
              <a:rPr lang="fr-FR" sz="2600" dirty="0" smtClean="0">
                <a:solidFill>
                  <a:schemeClr val="tx2"/>
                </a:solidFill>
              </a:rPr>
              <a:t>	</a:t>
            </a:r>
            <a:r>
              <a:rPr lang="fr-FR" sz="2600" dirty="0" smtClean="0">
                <a:solidFill>
                  <a:srgbClr val="C00000"/>
                </a:solidFill>
              </a:rPr>
              <a:t>2</a:t>
            </a:r>
            <a:r>
              <a:rPr lang="fr-FR" sz="2600" dirty="0">
                <a:solidFill>
                  <a:srgbClr val="C00000"/>
                </a:solidFill>
              </a:rPr>
              <a:t>. Dans l'hypothèse d'une facture émise par le représentant fiscal ou le mandataire d'un créancier étranger, copie de la convention, traduite en français le cas échéant, passée entre l'entreprise étrangère et le représentant fiscal (ou le mandataire) précisant l'étendue de la délégation accordée.</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0251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552728"/>
          </a:xfrm>
        </p:spPr>
        <p:txBody>
          <a:bodyPr rtlCol="0">
            <a:normAutofit fontScale="92500" lnSpcReduction="10000"/>
          </a:bodyPr>
          <a:lstStyle/>
          <a:p>
            <a:pPr marL="0" indent="0" algn="just">
              <a:spcBef>
                <a:spcPts val="0"/>
              </a:spcBef>
              <a:buNone/>
            </a:pPr>
            <a:endParaRPr lang="fr-FR" sz="2600" dirty="0" smtClean="0"/>
          </a:p>
          <a:p>
            <a:pPr marL="0" indent="0" algn="just">
              <a:spcBef>
                <a:spcPts val="0"/>
              </a:spcBef>
              <a:buNone/>
            </a:pPr>
            <a:r>
              <a:rPr lang="fr-FR" sz="2600" b="1" dirty="0" smtClean="0">
                <a:solidFill>
                  <a:srgbClr val="C00000"/>
                </a:solidFill>
              </a:rPr>
              <a:t>1422. Pour les frais d'huissier et d'expertise </a:t>
            </a:r>
          </a:p>
          <a:p>
            <a:pPr marL="0" indent="0" algn="just">
              <a:spcBef>
                <a:spcPts val="0"/>
              </a:spcBef>
              <a:buNone/>
            </a:pPr>
            <a:r>
              <a:rPr lang="fr-FR" sz="2600" dirty="0" smtClean="0">
                <a:solidFill>
                  <a:srgbClr val="C00000"/>
                </a:solidFill>
              </a:rPr>
              <a:t>Jugement contenant liquidation des dépens ou état exécutoire des dépens.</a:t>
            </a:r>
          </a:p>
          <a:p>
            <a:pPr marL="0" indent="0" algn="just">
              <a:spcBef>
                <a:spcPts val="0"/>
              </a:spcBef>
              <a:buNone/>
            </a:pPr>
            <a:r>
              <a:rPr lang="fr-FR" sz="2600" dirty="0" smtClean="0">
                <a:solidFill>
                  <a:srgbClr val="C00000"/>
                </a:solidFill>
              </a:rPr>
              <a:t> ou</a:t>
            </a:r>
          </a:p>
          <a:p>
            <a:pPr marL="0" indent="0" algn="just">
              <a:spcBef>
                <a:spcPts val="0"/>
              </a:spcBef>
              <a:buNone/>
            </a:pPr>
            <a:r>
              <a:rPr lang="fr-FR" sz="2600" dirty="0" smtClean="0">
                <a:solidFill>
                  <a:srgbClr val="C00000"/>
                </a:solidFill>
              </a:rPr>
              <a:t>Ordonnance de taxe ou état de frais et/ou contrat passé avec l'huissier et / ou mémoire.</a:t>
            </a:r>
          </a:p>
          <a:p>
            <a:pPr marL="0" indent="0" algn="just">
              <a:spcBef>
                <a:spcPts val="0"/>
              </a:spcBef>
              <a:buNone/>
            </a:pPr>
            <a:endParaRPr lang="fr-FR" sz="2600" dirty="0" smtClean="0"/>
          </a:p>
          <a:p>
            <a:pPr marL="0" indent="0" algn="just">
              <a:spcBef>
                <a:spcPts val="0"/>
              </a:spcBef>
              <a:buNone/>
            </a:pPr>
            <a:r>
              <a:rPr lang="fr-FR" sz="2600" b="1" dirty="0" smtClean="0">
                <a:solidFill>
                  <a:srgbClr val="C00000"/>
                </a:solidFill>
              </a:rPr>
              <a:t>15. Paiement sur décisions de justice</a:t>
            </a:r>
          </a:p>
          <a:p>
            <a:pPr marL="0" indent="0" algn="just">
              <a:spcBef>
                <a:spcPts val="0"/>
              </a:spcBef>
              <a:buNone/>
            </a:pPr>
            <a:r>
              <a:rPr lang="fr-FR" sz="2600" dirty="0" smtClean="0">
                <a:solidFill>
                  <a:srgbClr val="C00000"/>
                </a:solidFill>
              </a:rPr>
              <a:t>1511. Décisions de justice rendues par des juridictions administratives ou civiles</a:t>
            </a:r>
          </a:p>
          <a:p>
            <a:pPr marL="0" indent="0" algn="just">
              <a:spcBef>
                <a:spcPts val="0"/>
              </a:spcBef>
              <a:buNone/>
            </a:pPr>
            <a:r>
              <a:rPr lang="fr-FR" sz="2600" dirty="0" smtClean="0">
                <a:solidFill>
                  <a:srgbClr val="C00000"/>
                </a:solidFill>
              </a:rPr>
              <a:t>1. Copie de la décision de justice exécutoire ou le cas échéant, décision d'abandon de l'instance ou transaction.</a:t>
            </a:r>
          </a:p>
          <a:p>
            <a:pPr marL="0" indent="0" algn="just">
              <a:spcBef>
                <a:spcPts val="0"/>
              </a:spcBef>
              <a:buNone/>
            </a:pPr>
            <a:r>
              <a:rPr lang="fr-FR" sz="2600" dirty="0" smtClean="0">
                <a:solidFill>
                  <a:srgbClr val="C00000"/>
                </a:solidFill>
              </a:rPr>
              <a:t>2. Le cas échéant, décompte portant référence à la décision de justice. </a:t>
            </a:r>
          </a:p>
          <a:p>
            <a:pPr marL="0" indent="0" algn="just">
              <a:spcBef>
                <a:spcPts val="0"/>
              </a:spcBef>
              <a:buNone/>
            </a:pPr>
            <a:endParaRPr lang="fr-FR" sz="2600" dirty="0" smtClean="0">
              <a:solidFill>
                <a:srgbClr val="C00000"/>
              </a:solidFill>
            </a:endParaRPr>
          </a:p>
          <a:p>
            <a:pPr marL="0" indent="0" algn="just">
              <a:spcBef>
                <a:spcPts val="0"/>
              </a:spcBef>
              <a:buNone/>
            </a:pPr>
            <a:r>
              <a:rPr lang="fr-FR" sz="2600" b="1" dirty="0" smtClean="0">
                <a:solidFill>
                  <a:srgbClr val="C00000"/>
                </a:solidFill>
              </a:rPr>
              <a:t>1721. Carte grise </a:t>
            </a:r>
          </a:p>
          <a:p>
            <a:pPr marL="0" indent="0" algn="just">
              <a:spcBef>
                <a:spcPts val="0"/>
              </a:spcBef>
              <a:buNone/>
            </a:pPr>
            <a:r>
              <a:rPr lang="fr-FR" sz="2600" dirty="0">
                <a:solidFill>
                  <a:srgbClr val="C00000"/>
                </a:solidFill>
              </a:rPr>
              <a:t>Avertissement ou état de liquidation des droits du service créancier ou référence du mandatement portant acquisition du véhicule quand la carte grise a été réglée par le fournisseur. </a:t>
            </a:r>
            <a:endParaRPr lang="fr-FR" sz="2600" dirty="0" smtClean="0">
              <a:solidFill>
                <a:srgbClr val="C00000"/>
              </a:solidFill>
            </a:endParaRPr>
          </a:p>
          <a:p>
            <a:pPr marL="0" indent="0" algn="just">
              <a:spcBef>
                <a:spcPts val="0"/>
              </a:spcBef>
              <a:buNone/>
            </a:pPr>
            <a:endParaRPr lang="fr-FR" sz="2600" dirty="0">
              <a:solidFill>
                <a:srgbClr val="C00000"/>
              </a:solidFill>
            </a:endParaRPr>
          </a:p>
          <a:p>
            <a:pPr marL="0" indent="0" algn="just">
              <a:spcBef>
                <a:spcPts val="0"/>
              </a:spcBef>
              <a:buNone/>
            </a:pPr>
            <a:r>
              <a:rPr lang="fr-FR" sz="2600" b="1" dirty="0" smtClean="0">
                <a:solidFill>
                  <a:srgbClr val="C00000"/>
                </a:solidFill>
              </a:rPr>
              <a:t>173</a:t>
            </a:r>
            <a:r>
              <a:rPr lang="fr-FR" sz="2600" b="1" dirty="0">
                <a:solidFill>
                  <a:srgbClr val="C00000"/>
                </a:solidFill>
              </a:rPr>
              <a:t>. Impôts et taxes indirectes, redevances diverses</a:t>
            </a:r>
          </a:p>
          <a:p>
            <a:pPr marL="0" indent="0" algn="just">
              <a:spcBef>
                <a:spcPts val="0"/>
              </a:spcBef>
              <a:buNone/>
            </a:pPr>
            <a:r>
              <a:rPr lang="fr-FR" sz="2600" dirty="0">
                <a:solidFill>
                  <a:srgbClr val="C00000"/>
                </a:solidFill>
              </a:rPr>
              <a:t>Avertissement ou exemplaire de l'état liquidatif des droits ou de la déclaration expédiée aux directions des Finances Publiques.</a:t>
            </a:r>
          </a:p>
          <a:p>
            <a:pPr marL="0" indent="0" algn="just">
              <a:spcBef>
                <a:spcPts val="0"/>
              </a:spcBef>
              <a:buNone/>
            </a:pPr>
            <a:endParaRPr lang="fr-FR" sz="2600" dirty="0" smtClean="0">
              <a:solidFill>
                <a:srgbClr val="C00000"/>
              </a:solidFill>
            </a:endParaRPr>
          </a:p>
          <a:p>
            <a:pPr marL="0" indent="0" algn="just">
              <a:spcBef>
                <a:spcPts val="0"/>
              </a:spcBef>
              <a:buNone/>
            </a:pPr>
            <a:endParaRPr lang="fr-FR" sz="2600" dirty="0" smtClean="0">
              <a:solidFill>
                <a:srgbClr val="C00000"/>
              </a:solidFill>
            </a:endParaRPr>
          </a:p>
          <a:p>
            <a:pPr marL="0" indent="0" algn="just">
              <a:spcBef>
                <a:spcPts val="0"/>
              </a:spcBef>
              <a:buNone/>
            </a:pPr>
            <a:endParaRPr lang="fr-FR" sz="2600" dirty="0" smtClean="0">
              <a:solidFill>
                <a:srgbClr val="C00000"/>
              </a:solidFill>
            </a:endParaRPr>
          </a:p>
          <a:p>
            <a:pPr marL="0" indent="0" algn="just">
              <a:spcBef>
                <a:spcPts val="0"/>
              </a:spcBef>
              <a:buNone/>
            </a:pPr>
            <a:endParaRPr lang="fr-FR" sz="2600" dirty="0" smtClean="0">
              <a:solidFill>
                <a:srgbClr val="C00000"/>
              </a:solidFill>
            </a:endParaRP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Euphemia"/>
              <a:ea typeface="+mn-ea"/>
              <a:cs typeface="+mn-cs"/>
            </a:endParaRPr>
          </a:p>
        </p:txBody>
      </p:sp>
    </p:spTree>
    <p:extLst>
      <p:ext uri="{BB962C8B-B14F-4D97-AF65-F5344CB8AC3E}">
        <p14:creationId xmlns:p14="http://schemas.microsoft.com/office/powerpoint/2010/main" val="218750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480720"/>
          </a:xfrm>
        </p:spPr>
        <p:txBody>
          <a:bodyPr rtlCol="0">
            <a:normAutofit/>
          </a:bodyPr>
          <a:lstStyle/>
          <a:p>
            <a:pPr marL="0" indent="0" algn="just">
              <a:buNone/>
            </a:pPr>
            <a:r>
              <a:rPr lang="fr-FR" sz="2600" b="1" dirty="0" smtClean="0">
                <a:solidFill>
                  <a:srgbClr val="C00000"/>
                </a:solidFill>
              </a:rPr>
              <a:t>182</a:t>
            </a:r>
            <a:r>
              <a:rPr lang="fr-FR" sz="2600" b="1" dirty="0">
                <a:solidFill>
                  <a:srgbClr val="C00000"/>
                </a:solidFill>
              </a:rPr>
              <a:t>. Remise gracieuse de dette </a:t>
            </a:r>
          </a:p>
          <a:p>
            <a:pPr marL="0" indent="0" algn="just">
              <a:buNone/>
            </a:pPr>
            <a:r>
              <a:rPr lang="fr-FR" sz="2600" dirty="0">
                <a:solidFill>
                  <a:srgbClr val="C00000"/>
                </a:solidFill>
              </a:rPr>
              <a:t>Décision de l'assemblée délibérante, de l'autorité exécutive autorisant la remise gracieuse.</a:t>
            </a:r>
          </a:p>
          <a:p>
            <a:pPr marL="0" indent="0" algn="just">
              <a:buNone/>
            </a:pPr>
            <a:r>
              <a:rPr lang="fr-FR" sz="2600" dirty="0"/>
              <a:t>Le débiteur d'une créance peut présenter à l’EPLE une demande de remise gracieuse en justifiant sa </a:t>
            </a:r>
            <a:r>
              <a:rPr lang="fr-FR" sz="2600" dirty="0" smtClean="0"/>
              <a:t>demande</a:t>
            </a:r>
            <a:r>
              <a:rPr lang="fr-FR" sz="2600" dirty="0"/>
              <a:t>. La décision de remise gracieuse est prise par le conseil d'administration après avis conforme de l'agent comptable ; ou par l'ordonnateur dans le cas où la créance est inférieure à un seuil fixé par le conseil d'administration (article R421-69 du code de l’éducation</a:t>
            </a:r>
            <a:r>
              <a:rPr lang="fr-FR" sz="2600" dirty="0" smtClean="0"/>
              <a:t>).</a:t>
            </a:r>
          </a:p>
          <a:p>
            <a:pPr marL="0" indent="0" algn="just">
              <a:buNone/>
            </a:pPr>
            <a:endParaRPr lang="fr-FR" sz="2600" dirty="0" smtClean="0"/>
          </a:p>
          <a:p>
            <a:pPr marL="0" lvl="0" indent="0" algn="just">
              <a:buNone/>
            </a:pPr>
            <a:r>
              <a:rPr lang="fr-FR" sz="2600" b="1" dirty="0">
                <a:solidFill>
                  <a:srgbClr val="C00000"/>
                </a:solidFill>
              </a:rPr>
              <a:t>133. Admission en non-valeurs </a:t>
            </a:r>
          </a:p>
          <a:p>
            <a:pPr marL="0" lvl="0" indent="0" algn="just">
              <a:buNone/>
            </a:pPr>
            <a:r>
              <a:rPr lang="fr-FR" sz="2600" dirty="0">
                <a:solidFill>
                  <a:srgbClr val="C00000"/>
                </a:solidFill>
              </a:rPr>
              <a:t>1. Décision.</a:t>
            </a:r>
          </a:p>
          <a:p>
            <a:pPr marL="0" lvl="0" indent="0" algn="just">
              <a:buNone/>
            </a:pPr>
            <a:r>
              <a:rPr lang="fr-FR" sz="2600" dirty="0">
                <a:solidFill>
                  <a:srgbClr val="C00000"/>
                </a:solidFill>
              </a:rPr>
              <a:t>2. Etat précisant pour chaque titre le montant admis.</a:t>
            </a:r>
          </a:p>
          <a:p>
            <a:pPr marL="0" indent="0" algn="just">
              <a:buNone/>
            </a:pPr>
            <a:endParaRPr lang="fr-FR" sz="2600" dirty="0"/>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545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480720"/>
          </a:xfrm>
        </p:spPr>
        <p:txBody>
          <a:bodyPr rtlCol="0">
            <a:normAutofit fontScale="85000" lnSpcReduction="20000"/>
          </a:bodyPr>
          <a:lstStyle/>
          <a:p>
            <a:pPr marL="0" indent="0" algn="just">
              <a:buNone/>
            </a:pPr>
            <a:r>
              <a:rPr lang="fr-FR" sz="2600" dirty="0" smtClean="0">
                <a:solidFill>
                  <a:srgbClr val="0070C0"/>
                </a:solidFill>
              </a:rPr>
              <a:t>Article 193 du décret du 7 novembre 2012</a:t>
            </a:r>
            <a:r>
              <a:rPr lang="fr-FR" sz="2600" dirty="0" smtClean="0"/>
              <a:t> (Applicable au 01/01/2023) :</a:t>
            </a:r>
          </a:p>
          <a:p>
            <a:pPr marL="0" indent="0" algn="just">
              <a:buNone/>
            </a:pPr>
            <a:r>
              <a:rPr lang="fr-FR" sz="2600" dirty="0"/>
              <a:t>Sur délibération de l'organe délibérant prise après avis de l'agent comptable, les créances de l'organisme peuvent faire l'objet </a:t>
            </a:r>
            <a:r>
              <a:rPr lang="fr-FR" sz="2600" dirty="0" smtClean="0"/>
              <a:t>:</a:t>
            </a:r>
            <a:endParaRPr lang="fr-FR" sz="2600" dirty="0"/>
          </a:p>
          <a:p>
            <a:pPr marL="0" indent="0" algn="just">
              <a:buNone/>
            </a:pPr>
            <a:r>
              <a:rPr lang="fr-FR" sz="2600" dirty="0"/>
              <a:t>1° D'une remise gracieuse sur la somme en principal en cas de gêne ou d'indigence </a:t>
            </a:r>
            <a:r>
              <a:rPr lang="fr-FR" sz="2600" dirty="0" smtClean="0"/>
              <a:t>;</a:t>
            </a:r>
            <a:endParaRPr lang="fr-FR" sz="2600" dirty="0"/>
          </a:p>
          <a:p>
            <a:pPr marL="0" indent="0" algn="just">
              <a:buNone/>
            </a:pPr>
            <a:r>
              <a:rPr lang="fr-FR" sz="2600" dirty="0"/>
              <a:t>2° D'une remise gracieuse des majorations et des intérêts </a:t>
            </a:r>
            <a:r>
              <a:rPr lang="fr-FR" sz="2600" dirty="0" smtClean="0"/>
              <a:t>;</a:t>
            </a:r>
            <a:endParaRPr lang="fr-FR" sz="2600" dirty="0"/>
          </a:p>
          <a:p>
            <a:pPr marL="0" indent="0" algn="just">
              <a:buNone/>
            </a:pPr>
            <a:r>
              <a:rPr lang="fr-FR" sz="2600" dirty="0"/>
              <a:t>3° D'une admission en non-valeur, lorsque la créance est irrécouvrable au sens des dispositions de l'article R. 276-2 du livre des procédures fiscales ;</a:t>
            </a:r>
          </a:p>
          <a:p>
            <a:pPr marL="0" indent="0" algn="just">
              <a:buNone/>
            </a:pPr>
            <a:r>
              <a:rPr lang="fr-FR" sz="2600" dirty="0"/>
              <a:t>4° De rabais, remises, ristournes accordés à des fins commerciales</a:t>
            </a:r>
            <a:r>
              <a:rPr lang="fr-FR" sz="2600" dirty="0" smtClean="0"/>
              <a:t>.</a:t>
            </a:r>
            <a:endParaRPr lang="fr-FR" sz="2600" dirty="0"/>
          </a:p>
          <a:p>
            <a:pPr marL="0" indent="0" algn="just">
              <a:buNone/>
            </a:pPr>
            <a:r>
              <a:rPr lang="fr-FR" sz="2600" dirty="0"/>
              <a:t>Par dérogation au premier alinéa, lorsque la dette concerne l'agent comptable, son avis n'est pas requis</a:t>
            </a:r>
            <a:r>
              <a:rPr lang="fr-FR" sz="2600" dirty="0" smtClean="0"/>
              <a:t>.</a:t>
            </a:r>
            <a:endParaRPr lang="fr-FR" sz="2600" dirty="0"/>
          </a:p>
          <a:p>
            <a:pPr marL="0" indent="0" algn="just">
              <a:buNone/>
            </a:pPr>
            <a:r>
              <a:rPr lang="fr-FR" sz="2600" dirty="0"/>
              <a:t>Dans la limite d'un seuil fixé par l'organe délibérant, celui-ci peut déléguer à l'ordonnateur son pouvoir de décision</a:t>
            </a:r>
            <a:r>
              <a:rPr lang="fr-FR" sz="2600" dirty="0" smtClean="0"/>
              <a:t>.</a:t>
            </a:r>
          </a:p>
          <a:p>
            <a:pPr marL="0" indent="0" algn="just">
              <a:buNone/>
            </a:pPr>
            <a:endParaRPr lang="fr-FR" sz="2600" dirty="0" smtClean="0"/>
          </a:p>
          <a:p>
            <a:pPr marL="0" indent="0" algn="just">
              <a:buNone/>
            </a:pPr>
            <a:r>
              <a:rPr lang="fr-FR" sz="2600" dirty="0"/>
              <a:t>L'</a:t>
            </a:r>
            <a:r>
              <a:rPr lang="fr-FR" sz="2600" dirty="0" err="1"/>
              <a:t>irrécouvrabilité</a:t>
            </a:r>
            <a:r>
              <a:rPr lang="fr-FR" sz="2600" dirty="0"/>
              <a:t> mentionnée à l'article R. 276-1 est constatée lorsque les diligences visant au recouvrement s'avèrent impossibles ou vaines. L'</a:t>
            </a:r>
            <a:r>
              <a:rPr lang="fr-FR" sz="2600" dirty="0" err="1"/>
              <a:t>irrécouvrabilité</a:t>
            </a:r>
            <a:r>
              <a:rPr lang="fr-FR" sz="2600" dirty="0"/>
              <a:t> est également constatée lorsque les perspectives de recouvrement ne sont pas estimées suffisantes pour justifier la poursuite des diligences.</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5301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552728"/>
          </a:xfrm>
        </p:spPr>
        <p:txBody>
          <a:bodyPr rtlCol="0">
            <a:normAutofit fontScale="92500" lnSpcReduction="20000"/>
          </a:bodyPr>
          <a:lstStyle/>
          <a:p>
            <a:pPr marL="0" indent="0" algn="just">
              <a:buNone/>
            </a:pPr>
            <a:r>
              <a:rPr lang="fr-FR" sz="2600" b="1" dirty="0">
                <a:solidFill>
                  <a:srgbClr val="C00000"/>
                </a:solidFill>
              </a:rPr>
              <a:t>210. Rémunération du personnel </a:t>
            </a:r>
          </a:p>
          <a:p>
            <a:pPr marL="0" indent="0" algn="just">
              <a:buNone/>
            </a:pPr>
            <a:r>
              <a:rPr lang="fr-FR" sz="2600" dirty="0"/>
              <a:t>Sur plusieurs pages, à la rubrique 210, l’annexe du décret liste les différentes pièces justificatives exigées pour les différents éléments des rémunérations. Il conviendra de consulter autant que de besoin cette rubrique dont on peut cependant citer les éléments principaux suivants :</a:t>
            </a:r>
          </a:p>
          <a:p>
            <a:pPr marL="0" indent="0" algn="just">
              <a:buNone/>
            </a:pPr>
            <a:endParaRPr lang="fr-FR" sz="2600" dirty="0"/>
          </a:p>
          <a:p>
            <a:pPr marL="0" indent="0" algn="just">
              <a:buNone/>
            </a:pPr>
            <a:r>
              <a:rPr lang="fr-FR" sz="2600" b="1" dirty="0">
                <a:solidFill>
                  <a:srgbClr val="C00000"/>
                </a:solidFill>
              </a:rPr>
              <a:t>2101. Premier paiement de la rémunération d’un personnel </a:t>
            </a:r>
          </a:p>
          <a:p>
            <a:pPr marL="0" indent="0" algn="just">
              <a:buNone/>
            </a:pPr>
            <a:r>
              <a:rPr lang="fr-FR" sz="2600" dirty="0">
                <a:solidFill>
                  <a:srgbClr val="C00000"/>
                </a:solidFill>
              </a:rPr>
              <a:t>1. Acte d'engagement mentionnant :</a:t>
            </a:r>
          </a:p>
          <a:p>
            <a:pPr marL="0" indent="0" algn="just">
              <a:buNone/>
            </a:pPr>
            <a:r>
              <a:rPr lang="fr-FR" sz="2600" dirty="0" smtClean="0">
                <a:solidFill>
                  <a:srgbClr val="C00000"/>
                </a:solidFill>
              </a:rPr>
              <a:t>	- </a:t>
            </a:r>
            <a:r>
              <a:rPr lang="fr-FR" sz="2600" dirty="0">
                <a:solidFill>
                  <a:srgbClr val="C00000"/>
                </a:solidFill>
              </a:rPr>
              <a:t>la référence à la délibération créant l'emploi ou à la délibération </a:t>
            </a:r>
            <a:r>
              <a:rPr lang="fr-FR" sz="2600" dirty="0" smtClean="0">
                <a:solidFill>
                  <a:srgbClr val="C00000"/>
                </a:solidFill>
              </a:rPr>
              <a:t>	autorisant </a:t>
            </a:r>
            <a:r>
              <a:rPr lang="fr-FR" sz="2600" dirty="0">
                <a:solidFill>
                  <a:srgbClr val="C00000"/>
                </a:solidFill>
              </a:rPr>
              <a:t>l'engagement pour les agents des services publics </a:t>
            </a:r>
            <a:r>
              <a:rPr lang="fr-FR" sz="2600" dirty="0" smtClean="0">
                <a:solidFill>
                  <a:srgbClr val="C00000"/>
                </a:solidFill>
              </a:rPr>
              <a:t>	industriels </a:t>
            </a:r>
            <a:r>
              <a:rPr lang="fr-FR" sz="2600" dirty="0">
                <a:solidFill>
                  <a:srgbClr val="C00000"/>
                </a:solidFill>
              </a:rPr>
              <a:t>et commerciaux, les contrats aidés ou les vacataires ;</a:t>
            </a:r>
          </a:p>
          <a:p>
            <a:pPr marL="0" indent="0" algn="just">
              <a:buNone/>
            </a:pPr>
            <a:r>
              <a:rPr lang="fr-FR" sz="2600" dirty="0" smtClean="0">
                <a:solidFill>
                  <a:srgbClr val="C00000"/>
                </a:solidFill>
              </a:rPr>
              <a:t>	- </a:t>
            </a:r>
            <a:r>
              <a:rPr lang="fr-FR" sz="2600" dirty="0">
                <a:solidFill>
                  <a:srgbClr val="C00000"/>
                </a:solidFill>
              </a:rPr>
              <a:t>l'identité de l'agent, la date de sa nomination, et, le cas échéant, la </a:t>
            </a:r>
            <a:r>
              <a:rPr lang="fr-FR" sz="2600" dirty="0" smtClean="0">
                <a:solidFill>
                  <a:srgbClr val="C00000"/>
                </a:solidFill>
              </a:rPr>
              <a:t>	durée </a:t>
            </a:r>
            <a:r>
              <a:rPr lang="fr-FR" sz="2600" dirty="0">
                <a:solidFill>
                  <a:srgbClr val="C00000"/>
                </a:solidFill>
              </a:rPr>
              <a:t>de l'engagement ;</a:t>
            </a:r>
          </a:p>
          <a:p>
            <a:pPr marL="0" indent="0" algn="just">
              <a:buNone/>
            </a:pPr>
            <a:r>
              <a:rPr lang="fr-FR" sz="2600" dirty="0" smtClean="0">
                <a:solidFill>
                  <a:srgbClr val="C00000"/>
                </a:solidFill>
              </a:rPr>
              <a:t>	- </a:t>
            </a:r>
            <a:r>
              <a:rPr lang="fr-FR" sz="2600" dirty="0">
                <a:solidFill>
                  <a:srgbClr val="C00000"/>
                </a:solidFill>
              </a:rPr>
              <a:t>les modalités de recrutement (exemple : entrée dans la fonction </a:t>
            </a:r>
            <a:r>
              <a:rPr lang="fr-FR" sz="2600" dirty="0" smtClean="0">
                <a:solidFill>
                  <a:srgbClr val="C00000"/>
                </a:solidFill>
              </a:rPr>
              <a:t>	publique</a:t>
            </a:r>
            <a:r>
              <a:rPr lang="fr-FR" sz="2600" dirty="0">
                <a:solidFill>
                  <a:srgbClr val="C00000"/>
                </a:solidFill>
              </a:rPr>
              <a:t>, mutation, détachement...), les conditions d'emploi (temps </a:t>
            </a:r>
            <a:r>
              <a:rPr lang="fr-FR" sz="2600" dirty="0" smtClean="0">
                <a:solidFill>
                  <a:srgbClr val="C00000"/>
                </a:solidFill>
              </a:rPr>
              <a:t>	complet</a:t>
            </a:r>
            <a:r>
              <a:rPr lang="fr-FR" sz="2600" dirty="0">
                <a:solidFill>
                  <a:srgbClr val="C00000"/>
                </a:solidFill>
              </a:rPr>
              <a:t>, non complet, partiel et la quotité de temps de travail ;</a:t>
            </a:r>
          </a:p>
          <a:p>
            <a:pPr marL="0" indent="0" algn="just">
              <a:buNone/>
            </a:pPr>
            <a:r>
              <a:rPr lang="fr-FR" sz="2600" dirty="0" smtClean="0">
                <a:solidFill>
                  <a:srgbClr val="C00000"/>
                </a:solidFill>
              </a:rPr>
              <a:t>	- </a:t>
            </a:r>
            <a:r>
              <a:rPr lang="fr-FR" sz="2600" dirty="0">
                <a:solidFill>
                  <a:srgbClr val="C00000"/>
                </a:solidFill>
              </a:rPr>
              <a:t>le grade, l'échelon, l'indice brut de traitement ou le taux horaire ou </a:t>
            </a:r>
            <a:r>
              <a:rPr lang="fr-FR" sz="2600" dirty="0" smtClean="0">
                <a:solidFill>
                  <a:srgbClr val="C00000"/>
                </a:solidFill>
              </a:rPr>
              <a:t>	les </a:t>
            </a:r>
            <a:r>
              <a:rPr lang="fr-FR" sz="2600" dirty="0">
                <a:solidFill>
                  <a:srgbClr val="C00000"/>
                </a:solidFill>
              </a:rPr>
              <a:t>modalités de la rémunération de l'agent.</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401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552728"/>
          </a:xfrm>
        </p:spPr>
        <p:txBody>
          <a:bodyPr rtlCol="0">
            <a:normAutofit fontScale="62500" lnSpcReduction="20000"/>
          </a:bodyPr>
          <a:lstStyle/>
          <a:p>
            <a:pPr marL="0" indent="0" algn="just">
              <a:spcBef>
                <a:spcPts val="600"/>
              </a:spcBef>
              <a:buNone/>
            </a:pPr>
            <a:r>
              <a:rPr lang="fr-FR" sz="2900" b="1" dirty="0">
                <a:solidFill>
                  <a:srgbClr val="C00000"/>
                </a:solidFill>
              </a:rPr>
              <a:t>2171. Prise en charge des frais de déplacement </a:t>
            </a:r>
          </a:p>
          <a:p>
            <a:pPr marL="0" indent="0" algn="just">
              <a:spcBef>
                <a:spcPts val="600"/>
              </a:spcBef>
              <a:buNone/>
            </a:pPr>
            <a:r>
              <a:rPr lang="fr-FR" sz="2600" dirty="0"/>
              <a:t>Pour un EPLE, cette rubrique concerne les frais de déplacements des personnels ou de ceux qui </a:t>
            </a:r>
            <a:r>
              <a:rPr lang="fr-FR" sz="2600" dirty="0" smtClean="0"/>
              <a:t>interviennent </a:t>
            </a:r>
            <a:r>
              <a:rPr lang="fr-FR" sz="2600" dirty="0"/>
              <a:t>pour son compte ; des décrets ou arrêtés en fixent les modalités. A noter qu’il existe une procédure </a:t>
            </a:r>
            <a:r>
              <a:rPr lang="fr-FR" sz="2600" dirty="0" smtClean="0"/>
              <a:t>particulière </a:t>
            </a:r>
            <a:r>
              <a:rPr lang="fr-FR" sz="2600" dirty="0"/>
              <a:t>pour les déplacements des personnels dans le cadre du programme </a:t>
            </a:r>
            <a:r>
              <a:rPr lang="fr-FR" sz="2600" dirty="0" smtClean="0"/>
              <a:t>ERASMUS. Concernant </a:t>
            </a:r>
            <a:r>
              <a:rPr lang="fr-FR" sz="2600" dirty="0"/>
              <a:t>les remboursements des frais de déplacements des élèves, notamment pour les stages en </a:t>
            </a:r>
            <a:r>
              <a:rPr lang="fr-FR" sz="2600" dirty="0" smtClean="0"/>
              <a:t>entreprises</a:t>
            </a:r>
            <a:r>
              <a:rPr lang="fr-FR" sz="2600" dirty="0"/>
              <a:t>, une délibération du CA doit en fixer les modalités. </a:t>
            </a:r>
          </a:p>
          <a:p>
            <a:pPr marL="0" indent="0" algn="just">
              <a:spcBef>
                <a:spcPts val="600"/>
              </a:spcBef>
              <a:buNone/>
            </a:pPr>
            <a:r>
              <a:rPr lang="fr-FR" sz="2900" dirty="0">
                <a:solidFill>
                  <a:srgbClr val="C00000"/>
                </a:solidFill>
              </a:rPr>
              <a:t>21711. Pièces générales :</a:t>
            </a:r>
          </a:p>
          <a:p>
            <a:pPr marL="0" indent="0" algn="just">
              <a:spcBef>
                <a:spcPts val="600"/>
              </a:spcBef>
              <a:buNone/>
            </a:pPr>
            <a:r>
              <a:rPr lang="fr-FR" sz="2900" dirty="0" smtClean="0">
                <a:solidFill>
                  <a:srgbClr val="C00000"/>
                </a:solidFill>
              </a:rPr>
              <a:t>1.Etat </a:t>
            </a:r>
            <a:r>
              <a:rPr lang="fr-FR" sz="2900" dirty="0">
                <a:solidFill>
                  <a:srgbClr val="C00000"/>
                </a:solidFill>
              </a:rPr>
              <a:t>de frais (voir annexe A).</a:t>
            </a:r>
          </a:p>
          <a:p>
            <a:pPr marL="0" indent="0" algn="just">
              <a:spcBef>
                <a:spcPts val="600"/>
              </a:spcBef>
              <a:buNone/>
            </a:pPr>
            <a:r>
              <a:rPr lang="fr-FR" sz="2900" dirty="0" smtClean="0">
                <a:solidFill>
                  <a:srgbClr val="C00000"/>
                </a:solidFill>
              </a:rPr>
              <a:t>2.Pour </a:t>
            </a:r>
            <a:r>
              <a:rPr lang="fr-FR" sz="2900" dirty="0">
                <a:solidFill>
                  <a:srgbClr val="C00000"/>
                </a:solidFill>
              </a:rPr>
              <a:t>les frais d'hébergement, selon le cas :</a:t>
            </a:r>
          </a:p>
          <a:p>
            <a:pPr marL="0" indent="0" algn="just">
              <a:spcBef>
                <a:spcPts val="600"/>
              </a:spcBef>
              <a:buNone/>
            </a:pPr>
            <a:r>
              <a:rPr lang="fr-FR" sz="2900" dirty="0" smtClean="0">
                <a:solidFill>
                  <a:srgbClr val="C00000"/>
                </a:solidFill>
              </a:rPr>
              <a:t>-délibération </a:t>
            </a:r>
            <a:r>
              <a:rPr lang="fr-FR" sz="2900" dirty="0">
                <a:solidFill>
                  <a:srgbClr val="C00000"/>
                </a:solidFill>
              </a:rPr>
              <a:t>fixant les taux du remboursement forfaitaire des frais d'hébergement pour la </a:t>
            </a:r>
            <a:r>
              <a:rPr lang="fr-FR" sz="2900" dirty="0" smtClean="0">
                <a:solidFill>
                  <a:srgbClr val="C00000"/>
                </a:solidFill>
              </a:rPr>
              <a:t>métropole</a:t>
            </a:r>
            <a:r>
              <a:rPr lang="fr-FR" sz="2900" dirty="0">
                <a:solidFill>
                  <a:srgbClr val="C00000"/>
                </a:solidFill>
              </a:rPr>
              <a:t>,</a:t>
            </a:r>
          </a:p>
          <a:p>
            <a:pPr marL="0" indent="0" algn="just">
              <a:spcBef>
                <a:spcPts val="600"/>
              </a:spcBef>
              <a:buNone/>
            </a:pPr>
            <a:r>
              <a:rPr lang="fr-FR" sz="2900" dirty="0" smtClean="0">
                <a:solidFill>
                  <a:srgbClr val="C00000"/>
                </a:solidFill>
              </a:rPr>
              <a:t>3.Le </a:t>
            </a:r>
            <a:r>
              <a:rPr lang="fr-FR" sz="2900" dirty="0">
                <a:solidFill>
                  <a:srgbClr val="C00000"/>
                </a:solidFill>
              </a:rPr>
              <a:t>cas échéant, délibération fixant une définition dérogatoire à la notion de commune.</a:t>
            </a:r>
          </a:p>
          <a:p>
            <a:pPr marL="0" indent="0" algn="just">
              <a:spcBef>
                <a:spcPts val="600"/>
              </a:spcBef>
              <a:buNone/>
            </a:pPr>
            <a:r>
              <a:rPr lang="fr-FR" sz="2900" dirty="0" smtClean="0">
                <a:solidFill>
                  <a:srgbClr val="C00000"/>
                </a:solidFill>
              </a:rPr>
              <a:t>4.Le </a:t>
            </a:r>
            <a:r>
              <a:rPr lang="fr-FR" sz="2900" dirty="0">
                <a:solidFill>
                  <a:srgbClr val="C00000"/>
                </a:solidFill>
              </a:rPr>
              <a:t>cas échéant, délibération fixant des règles dérogatoires d'indemnisation et précisant leur durée d'application.</a:t>
            </a:r>
          </a:p>
          <a:p>
            <a:pPr marL="0" indent="0" algn="just">
              <a:spcBef>
                <a:spcPts val="600"/>
              </a:spcBef>
              <a:buNone/>
            </a:pPr>
            <a:r>
              <a:rPr lang="fr-FR" sz="2600" dirty="0" smtClean="0"/>
              <a:t>(…)</a:t>
            </a:r>
            <a:endParaRPr lang="fr-FR" sz="2600" dirty="0"/>
          </a:p>
          <a:p>
            <a:pPr marL="0" indent="0" algn="just">
              <a:spcBef>
                <a:spcPts val="600"/>
              </a:spcBef>
              <a:buNone/>
            </a:pPr>
            <a:r>
              <a:rPr lang="fr-FR" sz="2900" dirty="0">
                <a:solidFill>
                  <a:srgbClr val="C00000"/>
                </a:solidFill>
              </a:rPr>
              <a:t>21712. Pièces particulières</a:t>
            </a:r>
          </a:p>
          <a:p>
            <a:pPr marL="0" indent="0" algn="just">
              <a:spcBef>
                <a:spcPts val="600"/>
              </a:spcBef>
              <a:buNone/>
            </a:pPr>
            <a:r>
              <a:rPr lang="fr-FR" sz="2900" dirty="0">
                <a:solidFill>
                  <a:srgbClr val="C00000"/>
                </a:solidFill>
              </a:rPr>
              <a:t>a) Mission accomplie hors la résidence administrative et hors la résidence familiale.</a:t>
            </a:r>
          </a:p>
          <a:p>
            <a:pPr marL="0" indent="0" algn="just">
              <a:spcBef>
                <a:spcPts val="600"/>
              </a:spcBef>
              <a:buNone/>
            </a:pPr>
            <a:r>
              <a:rPr lang="fr-FR" sz="2900" dirty="0">
                <a:solidFill>
                  <a:srgbClr val="C00000"/>
                </a:solidFill>
              </a:rPr>
              <a:t>Ordre de mission indiquant notamment l'objet du déplacement, la classe autorisée et le moyen de transport utilisé,</a:t>
            </a:r>
          </a:p>
          <a:p>
            <a:pPr marL="0" indent="0" algn="just">
              <a:spcBef>
                <a:spcPts val="600"/>
              </a:spcBef>
              <a:buNone/>
            </a:pPr>
            <a:r>
              <a:rPr lang="fr-FR" sz="2600" dirty="0">
                <a:solidFill>
                  <a:schemeClr val="tx2"/>
                </a:solidFill>
              </a:rPr>
              <a:t>Si l'autorisation porte sur plus d'une mission, l'ordre de mission précise sa durée de validité, dans les limites de douze mois, la limite géographique ou les destinations autorisées, les classes et les moyens de transport autorisés. C’est le cas pour les ordres de mission permanents de l’ordonnateur, du gestionnaire ou du </a:t>
            </a:r>
            <a:r>
              <a:rPr lang="fr-FR" sz="2600" dirty="0" smtClean="0">
                <a:solidFill>
                  <a:schemeClr val="tx2"/>
                </a:solidFill>
              </a:rPr>
              <a:t>comptable</a:t>
            </a:r>
            <a:r>
              <a:rPr lang="fr-FR" sz="2600" dirty="0">
                <a:solidFill>
                  <a:schemeClr val="tx2"/>
                </a:solidFill>
              </a:rPr>
              <a:t>.</a:t>
            </a:r>
          </a:p>
          <a:p>
            <a:pPr marL="0" indent="0" algn="just">
              <a:spcBef>
                <a:spcPts val="600"/>
              </a:spcBef>
              <a:buNone/>
            </a:pPr>
            <a:r>
              <a:rPr lang="fr-FR" sz="2900" dirty="0">
                <a:solidFill>
                  <a:srgbClr val="C00000"/>
                </a:solidFill>
              </a:rPr>
              <a:t>g) Personnes autres que celles qui reçoivent d'une collectivité ou d'un de ses établissements publics à caractère administratif une rémunération au titre de leur activité principale.</a:t>
            </a:r>
          </a:p>
          <a:p>
            <a:pPr marL="0" indent="0" algn="just">
              <a:spcBef>
                <a:spcPts val="600"/>
              </a:spcBef>
              <a:buNone/>
            </a:pPr>
            <a:r>
              <a:rPr lang="fr-FR" sz="2900" dirty="0">
                <a:solidFill>
                  <a:srgbClr val="C00000"/>
                </a:solidFill>
              </a:rPr>
              <a:t>Décision de l'autorité territoriale prescrivant la prise en charge des frais et précisant, le cas échéant, les modalités de prise en charge.</a:t>
            </a:r>
          </a:p>
          <a:p>
            <a:pPr marL="0" indent="0" algn="just">
              <a:spcBef>
                <a:spcPts val="600"/>
              </a:spcBef>
              <a:buNone/>
            </a:pPr>
            <a:r>
              <a:rPr lang="fr-FR" sz="2600" dirty="0"/>
              <a:t>C’est le cas pour les intervenants extérieurs dont les frais de déplacements sont remboursés sur la base du décret de 2006 modifié</a:t>
            </a:r>
            <a:r>
              <a:rPr lang="fr-FR" sz="2600" dirty="0" smtClean="0"/>
              <a:t>.</a:t>
            </a:r>
            <a:endParaRPr lang="fr-FR" sz="2600"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355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552728"/>
          </a:xfrm>
        </p:spPr>
        <p:txBody>
          <a:bodyPr rtlCol="0">
            <a:normAutofit fontScale="77500" lnSpcReduction="20000"/>
          </a:bodyPr>
          <a:lstStyle/>
          <a:p>
            <a:pPr marL="0" indent="0" algn="just">
              <a:spcBef>
                <a:spcPts val="600"/>
              </a:spcBef>
              <a:buNone/>
            </a:pPr>
            <a:r>
              <a:rPr lang="fr-FR" sz="2600" b="1" dirty="0">
                <a:solidFill>
                  <a:srgbClr val="C00000"/>
                </a:solidFill>
              </a:rPr>
              <a:t>21715. Versement d'avances sur frais de déplacement</a:t>
            </a:r>
          </a:p>
          <a:p>
            <a:pPr marL="0" indent="0" algn="just">
              <a:spcBef>
                <a:spcPts val="600"/>
              </a:spcBef>
              <a:buNone/>
            </a:pPr>
            <a:r>
              <a:rPr lang="fr-FR" sz="2600" dirty="0">
                <a:solidFill>
                  <a:srgbClr val="C00000"/>
                </a:solidFill>
              </a:rPr>
              <a:t>217151. Versement d'avances</a:t>
            </a:r>
          </a:p>
          <a:p>
            <a:pPr marL="0" indent="0" algn="just">
              <a:spcBef>
                <a:spcPts val="600"/>
              </a:spcBef>
              <a:buNone/>
            </a:pPr>
            <a:r>
              <a:rPr lang="fr-FR" sz="2600" dirty="0">
                <a:solidFill>
                  <a:srgbClr val="C00000"/>
                </a:solidFill>
              </a:rPr>
              <a:t>1. Demande de l'agent.</a:t>
            </a:r>
          </a:p>
          <a:p>
            <a:pPr marL="0" indent="0" algn="just">
              <a:spcBef>
                <a:spcPts val="600"/>
              </a:spcBef>
              <a:buNone/>
            </a:pPr>
            <a:r>
              <a:rPr lang="fr-FR" sz="2600" dirty="0">
                <a:solidFill>
                  <a:srgbClr val="C00000"/>
                </a:solidFill>
              </a:rPr>
              <a:t>2. Décompte établi sur le modèle de l'état de frais de déplacement (voir annexe A).</a:t>
            </a:r>
          </a:p>
          <a:p>
            <a:pPr marL="0" indent="0" algn="just">
              <a:spcBef>
                <a:spcPts val="600"/>
              </a:spcBef>
              <a:buNone/>
            </a:pPr>
            <a:r>
              <a:rPr lang="fr-FR" sz="2600" dirty="0">
                <a:solidFill>
                  <a:srgbClr val="C00000"/>
                </a:solidFill>
              </a:rPr>
              <a:t>217152. Paiement du solde</a:t>
            </a:r>
          </a:p>
          <a:p>
            <a:pPr marL="0" indent="0" algn="just">
              <a:spcBef>
                <a:spcPts val="600"/>
              </a:spcBef>
              <a:buNone/>
            </a:pPr>
            <a:r>
              <a:rPr lang="fr-FR" sz="2600" dirty="0">
                <a:solidFill>
                  <a:srgbClr val="C00000"/>
                </a:solidFill>
              </a:rPr>
              <a:t>Pièces prévues à la rubrique 2171.</a:t>
            </a:r>
          </a:p>
          <a:p>
            <a:pPr marL="0" indent="0" algn="just">
              <a:spcBef>
                <a:spcPts val="600"/>
              </a:spcBef>
              <a:buNone/>
            </a:pPr>
            <a:endParaRPr lang="fr-FR" sz="2600" dirty="0"/>
          </a:p>
          <a:p>
            <a:pPr marL="0" indent="0" algn="just">
              <a:spcBef>
                <a:spcPts val="600"/>
              </a:spcBef>
              <a:buNone/>
            </a:pPr>
            <a:r>
              <a:rPr lang="fr-FR" sz="2600" b="1" dirty="0">
                <a:solidFill>
                  <a:srgbClr val="C00000"/>
                </a:solidFill>
              </a:rPr>
              <a:t>40. Dédommagement pour retard de paiement : paiement des intérêts moratoires, de l'indemnité </a:t>
            </a:r>
            <a:r>
              <a:rPr lang="fr-FR" sz="2600" b="1" dirty="0" smtClean="0">
                <a:solidFill>
                  <a:srgbClr val="C00000"/>
                </a:solidFill>
              </a:rPr>
              <a:t>forfaitaire </a:t>
            </a:r>
            <a:r>
              <a:rPr lang="fr-FR" sz="2600" b="1" dirty="0">
                <a:solidFill>
                  <a:srgbClr val="C00000"/>
                </a:solidFill>
              </a:rPr>
              <a:t>et de l'indemnisation complémentaire</a:t>
            </a:r>
          </a:p>
          <a:p>
            <a:pPr marL="0" indent="0" algn="just">
              <a:spcBef>
                <a:spcPts val="600"/>
              </a:spcBef>
              <a:buNone/>
            </a:pPr>
            <a:r>
              <a:rPr lang="fr-FR" sz="2600" dirty="0">
                <a:solidFill>
                  <a:srgbClr val="C00000"/>
                </a:solidFill>
              </a:rPr>
              <a:t>1. Contrat, le cas échéant.</a:t>
            </a:r>
          </a:p>
          <a:p>
            <a:pPr marL="0" indent="0" algn="just">
              <a:spcBef>
                <a:spcPts val="600"/>
              </a:spcBef>
              <a:buNone/>
            </a:pPr>
            <a:r>
              <a:rPr lang="fr-FR" sz="2600" dirty="0">
                <a:solidFill>
                  <a:srgbClr val="C00000"/>
                </a:solidFill>
              </a:rPr>
              <a:t>2. Etat liquidatif.</a:t>
            </a:r>
          </a:p>
          <a:p>
            <a:pPr marL="0" indent="0" algn="just">
              <a:spcBef>
                <a:spcPts val="600"/>
              </a:spcBef>
              <a:buNone/>
            </a:pPr>
            <a:r>
              <a:rPr lang="fr-FR" sz="2600" dirty="0"/>
              <a:t>En cas du non-respect du délai global de paiement des factures dans les 30 jours de la réception de la pièce ou du service </a:t>
            </a:r>
            <a:r>
              <a:rPr lang="fr-FR" sz="2600" dirty="0" smtClean="0"/>
              <a:t>fait (y compris pour les </a:t>
            </a:r>
            <a:r>
              <a:rPr lang="fr-FR" sz="2600" dirty="0"/>
              <a:t>viandes) </a:t>
            </a:r>
            <a:endParaRPr lang="fr-FR" sz="2600" dirty="0" smtClean="0"/>
          </a:p>
          <a:p>
            <a:pPr marL="0" indent="0" algn="just">
              <a:spcBef>
                <a:spcPts val="600"/>
              </a:spcBef>
              <a:buNone/>
            </a:pPr>
            <a:endParaRPr lang="fr-FR" sz="2600" dirty="0" smtClean="0"/>
          </a:p>
          <a:p>
            <a:pPr marL="0" indent="0" algn="just">
              <a:spcBef>
                <a:spcPts val="600"/>
              </a:spcBef>
              <a:buNone/>
            </a:pPr>
            <a:r>
              <a:rPr lang="fr-FR" sz="2600" b="1" dirty="0" smtClean="0">
                <a:solidFill>
                  <a:srgbClr val="C00000"/>
                </a:solidFill>
              </a:rPr>
              <a:t>72</a:t>
            </a:r>
            <a:r>
              <a:rPr lang="fr-FR" sz="2600" b="1" dirty="0">
                <a:solidFill>
                  <a:srgbClr val="C00000"/>
                </a:solidFill>
              </a:rPr>
              <a:t>. Subventions et primes de toute nature </a:t>
            </a:r>
          </a:p>
          <a:p>
            <a:pPr marL="0" indent="0" algn="just">
              <a:spcBef>
                <a:spcPts val="600"/>
              </a:spcBef>
              <a:buNone/>
            </a:pPr>
            <a:r>
              <a:rPr lang="fr-FR" sz="2600" dirty="0" smtClean="0">
                <a:solidFill>
                  <a:srgbClr val="C00000"/>
                </a:solidFill>
              </a:rPr>
              <a:t>1</a:t>
            </a:r>
            <a:r>
              <a:rPr lang="fr-FR" sz="2600" dirty="0">
                <a:solidFill>
                  <a:srgbClr val="C00000"/>
                </a:solidFill>
              </a:rPr>
              <a:t>. Décision (acte du CA) arrêtant le bénéficiaire, le montant, l'objet et, le cas échéant, les modalités particulières de versement des fonds ainsi que les conditions d'octroi et les charges d'emploi.</a:t>
            </a:r>
          </a:p>
          <a:p>
            <a:pPr marL="0" indent="0" algn="just">
              <a:spcBef>
                <a:spcPts val="600"/>
              </a:spcBef>
              <a:buNone/>
            </a:pPr>
            <a:r>
              <a:rPr lang="fr-FR" sz="2600" dirty="0">
                <a:solidFill>
                  <a:srgbClr val="C00000"/>
                </a:solidFill>
              </a:rPr>
              <a:t>2. Le cas échéant, justifications particulières exigées par la décision ;</a:t>
            </a:r>
          </a:p>
          <a:p>
            <a:pPr marL="0" indent="0" algn="just">
              <a:spcBef>
                <a:spcPts val="600"/>
              </a:spcBef>
              <a:buNone/>
            </a:pPr>
            <a:r>
              <a:rPr lang="fr-FR" sz="2600" dirty="0">
                <a:solidFill>
                  <a:srgbClr val="C00000"/>
                </a:solidFill>
              </a:rPr>
              <a:t>3. Le cas échéant, convention entre le bénéficiaire et la collectivité ou l'établissement (dans </a:t>
            </a:r>
            <a:r>
              <a:rPr lang="fr-FR" sz="2600" dirty="0" smtClean="0">
                <a:solidFill>
                  <a:srgbClr val="C00000"/>
                </a:solidFill>
              </a:rPr>
              <a:t>l'hypothèse </a:t>
            </a:r>
            <a:r>
              <a:rPr lang="fr-FR" sz="2600" dirty="0">
                <a:solidFill>
                  <a:srgbClr val="C00000"/>
                </a:solidFill>
              </a:rPr>
              <a:t>où la décision ne précise pas les modalités particulières de versement des fonds.).</a:t>
            </a:r>
          </a:p>
          <a:p>
            <a:pPr marL="0" indent="0" algn="just">
              <a:spcBef>
                <a:spcPts val="600"/>
              </a:spcBef>
              <a:buNone/>
            </a:pPr>
            <a:r>
              <a:rPr lang="fr-FR" sz="2600" dirty="0"/>
              <a:t>Cette rubrique peut notamment concerner les dons et subventions accordées par l’EPLE à l’association </a:t>
            </a:r>
            <a:r>
              <a:rPr lang="fr-FR" sz="2600" dirty="0" smtClean="0"/>
              <a:t>sportive</a:t>
            </a:r>
            <a:r>
              <a:rPr lang="fr-FR" sz="2600" dirty="0"/>
              <a:t>, au FSE, à la MDLE ou à d’autres associations.</a:t>
            </a:r>
          </a:p>
          <a:p>
            <a:pPr marL="0" indent="0" algn="just">
              <a:buNone/>
            </a:pPr>
            <a:endParaRPr lang="fr-FR" sz="2600" dirty="0"/>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2462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552728"/>
          </a:xfrm>
        </p:spPr>
        <p:txBody>
          <a:bodyPr rtlCol="0">
            <a:normAutofit fontScale="70000" lnSpcReduction="20000"/>
          </a:bodyPr>
          <a:lstStyle/>
          <a:p>
            <a:pPr marL="0" indent="0" algn="just">
              <a:buNone/>
            </a:pPr>
            <a:r>
              <a:rPr lang="fr-FR" sz="2600" b="1" dirty="0">
                <a:solidFill>
                  <a:srgbClr val="C00000"/>
                </a:solidFill>
              </a:rPr>
              <a:t>6. Interventions sociales et diverses </a:t>
            </a:r>
          </a:p>
          <a:p>
            <a:pPr marL="0" indent="0" algn="just">
              <a:buNone/>
            </a:pPr>
            <a:r>
              <a:rPr lang="fr-FR" sz="2600" b="1" dirty="0">
                <a:solidFill>
                  <a:srgbClr val="C00000"/>
                </a:solidFill>
              </a:rPr>
              <a:t>6112. Aide facultative </a:t>
            </a:r>
          </a:p>
          <a:p>
            <a:pPr marL="0" indent="0" algn="just">
              <a:buNone/>
            </a:pPr>
            <a:r>
              <a:rPr lang="fr-FR" sz="2600" dirty="0">
                <a:solidFill>
                  <a:srgbClr val="C00000"/>
                </a:solidFill>
              </a:rPr>
              <a:t>1. Délibération fixant les conditions d'octroi et les modalités de l'aide.</a:t>
            </a:r>
          </a:p>
          <a:p>
            <a:pPr marL="0" indent="0" algn="just">
              <a:buNone/>
            </a:pPr>
            <a:r>
              <a:rPr lang="fr-FR" sz="2600" dirty="0">
                <a:solidFill>
                  <a:srgbClr val="C00000"/>
                </a:solidFill>
              </a:rPr>
              <a:t>2. En cas de paiement à un tiers, décision de l'autorité exécutive.</a:t>
            </a:r>
          </a:p>
          <a:p>
            <a:pPr marL="0" indent="0" algn="just">
              <a:buNone/>
            </a:pPr>
            <a:r>
              <a:rPr lang="fr-FR" sz="2600" dirty="0">
                <a:solidFill>
                  <a:srgbClr val="C00000"/>
                </a:solidFill>
              </a:rPr>
              <a:t>3. Etat nominatif ou collectif mentionnant le(s) bénéficiaire(s) et le montant des aides à verser ou ordre de paiement acquitté par le bénéficiaire en cas d'urgence.</a:t>
            </a:r>
          </a:p>
          <a:p>
            <a:pPr marL="0" indent="0" algn="just">
              <a:buNone/>
            </a:pPr>
            <a:r>
              <a:rPr lang="fr-FR" sz="2600" dirty="0"/>
              <a:t>On peut ranger dans cette catégorie les dépenses concernant les aides des fonds sociaux ou de la caisse de solidarité. La circulaire n° 2017-122 du 22 août 2017 prévoit que les critères d’attribution des aides du fonds social cantine sont soumis à la délibération du conseil d’administration et qu’une commission examine les aides du fonds social collégien ou lycéen. En application de cette rubrique, il est souhaitable qu’une </a:t>
            </a:r>
            <a:r>
              <a:rPr lang="fr-FR" sz="2600" dirty="0" smtClean="0"/>
              <a:t>délibération </a:t>
            </a:r>
            <a:r>
              <a:rPr lang="fr-FR" sz="2600" dirty="0"/>
              <a:t>soit prise qui prévoit largement les modalités et critères d’attribution des diverses aides sociales (fonds social cantine, lycéen ou collégien, caisse de solidarité) ; c’est une PJ exigible par le comptable. La décision d’attribution fera l’objet d’un acte du chef d’établissement qui sera l’autre PJ.</a:t>
            </a:r>
          </a:p>
          <a:p>
            <a:pPr marL="0" indent="0" algn="just">
              <a:buNone/>
            </a:pPr>
            <a:endParaRPr lang="fr-FR" sz="1300" dirty="0"/>
          </a:p>
          <a:p>
            <a:pPr marL="0" indent="0" algn="just">
              <a:buNone/>
            </a:pPr>
            <a:r>
              <a:rPr lang="fr-FR" sz="2600" b="1" dirty="0">
                <a:solidFill>
                  <a:srgbClr val="C00000"/>
                </a:solidFill>
              </a:rPr>
              <a:t>622. Bourses </a:t>
            </a:r>
          </a:p>
          <a:p>
            <a:pPr marL="0" indent="0" algn="just">
              <a:buNone/>
            </a:pPr>
            <a:r>
              <a:rPr lang="fr-FR" sz="2600" dirty="0">
                <a:solidFill>
                  <a:srgbClr val="C00000"/>
                </a:solidFill>
              </a:rPr>
              <a:t>1. Décision fixant les modalités d'attribution.</a:t>
            </a:r>
          </a:p>
          <a:p>
            <a:pPr marL="0" indent="0" algn="just">
              <a:buNone/>
            </a:pPr>
            <a:r>
              <a:rPr lang="fr-FR" sz="2600" dirty="0">
                <a:solidFill>
                  <a:srgbClr val="C00000"/>
                </a:solidFill>
              </a:rPr>
              <a:t>2. Décision individuelle ou état collectif.</a:t>
            </a:r>
          </a:p>
          <a:p>
            <a:pPr marL="0" indent="0" algn="just">
              <a:buNone/>
            </a:pPr>
            <a:r>
              <a:rPr lang="fr-FR" sz="2600" dirty="0">
                <a:solidFill>
                  <a:srgbClr val="C00000"/>
                </a:solidFill>
              </a:rPr>
              <a:t>3. Etat de liquidation des bourses.</a:t>
            </a:r>
          </a:p>
          <a:p>
            <a:pPr marL="0" indent="0" algn="just">
              <a:buNone/>
            </a:pPr>
            <a:r>
              <a:rPr lang="fr-FR" sz="2600" dirty="0" smtClean="0"/>
              <a:t>Le simple </a:t>
            </a:r>
            <a:r>
              <a:rPr lang="fr-FR" sz="2600" dirty="0"/>
              <a:t>bordereau des droits constatés n’est pas une PJ suffisante pour les bourses nationales et </a:t>
            </a:r>
            <a:r>
              <a:rPr lang="fr-FR" sz="2600" dirty="0" smtClean="0"/>
              <a:t>il </a:t>
            </a:r>
            <a:r>
              <a:rPr lang="fr-FR" sz="2600" dirty="0"/>
              <a:t>convient de joindre également au mandat les justificatifs des décisions nominatives d’attribution des bourses, ainsi que les références ou les textes fixant les modalités d’attribution.</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4066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552728"/>
          </a:xfrm>
        </p:spPr>
        <p:txBody>
          <a:bodyPr rtlCol="0">
            <a:normAutofit fontScale="92500" lnSpcReduction="10000"/>
          </a:bodyPr>
          <a:lstStyle/>
          <a:p>
            <a:pPr marL="0" indent="0" algn="just">
              <a:buNone/>
            </a:pPr>
            <a:r>
              <a:rPr lang="fr-FR" sz="2600" b="1" dirty="0">
                <a:solidFill>
                  <a:srgbClr val="C00000"/>
                </a:solidFill>
              </a:rPr>
              <a:t>63. Remise de prix, prestations diverses, gratifications, pécules </a:t>
            </a:r>
          </a:p>
          <a:p>
            <a:pPr marL="0" indent="0" algn="just">
              <a:buNone/>
            </a:pPr>
            <a:r>
              <a:rPr lang="fr-FR" sz="2600" dirty="0">
                <a:solidFill>
                  <a:srgbClr val="C00000"/>
                </a:solidFill>
              </a:rPr>
              <a:t>6311. Premier paiement </a:t>
            </a:r>
          </a:p>
          <a:p>
            <a:pPr marL="0" indent="0" algn="just">
              <a:buNone/>
            </a:pPr>
            <a:r>
              <a:rPr lang="fr-FR" sz="2600" dirty="0">
                <a:solidFill>
                  <a:srgbClr val="C00000"/>
                </a:solidFill>
              </a:rPr>
              <a:t>1. Décision de l'assemblée délibérante fixant les modalités d'attribution du (des) prix, de la (des) </a:t>
            </a:r>
            <a:r>
              <a:rPr lang="fr-FR" sz="2600" dirty="0" smtClean="0">
                <a:solidFill>
                  <a:srgbClr val="C00000"/>
                </a:solidFill>
              </a:rPr>
              <a:t>prestation(s</a:t>
            </a:r>
            <a:r>
              <a:rPr lang="fr-FR" sz="2600" dirty="0">
                <a:solidFill>
                  <a:srgbClr val="C00000"/>
                </a:solidFill>
              </a:rPr>
              <a:t>) diverse(s), ou décision de l'assemblée délibérante fixant les modalités d'attribution des </a:t>
            </a:r>
            <a:r>
              <a:rPr lang="fr-FR" sz="2600" dirty="0" smtClean="0">
                <a:solidFill>
                  <a:srgbClr val="C00000"/>
                </a:solidFill>
              </a:rPr>
              <a:t>gratifications </a:t>
            </a:r>
            <a:r>
              <a:rPr lang="fr-FR" sz="2600" dirty="0">
                <a:solidFill>
                  <a:srgbClr val="C00000"/>
                </a:solidFill>
              </a:rPr>
              <a:t>prévoyant les catégories de bénéficiaires, les événements donnant lieu à l'octroi de tels </a:t>
            </a:r>
            <a:r>
              <a:rPr lang="fr-FR" sz="2600" dirty="0" smtClean="0">
                <a:solidFill>
                  <a:srgbClr val="C00000"/>
                </a:solidFill>
              </a:rPr>
              <a:t>avantages</a:t>
            </a:r>
            <a:r>
              <a:rPr lang="fr-FR" sz="2600" dirty="0">
                <a:solidFill>
                  <a:srgbClr val="C00000"/>
                </a:solidFill>
              </a:rPr>
              <a:t>.</a:t>
            </a:r>
          </a:p>
          <a:p>
            <a:pPr marL="0" indent="0" algn="just">
              <a:buNone/>
            </a:pPr>
            <a:r>
              <a:rPr lang="fr-FR" sz="2600" dirty="0">
                <a:solidFill>
                  <a:srgbClr val="C00000"/>
                </a:solidFill>
              </a:rPr>
              <a:t>2.Décision d'attribution.</a:t>
            </a:r>
          </a:p>
          <a:p>
            <a:pPr marL="0" indent="0" algn="just">
              <a:buNone/>
            </a:pPr>
            <a:r>
              <a:rPr lang="fr-FR" sz="2600" dirty="0">
                <a:solidFill>
                  <a:srgbClr val="C00000"/>
                </a:solidFill>
              </a:rPr>
              <a:t>3. Le cas échéant, facture.</a:t>
            </a:r>
          </a:p>
          <a:p>
            <a:pPr marL="0" indent="0" algn="just">
              <a:buNone/>
            </a:pPr>
            <a:r>
              <a:rPr lang="fr-FR" sz="2600" dirty="0"/>
              <a:t>Si le comptable </a:t>
            </a:r>
            <a:r>
              <a:rPr lang="fr-FR" sz="2600" dirty="0" smtClean="0"/>
              <a:t>n’est </a:t>
            </a:r>
            <a:r>
              <a:rPr lang="fr-FR" sz="2600" dirty="0"/>
              <a:t>pas juge de l’opportunité de ce type de dépense, il doit cependant en contrôler la nature puisque celle- ci conditionne la bonne imputation et les pièces justificatives exigées par la nomenclature. Si la dépense en cause est identifiée comme une récompense ou un cadeau elle doit être comptabilisée comme telle en classe 6 et relève de cette rubrique. Ce qui implique que pour le paiement il faut avoir en PJ un acte du CA avec la facture. On notera que la nomenclature comptable des EPLE a enfin créé un compte </a:t>
            </a:r>
            <a:r>
              <a:rPr lang="fr-FR" sz="2600" dirty="0" smtClean="0"/>
              <a:t>spécifique </a:t>
            </a:r>
            <a:r>
              <a:rPr lang="fr-FR" sz="2600" dirty="0"/>
              <a:t>dans Opale : « 6585 - dons et libéralités ».</a:t>
            </a:r>
            <a:endParaRPr lang="fr-FR" sz="2600" dirty="0" smtClean="0"/>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212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7" y="177801"/>
            <a:ext cx="8677440" cy="658912"/>
          </a:xfrm>
        </p:spPr>
        <p:txBody>
          <a:bodyPr/>
          <a:lstStyle/>
          <a:p>
            <a:r>
              <a:rPr lang="fr-FR" dirty="0"/>
              <a:t>La responsabilité du gestionnaire public</a:t>
            </a:r>
          </a:p>
        </p:txBody>
      </p:sp>
      <p:pic>
        <p:nvPicPr>
          <p:cNvPr id="3" name="Image 2"/>
          <p:cNvPicPr>
            <a:picLocks noChangeAspect="1"/>
          </p:cNvPicPr>
          <p:nvPr/>
        </p:nvPicPr>
        <p:blipFill>
          <a:blip r:embed="rId2"/>
          <a:stretch>
            <a:fillRect/>
          </a:stretch>
        </p:blipFill>
        <p:spPr>
          <a:xfrm>
            <a:off x="1701924" y="2348880"/>
            <a:ext cx="6336704" cy="3384911"/>
          </a:xfrm>
          <a:prstGeom prst="rect">
            <a:avLst/>
          </a:prstGeom>
        </p:spPr>
      </p:pic>
      <p:pic>
        <p:nvPicPr>
          <p:cNvPr id="4" name="Image 3"/>
          <p:cNvPicPr>
            <a:picLocks noChangeAspect="1"/>
          </p:cNvPicPr>
          <p:nvPr/>
        </p:nvPicPr>
        <p:blipFill>
          <a:blip r:embed="rId3"/>
          <a:stretch>
            <a:fillRect/>
          </a:stretch>
        </p:blipFill>
        <p:spPr>
          <a:xfrm>
            <a:off x="7030516" y="2924944"/>
            <a:ext cx="4633889" cy="3816424"/>
          </a:xfrm>
          <a:prstGeom prst="rect">
            <a:avLst/>
          </a:prstGeom>
        </p:spPr>
      </p:pic>
      <p:pic>
        <p:nvPicPr>
          <p:cNvPr id="6" name="Image 5"/>
          <p:cNvPicPr>
            <a:picLocks noChangeAspect="1"/>
          </p:cNvPicPr>
          <p:nvPr/>
        </p:nvPicPr>
        <p:blipFill>
          <a:blip r:embed="rId4"/>
          <a:stretch>
            <a:fillRect/>
          </a:stretch>
        </p:blipFill>
        <p:spPr>
          <a:xfrm>
            <a:off x="693812" y="836713"/>
            <a:ext cx="445047" cy="481626"/>
          </a:xfrm>
          <a:prstGeom prst="rect">
            <a:avLst/>
          </a:prstGeom>
        </p:spPr>
      </p:pic>
      <p:sp>
        <p:nvSpPr>
          <p:cNvPr id="7" name="Rectangle 6"/>
          <p:cNvSpPr/>
          <p:nvPr/>
        </p:nvSpPr>
        <p:spPr>
          <a:xfrm>
            <a:off x="1593437" y="836419"/>
            <a:ext cx="9973583" cy="923330"/>
          </a:xfrm>
          <a:prstGeom prst="rect">
            <a:avLst/>
          </a:prstGeom>
        </p:spPr>
        <p:txBody>
          <a:bodyPr wrap="square">
            <a:spAutoFit/>
          </a:bodyPr>
          <a:lstStyle/>
          <a:p>
            <a:pPr algn="just"/>
            <a:r>
              <a:rPr lang="fr-FR" dirty="0"/>
              <a:t>A signaler l’ouverture, en complément du nouveau régime de responsabilité des gestionnaires publics, par la Cour des comptes d’un portail de signalement mis à dispositions des citoyens tout en conservant l’anonymat. </a:t>
            </a:r>
          </a:p>
        </p:txBody>
      </p:sp>
    </p:spTree>
    <p:extLst>
      <p:ext uri="{BB962C8B-B14F-4D97-AF65-F5344CB8AC3E}">
        <p14:creationId xmlns:p14="http://schemas.microsoft.com/office/powerpoint/2010/main" val="72090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269876" y="287797"/>
            <a:ext cx="10369152" cy="6552728"/>
          </a:xfrm>
        </p:spPr>
        <p:txBody>
          <a:bodyPr rtlCol="0">
            <a:normAutofit lnSpcReduction="10000"/>
          </a:bodyPr>
          <a:lstStyle/>
          <a:p>
            <a:pPr marL="0" indent="0" algn="just">
              <a:buNone/>
            </a:pPr>
            <a:r>
              <a:rPr lang="fr-FR" sz="3200" b="1" dirty="0" smtClean="0"/>
              <a:t>X - Les </a:t>
            </a:r>
            <a:r>
              <a:rPr lang="fr-FR" sz="3200" b="1" dirty="0"/>
              <a:t>marchés publics.</a:t>
            </a:r>
          </a:p>
          <a:p>
            <a:pPr marL="0" indent="0" algn="just">
              <a:buNone/>
            </a:pPr>
            <a:r>
              <a:rPr lang="fr-FR" sz="2600" dirty="0" smtClean="0"/>
              <a:t>« Un </a:t>
            </a:r>
            <a:r>
              <a:rPr lang="fr-FR" sz="2600" dirty="0"/>
              <a:t>marché public est un contrat administratif conclu à titre onéreux entre un organisme public et un fournisseur ou un prestataire pour répondre aux besoins d'un organisme public en matière de travaux, de fournitures ou de services ». </a:t>
            </a:r>
            <a:endParaRPr lang="fr-FR" sz="2600" dirty="0" smtClean="0"/>
          </a:p>
          <a:p>
            <a:pPr marL="0" indent="0" algn="just">
              <a:buNone/>
            </a:pPr>
            <a:r>
              <a:rPr lang="fr-FR" sz="2600" dirty="0" smtClean="0"/>
              <a:t>&lt; Acte </a:t>
            </a:r>
            <a:r>
              <a:rPr lang="fr-FR" sz="2600" dirty="0"/>
              <a:t>du CA autorisant la signature par l’ordonnateur des marchés à incidence annuelle </a:t>
            </a:r>
            <a:r>
              <a:rPr lang="fr-FR" sz="2600" dirty="0" smtClean="0"/>
              <a:t>(R.421-20 </a:t>
            </a:r>
            <a:r>
              <a:rPr lang="fr-FR" sz="2600" dirty="0"/>
              <a:t>du Code de </a:t>
            </a:r>
            <a:r>
              <a:rPr lang="fr-FR" sz="2600" dirty="0" smtClean="0"/>
              <a:t>l’éducation).</a:t>
            </a:r>
          </a:p>
          <a:p>
            <a:pPr marL="0" indent="0" algn="just">
              <a:buNone/>
            </a:pPr>
            <a:r>
              <a:rPr lang="fr-FR" sz="2600" dirty="0" smtClean="0"/>
              <a:t>&lt; Actes </a:t>
            </a:r>
            <a:r>
              <a:rPr lang="fr-FR" sz="2600" dirty="0"/>
              <a:t>du CA autorisant la signature par l’ordonnateur des marchés à </a:t>
            </a:r>
            <a:r>
              <a:rPr lang="fr-FR" sz="2600" dirty="0" smtClean="0"/>
              <a:t>incidence pluriannuelle.</a:t>
            </a:r>
          </a:p>
          <a:p>
            <a:pPr marL="0" indent="0" algn="just">
              <a:buNone/>
            </a:pPr>
            <a:r>
              <a:rPr lang="fr-FR" sz="2600" b="1" dirty="0"/>
              <a:t>Ce nouveau décret actualise la liste des pièces justificatives suite à la mise en place du code de la Commande publique et des évolutions de la jurisprudence. Il opère une distinction entre les marchés publics selon qu’ils soient ou non inférieurs au montant fixé par voie réglementaire en deçà duquel ils n'ont pas l'obligation d'être écrits (rubriques 411 et 412). </a:t>
            </a:r>
            <a:r>
              <a:rPr lang="fr-FR" sz="2600" b="1" dirty="0" smtClean="0"/>
              <a:t>Montant </a:t>
            </a:r>
            <a:r>
              <a:rPr lang="fr-FR" sz="2600" b="1" dirty="0"/>
              <a:t>actuellement fixé à 25 000 € HT.</a:t>
            </a:r>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372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658912"/>
          </a:xfrm>
        </p:spPr>
        <p:txBody>
          <a:bodyPr rtlCol="0">
            <a:noAutofit/>
          </a:bodyPr>
          <a:lstStyle/>
          <a:p>
            <a:r>
              <a:rPr lang="fr-FR" sz="3200" b="1" dirty="0" smtClean="0">
                <a:solidFill>
                  <a:srgbClr val="002060"/>
                </a:solidFill>
              </a:rPr>
              <a:t>X – Les marchés publics</a:t>
            </a:r>
            <a:endParaRPr lang="fr-FR" sz="3200" b="1" dirty="0">
              <a:solidFill>
                <a:srgbClr val="002060"/>
              </a:solidFill>
            </a:endParaRPr>
          </a:p>
        </p:txBody>
      </p:sp>
      <p:sp>
        <p:nvSpPr>
          <p:cNvPr id="14" name="Espace réservé du contenu 13"/>
          <p:cNvSpPr>
            <a:spLocks noGrp="1"/>
          </p:cNvSpPr>
          <p:nvPr>
            <p:ph idx="1"/>
          </p:nvPr>
        </p:nvSpPr>
        <p:spPr>
          <a:xfrm>
            <a:off x="1413892" y="1052736"/>
            <a:ext cx="10369152" cy="5616624"/>
          </a:xfrm>
        </p:spPr>
        <p:txBody>
          <a:bodyPr rtlCol="0">
            <a:normAutofit/>
          </a:bodyPr>
          <a:lstStyle/>
          <a:p>
            <a:pPr marL="0" indent="0" algn="just">
              <a:buNone/>
            </a:pPr>
            <a:r>
              <a:rPr lang="fr-FR" sz="2600" dirty="0"/>
              <a:t>Toute facture présentée au comptable pour paiement au-delà </a:t>
            </a:r>
            <a:r>
              <a:rPr lang="fr-FR" sz="2600" dirty="0" smtClean="0"/>
              <a:t>du seuil de 25 000 € HT </a:t>
            </a:r>
            <a:r>
              <a:rPr lang="fr-FR" sz="2600" dirty="0"/>
              <a:t>doit </a:t>
            </a:r>
            <a:r>
              <a:rPr lang="fr-FR" sz="2600" dirty="0" smtClean="0"/>
              <a:t>être </a:t>
            </a:r>
            <a:r>
              <a:rPr lang="fr-FR" sz="2600" dirty="0"/>
              <a:t>accompagnée d’un écrit contractualisant le marché : documents du marché avec acte d’engagement, convention, bon de commande, devis, contrat, etc… qui respecte les critères de l’annexe </a:t>
            </a:r>
            <a:r>
              <a:rPr lang="fr-FR" sz="2600" dirty="0" smtClean="0"/>
              <a:t>G du décret.</a:t>
            </a:r>
          </a:p>
          <a:p>
            <a:pPr marL="0" indent="0" algn="just">
              <a:buNone/>
            </a:pPr>
            <a:r>
              <a:rPr lang="fr-FR" sz="2600" dirty="0"/>
              <a:t>Si l’ordonnateur n’est pas en mesure de fournir un tel document, par exemple parce qu’il a passé une </a:t>
            </a:r>
            <a:r>
              <a:rPr lang="fr-FR" sz="2600" dirty="0" smtClean="0"/>
              <a:t>commande </a:t>
            </a:r>
            <a:r>
              <a:rPr lang="fr-FR" sz="2600" dirty="0"/>
              <a:t>orale, le comptable doit suspendre le paiement et demander au chef d’établissement de justifier l’incohérence des pièces justificatives produites due à l’absence de contrat au sens large du terme. Cette justification peut prendre la forme d’un certificat </a:t>
            </a:r>
            <a:r>
              <a:rPr lang="fr-FR" sz="2600" dirty="0" smtClean="0"/>
              <a:t>administratif.</a:t>
            </a: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328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658912"/>
          </a:xfrm>
        </p:spPr>
        <p:txBody>
          <a:bodyPr rtlCol="0">
            <a:noAutofit/>
          </a:bodyPr>
          <a:lstStyle/>
          <a:p>
            <a:r>
              <a:rPr lang="fr-FR" sz="3200" b="1" dirty="0" smtClean="0">
                <a:solidFill>
                  <a:srgbClr val="002060"/>
                </a:solidFill>
              </a:rPr>
              <a:t>X – Les marchés publics</a:t>
            </a:r>
            <a:endParaRPr lang="fr-FR" sz="3200" b="1" dirty="0">
              <a:solidFill>
                <a:srgbClr val="002060"/>
              </a:solidFill>
            </a:endParaRPr>
          </a:p>
        </p:txBody>
      </p:sp>
      <p:sp>
        <p:nvSpPr>
          <p:cNvPr id="14" name="Espace réservé du contenu 13"/>
          <p:cNvSpPr>
            <a:spLocks noGrp="1"/>
          </p:cNvSpPr>
          <p:nvPr>
            <p:ph idx="1"/>
          </p:nvPr>
        </p:nvSpPr>
        <p:spPr>
          <a:xfrm>
            <a:off x="1413892" y="1052736"/>
            <a:ext cx="10369152" cy="5616624"/>
          </a:xfrm>
        </p:spPr>
        <p:txBody>
          <a:bodyPr rtlCol="0">
            <a:normAutofit fontScale="70000" lnSpcReduction="20000"/>
          </a:bodyPr>
          <a:lstStyle/>
          <a:p>
            <a:pPr marL="0" indent="0" algn="just">
              <a:buNone/>
            </a:pPr>
            <a:r>
              <a:rPr lang="fr-FR" sz="2600" b="1" dirty="0" smtClean="0"/>
              <a:t>Les </a:t>
            </a:r>
            <a:r>
              <a:rPr lang="fr-FR" sz="2600" b="1" dirty="0"/>
              <a:t>marchés publics inférieurs au montant fixé par voie réglementaire en deçà duquel ils n'ont pas l'obligation d'être écrits.</a:t>
            </a:r>
          </a:p>
          <a:p>
            <a:pPr marL="0" indent="0" algn="just">
              <a:buNone/>
            </a:pPr>
            <a:endParaRPr lang="fr-FR" sz="1300" dirty="0"/>
          </a:p>
          <a:p>
            <a:pPr marL="0" indent="0" algn="just">
              <a:buNone/>
            </a:pPr>
            <a:r>
              <a:rPr lang="fr-FR" sz="2600" dirty="0"/>
              <a:t>Dans cette catégorie qui concerne les marchés d’un montant inférieur à 25 000 euros hors taxes (article R. 2112-1du code de la commande publique), le décret distingue les marchés non écrits et ceux faisant l’objet d’un écrit volontaire</a:t>
            </a:r>
            <a:r>
              <a:rPr lang="fr-FR" sz="2600" dirty="0" smtClean="0"/>
              <a:t>.</a:t>
            </a:r>
          </a:p>
          <a:p>
            <a:pPr marL="0" indent="0" algn="just">
              <a:buNone/>
            </a:pPr>
            <a:endParaRPr lang="fr-FR" sz="2600" dirty="0"/>
          </a:p>
          <a:p>
            <a:pPr marL="0" indent="0" algn="just">
              <a:buNone/>
            </a:pPr>
            <a:r>
              <a:rPr lang="fr-FR" sz="2600" b="1" dirty="0">
                <a:solidFill>
                  <a:srgbClr val="C00000"/>
                </a:solidFill>
              </a:rPr>
              <a:t>4111. Les marchés publics non écrits </a:t>
            </a:r>
          </a:p>
          <a:p>
            <a:pPr marL="0" indent="0" algn="just">
              <a:buNone/>
            </a:pPr>
            <a:r>
              <a:rPr lang="fr-FR" sz="2600" dirty="0">
                <a:solidFill>
                  <a:srgbClr val="C00000"/>
                </a:solidFill>
              </a:rPr>
              <a:t>Mémoire ou facture.</a:t>
            </a:r>
          </a:p>
          <a:p>
            <a:pPr marL="0" indent="0" algn="just">
              <a:buNone/>
            </a:pPr>
            <a:r>
              <a:rPr lang="fr-FR" sz="2600" dirty="0"/>
              <a:t>Qui respecte les mentions précisées dans l’annexe G :</a:t>
            </a:r>
          </a:p>
          <a:p>
            <a:pPr marL="0" indent="0" algn="just">
              <a:buNone/>
            </a:pPr>
            <a:r>
              <a:rPr lang="fr-FR" sz="2600" dirty="0" smtClean="0">
                <a:solidFill>
                  <a:srgbClr val="0070C0"/>
                </a:solidFill>
              </a:rPr>
              <a:t>A</a:t>
            </a:r>
            <a:r>
              <a:rPr lang="fr-FR" sz="2600" dirty="0">
                <a:solidFill>
                  <a:srgbClr val="0070C0"/>
                </a:solidFill>
              </a:rPr>
              <a:t>. - Lorsque le marché public n'est pas écrit, mentions devant figurer dans n'importe quelle pièce justificative de la dépense (ex : une facture) : </a:t>
            </a:r>
          </a:p>
          <a:p>
            <a:pPr marL="0" indent="0" algn="just">
              <a:buNone/>
            </a:pPr>
            <a:r>
              <a:rPr lang="fr-FR" sz="2600" dirty="0" smtClean="0">
                <a:solidFill>
                  <a:srgbClr val="0070C0"/>
                </a:solidFill>
              </a:rPr>
              <a:t>	1</a:t>
            </a:r>
            <a:r>
              <a:rPr lang="fr-FR" sz="2600" dirty="0">
                <a:solidFill>
                  <a:srgbClr val="0070C0"/>
                </a:solidFill>
              </a:rPr>
              <a:t>. Objet du marché public.</a:t>
            </a:r>
          </a:p>
          <a:p>
            <a:pPr marL="0" indent="0" algn="just">
              <a:buNone/>
            </a:pPr>
            <a:r>
              <a:rPr lang="fr-FR" sz="2600" dirty="0" smtClean="0">
                <a:solidFill>
                  <a:srgbClr val="0070C0"/>
                </a:solidFill>
              </a:rPr>
              <a:t>	2</a:t>
            </a:r>
            <a:r>
              <a:rPr lang="fr-FR" sz="2600" dirty="0">
                <a:solidFill>
                  <a:srgbClr val="0070C0"/>
                </a:solidFill>
              </a:rPr>
              <a:t>. Identification des parties au contrat.</a:t>
            </a:r>
          </a:p>
          <a:p>
            <a:pPr marL="0" indent="0" algn="just">
              <a:buNone/>
            </a:pPr>
            <a:r>
              <a:rPr lang="fr-FR" sz="2600" dirty="0" smtClean="0">
                <a:solidFill>
                  <a:srgbClr val="0070C0"/>
                </a:solidFill>
              </a:rPr>
              <a:t>	3</a:t>
            </a:r>
            <a:r>
              <a:rPr lang="fr-FR" sz="2600" dirty="0">
                <a:solidFill>
                  <a:srgbClr val="0070C0"/>
                </a:solidFill>
              </a:rPr>
              <a:t>. Prix ou modalités de fixation.</a:t>
            </a:r>
          </a:p>
          <a:p>
            <a:pPr marL="0" indent="0" algn="just">
              <a:buNone/>
            </a:pPr>
            <a:r>
              <a:rPr lang="fr-FR" sz="2600" dirty="0" smtClean="0">
                <a:solidFill>
                  <a:srgbClr val="0070C0"/>
                </a:solidFill>
              </a:rPr>
              <a:t>	4</a:t>
            </a:r>
            <a:r>
              <a:rPr lang="fr-FR" sz="2600" dirty="0">
                <a:solidFill>
                  <a:srgbClr val="0070C0"/>
                </a:solidFill>
              </a:rPr>
              <a:t>. Durée du marché public, uniquement si des pénalités de retard sont prévues.</a:t>
            </a:r>
          </a:p>
          <a:p>
            <a:pPr marL="0" indent="0" algn="just">
              <a:buNone/>
            </a:pPr>
            <a:r>
              <a:rPr lang="fr-FR" sz="2600" dirty="0" smtClean="0">
                <a:solidFill>
                  <a:srgbClr val="0070C0"/>
                </a:solidFill>
              </a:rPr>
              <a:t>	5</a:t>
            </a:r>
            <a:r>
              <a:rPr lang="fr-FR" sz="2600" dirty="0">
                <a:solidFill>
                  <a:srgbClr val="0070C0"/>
                </a:solidFill>
              </a:rPr>
              <a:t>. Coordonnées bancaires du créancier (IBAN et BIC).</a:t>
            </a:r>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176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658912"/>
          </a:xfrm>
        </p:spPr>
        <p:txBody>
          <a:bodyPr rtlCol="0">
            <a:noAutofit/>
          </a:bodyPr>
          <a:lstStyle/>
          <a:p>
            <a:r>
              <a:rPr lang="fr-FR" sz="3200" b="1" dirty="0" smtClean="0">
                <a:solidFill>
                  <a:srgbClr val="002060"/>
                </a:solidFill>
              </a:rPr>
              <a:t>X – Les marchés publics</a:t>
            </a:r>
            <a:endParaRPr lang="fr-FR" sz="3200" b="1" dirty="0">
              <a:solidFill>
                <a:srgbClr val="002060"/>
              </a:solidFill>
            </a:endParaRPr>
          </a:p>
        </p:txBody>
      </p:sp>
      <p:sp>
        <p:nvSpPr>
          <p:cNvPr id="14" name="Espace réservé du contenu 13"/>
          <p:cNvSpPr>
            <a:spLocks noGrp="1"/>
          </p:cNvSpPr>
          <p:nvPr>
            <p:ph idx="1"/>
          </p:nvPr>
        </p:nvSpPr>
        <p:spPr>
          <a:xfrm>
            <a:off x="1413892" y="836712"/>
            <a:ext cx="10369152" cy="5904656"/>
          </a:xfrm>
        </p:spPr>
        <p:txBody>
          <a:bodyPr rtlCol="0">
            <a:normAutofit fontScale="77500" lnSpcReduction="20000"/>
          </a:bodyPr>
          <a:lstStyle/>
          <a:p>
            <a:pPr marL="0" indent="0" algn="just">
              <a:buNone/>
            </a:pPr>
            <a:r>
              <a:rPr lang="fr-FR" sz="2600" b="1" dirty="0">
                <a:solidFill>
                  <a:srgbClr val="C00000"/>
                </a:solidFill>
              </a:rPr>
              <a:t>4112. Les marchés publics non soumis à l'obligation d'écrit mais faisant volontairement l'objet d'un écrit </a:t>
            </a:r>
          </a:p>
          <a:p>
            <a:pPr marL="0" indent="0" algn="just">
              <a:buNone/>
            </a:pPr>
            <a:r>
              <a:rPr lang="fr-FR" sz="2600" dirty="0" smtClean="0">
                <a:solidFill>
                  <a:srgbClr val="C00000"/>
                </a:solidFill>
              </a:rPr>
              <a:t>1</a:t>
            </a:r>
            <a:r>
              <a:rPr lang="fr-FR" sz="2600" dirty="0">
                <a:solidFill>
                  <a:srgbClr val="C00000"/>
                </a:solidFill>
              </a:rPr>
              <a:t>. Un écrit.</a:t>
            </a:r>
          </a:p>
          <a:p>
            <a:pPr marL="0" indent="0" algn="just">
              <a:buNone/>
            </a:pPr>
            <a:r>
              <a:rPr lang="fr-FR" sz="2600" dirty="0">
                <a:solidFill>
                  <a:srgbClr val="C00000"/>
                </a:solidFill>
              </a:rPr>
              <a:t>2. Le cas échéant, document matérialisant les modifications apportées à l'écrit.</a:t>
            </a:r>
          </a:p>
          <a:p>
            <a:pPr marL="0" indent="0" algn="just">
              <a:buNone/>
            </a:pPr>
            <a:r>
              <a:rPr lang="fr-FR" sz="2600" dirty="0">
                <a:solidFill>
                  <a:srgbClr val="C00000"/>
                </a:solidFill>
              </a:rPr>
              <a:t>3. Mémoire ou facture et toute pièce mentionnée par l'écrit et ayant des incidences financières</a:t>
            </a:r>
            <a:r>
              <a:rPr lang="fr-FR" sz="2600" dirty="0" smtClean="0">
                <a:solidFill>
                  <a:srgbClr val="C00000"/>
                </a:solidFill>
              </a:rPr>
              <a:t>.</a:t>
            </a:r>
          </a:p>
          <a:p>
            <a:pPr marL="0" indent="0" algn="just">
              <a:buNone/>
            </a:pPr>
            <a:r>
              <a:rPr lang="fr-FR" sz="2600" dirty="0">
                <a:solidFill>
                  <a:schemeClr val="tx2"/>
                </a:solidFill>
              </a:rPr>
              <a:t>Pour les comptabilités qui sont encore en mode « GFC » </a:t>
            </a:r>
            <a:r>
              <a:rPr lang="fr-FR" sz="2600" dirty="0" smtClean="0">
                <a:solidFill>
                  <a:schemeClr val="tx2"/>
                </a:solidFill>
              </a:rPr>
              <a:t>cette </a:t>
            </a:r>
            <a:r>
              <a:rPr lang="fr-FR" sz="2600" dirty="0">
                <a:solidFill>
                  <a:schemeClr val="tx2"/>
                </a:solidFill>
              </a:rPr>
              <a:t>rubrique </a:t>
            </a:r>
            <a:r>
              <a:rPr lang="fr-FR" sz="2600" dirty="0" smtClean="0">
                <a:solidFill>
                  <a:schemeClr val="tx2"/>
                </a:solidFill>
              </a:rPr>
              <a:t>est </a:t>
            </a:r>
            <a:r>
              <a:rPr lang="fr-FR" sz="2600" dirty="0">
                <a:solidFill>
                  <a:schemeClr val="tx2"/>
                </a:solidFill>
              </a:rPr>
              <a:t>sans doute celle qui posera le plus de questions </a:t>
            </a:r>
            <a:r>
              <a:rPr lang="fr-FR" sz="2600" dirty="0" smtClean="0">
                <a:solidFill>
                  <a:schemeClr val="tx2"/>
                </a:solidFill>
              </a:rPr>
              <a:t>( ce ne sera pas le cas avec </a:t>
            </a:r>
            <a:r>
              <a:rPr lang="fr-FR" sz="2600" dirty="0">
                <a:solidFill>
                  <a:schemeClr val="tx2"/>
                </a:solidFill>
              </a:rPr>
              <a:t>les comptabilités en mode « Opale » </a:t>
            </a:r>
            <a:r>
              <a:rPr lang="fr-FR" sz="2600" dirty="0" smtClean="0">
                <a:solidFill>
                  <a:schemeClr val="tx2"/>
                </a:solidFill>
              </a:rPr>
              <a:t>vu </a:t>
            </a:r>
            <a:r>
              <a:rPr lang="fr-FR" sz="2600" dirty="0">
                <a:solidFill>
                  <a:schemeClr val="tx2"/>
                </a:solidFill>
              </a:rPr>
              <a:t>l’existence des « Engagements Juridiques ».</a:t>
            </a:r>
          </a:p>
          <a:p>
            <a:pPr marL="0" indent="0" algn="just">
              <a:buNone/>
            </a:pPr>
            <a:r>
              <a:rPr lang="fr-FR" sz="2600" dirty="0">
                <a:solidFill>
                  <a:schemeClr val="tx2"/>
                </a:solidFill>
              </a:rPr>
              <a:t>Comment savoir pour le comptable si un marché « fait volontairement l’objet d’un écrit » et si l’ordonnateur n’a pas « oublié » de le joindre à la facture ? </a:t>
            </a:r>
          </a:p>
          <a:p>
            <a:pPr marL="0" indent="0" algn="just">
              <a:buNone/>
            </a:pPr>
            <a:r>
              <a:rPr lang="fr-FR" sz="2600" dirty="0">
                <a:solidFill>
                  <a:schemeClr val="tx2"/>
                </a:solidFill>
              </a:rPr>
              <a:t>L’existence de cet écrit peut facilement être déduit de la mention sur la facture d’un devis, bon de commande, contrat, etc… Ce que le décret de 2016 indiquait avec la formule : « tout contrat mentionné dans une pièce justificative (facture, ...) doit être produit à l'appui du mandat. Lorsqu'un contrat doit être produit, il ne l'est qu'à l'appui du premier paiement. (…). En l'absence de production d'un marché écrit, certificat de l'ordonnateur prenant la responsabilité de l'absence de marché écrit ». </a:t>
            </a:r>
          </a:p>
          <a:p>
            <a:pPr marL="0" indent="0" algn="just">
              <a:buNone/>
            </a:pPr>
            <a:r>
              <a:rPr lang="fr-FR" sz="2600" dirty="0">
                <a:solidFill>
                  <a:schemeClr val="tx2"/>
                </a:solidFill>
              </a:rPr>
              <a:t>A noter qu’au sens du décret de 2016, la notion de contrat pouvait s'entendre comme convention signée des parties, devis précisant les conditions financières ou tout autre document écrit constitutif d'un accord de volonté des parties</a:t>
            </a:r>
            <a:r>
              <a:rPr lang="fr-FR" sz="2600" dirty="0" smtClean="0">
                <a:solidFill>
                  <a:schemeClr val="tx2"/>
                </a:solidFill>
              </a:rPr>
              <a:t>.</a:t>
            </a:r>
            <a:endParaRPr lang="fr-FR" sz="2600" dirty="0" smtClean="0">
              <a:solidFill>
                <a:srgbClr val="C00000"/>
              </a:solidFill>
            </a:endParaRPr>
          </a:p>
          <a:p>
            <a:pPr marL="0" indent="0" algn="just">
              <a:buNone/>
            </a:pPr>
            <a:endParaRPr lang="fr-FR" sz="2600" dirty="0">
              <a:solidFill>
                <a:srgbClr val="C00000"/>
              </a:solidFill>
            </a:endParaRPr>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728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658912"/>
          </a:xfrm>
        </p:spPr>
        <p:txBody>
          <a:bodyPr rtlCol="0">
            <a:noAutofit/>
          </a:bodyPr>
          <a:lstStyle/>
          <a:p>
            <a:r>
              <a:rPr lang="fr-FR" sz="3200" b="1" dirty="0" smtClean="0">
                <a:solidFill>
                  <a:srgbClr val="002060"/>
                </a:solidFill>
              </a:rPr>
              <a:t>X – Les marchés publics</a:t>
            </a:r>
            <a:endParaRPr lang="fr-FR" sz="3200" b="1" dirty="0">
              <a:solidFill>
                <a:srgbClr val="002060"/>
              </a:solidFill>
            </a:endParaRPr>
          </a:p>
        </p:txBody>
      </p:sp>
      <p:sp>
        <p:nvSpPr>
          <p:cNvPr id="14" name="Espace réservé du contenu 13"/>
          <p:cNvSpPr>
            <a:spLocks noGrp="1"/>
          </p:cNvSpPr>
          <p:nvPr>
            <p:ph idx="1"/>
          </p:nvPr>
        </p:nvSpPr>
        <p:spPr>
          <a:xfrm>
            <a:off x="1593436" y="836712"/>
            <a:ext cx="10009112" cy="6021288"/>
          </a:xfrm>
        </p:spPr>
        <p:txBody>
          <a:bodyPr rtlCol="0">
            <a:normAutofit fontScale="85000" lnSpcReduction="20000"/>
          </a:bodyPr>
          <a:lstStyle/>
          <a:p>
            <a:pPr marL="0" indent="0" algn="just">
              <a:buNone/>
            </a:pPr>
            <a:r>
              <a:rPr lang="fr-FR" sz="2600" dirty="0" smtClean="0"/>
              <a:t>En remplaçant le terme trop restrictif de « contrat » du décret de 2016 par celui « d’écrit », le nouveau décret ne fait que confirmer l’évolution de la jurisprudence en la matière depuis des années. Pour ne citer qu’un exemple, la Cour de comptes dans l’arrêt « Receveur régional des douanes d’Ile de France » du 23 novembre 2018 la Cour a jugé que </a:t>
            </a:r>
            <a:r>
              <a:rPr lang="fr-FR" sz="2600" i="1" dirty="0" smtClean="0"/>
              <a:t>«… si le montant de la prestation facturée était inférieur au seuil prévu… du code des marchés, il n’était pas juridiquement nécessaire qu’un contrat écrit soit établit et produit à l’appui du paiement, dès lors qu’il résultait des mentions inscrites sur la facture que la prestation facturée avait été exécuté en application d’un devis et d’un bon de commande, ces pièces auraient dû être produites à l’appui du paiement dans la mesure où elles avaient, par leur réunion, la valeur juridique d’un contrat ; qu’en procédant au paiement sans disposer des pièces valant contrat, le comptable a manqué à ses obligations en matière de contrôle de la validité de la créance…».</a:t>
            </a:r>
          </a:p>
          <a:p>
            <a:pPr marL="0" indent="0" algn="just">
              <a:buNone/>
            </a:pPr>
            <a:endParaRPr lang="fr-FR" sz="1200" dirty="0" smtClean="0"/>
          </a:p>
          <a:p>
            <a:pPr marL="0" indent="0" algn="just">
              <a:buNone/>
            </a:pPr>
            <a:r>
              <a:rPr lang="fr-FR" sz="2600" dirty="0" smtClean="0"/>
              <a:t>Il apparait donc bien que lorsqu’une facture fait référence non seulement à un contrat mais aussi à un devis ou à un bon de commande, ces écrits doivent accompagner la facture présentée dans le mandatement quel que soit son montant. </a:t>
            </a:r>
            <a:r>
              <a:rPr lang="fr-FR" sz="2600" dirty="0"/>
              <a:t>On note qu’en l’état actuel de la jurisprudence, les bons de livraison mentionnés sur une facture ne sont pas des pièces justificatives à joindre car ils ne sont que des documents d’exécution du marché. Cette exigence de communication ne va pas sans poser un certain nombre de questions et de dangers pour le </a:t>
            </a:r>
            <a:r>
              <a:rPr lang="fr-FR" sz="2600" dirty="0" smtClean="0"/>
              <a:t>comptable.</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4556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658912"/>
          </a:xfrm>
        </p:spPr>
        <p:txBody>
          <a:bodyPr rtlCol="0">
            <a:noAutofit/>
          </a:bodyPr>
          <a:lstStyle/>
          <a:p>
            <a:r>
              <a:rPr lang="fr-FR" sz="3200" b="1" dirty="0" smtClean="0">
                <a:solidFill>
                  <a:srgbClr val="002060"/>
                </a:solidFill>
              </a:rPr>
              <a:t>X – Les marchés publics</a:t>
            </a:r>
            <a:endParaRPr lang="fr-FR" sz="3200" b="1" dirty="0">
              <a:solidFill>
                <a:srgbClr val="002060"/>
              </a:solidFill>
            </a:endParaRPr>
          </a:p>
        </p:txBody>
      </p:sp>
      <p:sp>
        <p:nvSpPr>
          <p:cNvPr id="14" name="Espace réservé du contenu 13"/>
          <p:cNvSpPr>
            <a:spLocks noGrp="1"/>
          </p:cNvSpPr>
          <p:nvPr>
            <p:ph idx="1"/>
          </p:nvPr>
        </p:nvSpPr>
        <p:spPr>
          <a:xfrm>
            <a:off x="1413892" y="1052736"/>
            <a:ext cx="10369152" cy="5616624"/>
          </a:xfrm>
        </p:spPr>
        <p:txBody>
          <a:bodyPr rtlCol="0">
            <a:normAutofit fontScale="77500" lnSpcReduction="20000"/>
          </a:bodyPr>
          <a:lstStyle/>
          <a:p>
            <a:pPr marL="0" indent="0" algn="just">
              <a:buNone/>
            </a:pPr>
            <a:r>
              <a:rPr lang="fr-FR" sz="2600" dirty="0"/>
              <a:t>En résumé lorsqu’il apparait qu’il y a un écrit à la base du marché il doit être fourni avec la facture même si celle-ci est inférieure au seuil de 25 000 € HT. </a:t>
            </a:r>
          </a:p>
          <a:p>
            <a:pPr marL="0" indent="0" algn="just">
              <a:buNone/>
            </a:pPr>
            <a:endParaRPr lang="fr-FR" sz="1300" dirty="0" smtClean="0"/>
          </a:p>
          <a:p>
            <a:pPr marL="0" indent="0" algn="just">
              <a:buNone/>
            </a:pPr>
            <a:r>
              <a:rPr lang="fr-FR" sz="2600" dirty="0" smtClean="0"/>
              <a:t>Les </a:t>
            </a:r>
            <a:r>
              <a:rPr lang="fr-FR" sz="2600" dirty="0"/>
              <a:t>mentions obligatoires </a:t>
            </a:r>
            <a:r>
              <a:rPr lang="fr-FR" sz="2600" dirty="0" smtClean="0"/>
              <a:t>des </a:t>
            </a:r>
            <a:r>
              <a:rPr lang="fr-FR" sz="2600" dirty="0"/>
              <a:t>marchés publics </a:t>
            </a:r>
            <a:r>
              <a:rPr lang="fr-FR" sz="2600" dirty="0" smtClean="0"/>
              <a:t>« écrits » passés </a:t>
            </a:r>
            <a:r>
              <a:rPr lang="fr-FR" sz="2600" dirty="0"/>
              <a:t>conformément aux articles L. 2112-1 et R. 2112-1 du code de la commande publique, sont décrites à l'annexe G :</a:t>
            </a:r>
          </a:p>
          <a:p>
            <a:pPr marL="0" indent="0" algn="just">
              <a:buNone/>
            </a:pPr>
            <a:r>
              <a:rPr lang="fr-FR" sz="2600" dirty="0">
                <a:solidFill>
                  <a:srgbClr val="0070C0"/>
                </a:solidFill>
              </a:rPr>
              <a:t>B. - Lorsque le marché est écrit</a:t>
            </a:r>
          </a:p>
          <a:p>
            <a:pPr marL="0" indent="0" algn="just">
              <a:buNone/>
            </a:pPr>
            <a:r>
              <a:rPr lang="fr-FR" sz="2600" dirty="0">
                <a:solidFill>
                  <a:srgbClr val="0070C0"/>
                </a:solidFill>
              </a:rPr>
              <a:t>a. Mentions devant figurer dans le marché public :</a:t>
            </a:r>
          </a:p>
          <a:p>
            <a:pPr marL="0" indent="0" algn="just">
              <a:buNone/>
            </a:pPr>
            <a:r>
              <a:rPr lang="fr-FR" sz="2600" dirty="0">
                <a:solidFill>
                  <a:srgbClr val="0070C0"/>
                </a:solidFill>
              </a:rPr>
              <a:t>	1. Objet du marché public.</a:t>
            </a:r>
          </a:p>
          <a:p>
            <a:pPr marL="0" indent="0" algn="just">
              <a:buNone/>
            </a:pPr>
            <a:r>
              <a:rPr lang="fr-FR" sz="2600" dirty="0">
                <a:solidFill>
                  <a:srgbClr val="0070C0"/>
                </a:solidFill>
              </a:rPr>
              <a:t>	2. Identification des parties au contrat.</a:t>
            </a:r>
          </a:p>
          <a:p>
            <a:pPr marL="0" indent="0" algn="just">
              <a:buNone/>
            </a:pPr>
            <a:r>
              <a:rPr lang="fr-FR" sz="2600" dirty="0">
                <a:solidFill>
                  <a:srgbClr val="0070C0"/>
                </a:solidFill>
              </a:rPr>
              <a:t>b. Mentions devant figurer dans le marché public ou dans n'importe quelle autre pièce justificative :</a:t>
            </a:r>
          </a:p>
          <a:p>
            <a:pPr marL="0" indent="0" algn="just">
              <a:buNone/>
            </a:pPr>
            <a:r>
              <a:rPr lang="fr-FR" sz="2600" dirty="0">
                <a:solidFill>
                  <a:srgbClr val="0070C0"/>
                </a:solidFill>
              </a:rPr>
              <a:t>	1. Prix ou modalités de fixation.</a:t>
            </a:r>
          </a:p>
          <a:p>
            <a:pPr marL="0" indent="0" algn="just">
              <a:buNone/>
            </a:pPr>
            <a:r>
              <a:rPr lang="fr-FR" sz="2600" dirty="0">
                <a:solidFill>
                  <a:srgbClr val="0070C0"/>
                </a:solidFill>
              </a:rPr>
              <a:t>	2. Durée du marché public, uniquement si des pénalités de retard sont prévues.</a:t>
            </a:r>
          </a:p>
          <a:p>
            <a:pPr marL="0" indent="0" algn="just">
              <a:buNone/>
            </a:pPr>
            <a:r>
              <a:rPr lang="fr-FR" sz="2600" dirty="0">
                <a:solidFill>
                  <a:srgbClr val="0070C0"/>
                </a:solidFill>
              </a:rPr>
              <a:t>	3. Coordonnées bancaires du créancier (IBAN et BIC).</a:t>
            </a:r>
          </a:p>
          <a:p>
            <a:pPr marL="0" indent="0" algn="just">
              <a:buNone/>
            </a:pPr>
            <a:r>
              <a:rPr lang="fr-FR" sz="2600" dirty="0">
                <a:solidFill>
                  <a:srgbClr val="0070C0"/>
                </a:solidFill>
              </a:rPr>
              <a:t>	4. Date de notification du marché public.</a:t>
            </a:r>
          </a:p>
          <a:p>
            <a:pPr marL="0" indent="0" algn="just">
              <a:buNone/>
            </a:pPr>
            <a:endParaRPr lang="fr-FR" sz="2600" dirty="0"/>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562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658912"/>
          </a:xfrm>
        </p:spPr>
        <p:txBody>
          <a:bodyPr rtlCol="0">
            <a:noAutofit/>
          </a:bodyPr>
          <a:lstStyle/>
          <a:p>
            <a:r>
              <a:rPr lang="fr-FR" sz="3200" b="1" dirty="0" smtClean="0">
                <a:solidFill>
                  <a:srgbClr val="002060"/>
                </a:solidFill>
              </a:rPr>
              <a:t>X – Les marchés publics</a:t>
            </a:r>
            <a:endParaRPr lang="fr-FR" sz="3200" b="1" dirty="0">
              <a:solidFill>
                <a:srgbClr val="002060"/>
              </a:solidFill>
            </a:endParaRPr>
          </a:p>
        </p:txBody>
      </p:sp>
      <p:sp>
        <p:nvSpPr>
          <p:cNvPr id="14" name="Espace réservé du contenu 13"/>
          <p:cNvSpPr>
            <a:spLocks noGrp="1"/>
          </p:cNvSpPr>
          <p:nvPr>
            <p:ph idx="1"/>
          </p:nvPr>
        </p:nvSpPr>
        <p:spPr>
          <a:xfrm>
            <a:off x="1413892" y="1052736"/>
            <a:ext cx="10369152" cy="5616624"/>
          </a:xfrm>
        </p:spPr>
        <p:txBody>
          <a:bodyPr rtlCol="0">
            <a:normAutofit fontScale="70000" lnSpcReduction="20000"/>
          </a:bodyPr>
          <a:lstStyle/>
          <a:p>
            <a:pPr marL="0" indent="0" algn="just">
              <a:buNone/>
            </a:pPr>
            <a:r>
              <a:rPr lang="fr-FR" sz="3400" b="1" dirty="0" smtClean="0">
                <a:solidFill>
                  <a:srgbClr val="C00000"/>
                </a:solidFill>
              </a:rPr>
              <a:t>Les marchés publics égaux ou supérieurs au montant fixé par voie réglementaire au-delà duquel ils doivent être écrits.</a:t>
            </a:r>
          </a:p>
          <a:p>
            <a:pPr marL="0" indent="0" algn="just">
              <a:buNone/>
            </a:pPr>
            <a:r>
              <a:rPr lang="fr-FR" sz="2900" b="1" dirty="0">
                <a:solidFill>
                  <a:srgbClr val="0070C0"/>
                </a:solidFill>
              </a:rPr>
              <a:t>A</a:t>
            </a:r>
            <a:r>
              <a:rPr lang="fr-FR" sz="2900" b="1" dirty="0" smtClean="0">
                <a:solidFill>
                  <a:srgbClr val="0070C0"/>
                </a:solidFill>
              </a:rPr>
              <a:t>nnexe </a:t>
            </a:r>
            <a:r>
              <a:rPr lang="fr-FR" sz="2900" b="1" dirty="0">
                <a:solidFill>
                  <a:srgbClr val="0070C0"/>
                </a:solidFill>
              </a:rPr>
              <a:t>G du décret </a:t>
            </a:r>
            <a:r>
              <a:rPr lang="fr-FR" sz="2900" dirty="0" smtClean="0">
                <a:solidFill>
                  <a:srgbClr val="0070C0"/>
                </a:solidFill>
              </a:rPr>
              <a:t>: </a:t>
            </a:r>
            <a:r>
              <a:rPr lang="fr-FR" sz="2900" dirty="0">
                <a:solidFill>
                  <a:srgbClr val="0070C0"/>
                </a:solidFill>
              </a:rPr>
              <a:t>s</a:t>
            </a:r>
            <a:r>
              <a:rPr lang="fr-FR" sz="2900" dirty="0" smtClean="0">
                <a:solidFill>
                  <a:srgbClr val="0070C0"/>
                </a:solidFill>
              </a:rPr>
              <a:t>'agissant </a:t>
            </a:r>
            <a:r>
              <a:rPr lang="fr-FR" sz="2900" dirty="0">
                <a:solidFill>
                  <a:srgbClr val="0070C0"/>
                </a:solidFill>
              </a:rPr>
              <a:t>des marchés publics égaux ou supérieurs au montant à compter duquel les marchés sont conclus par écrit et s'agissant des accords-cadres :</a:t>
            </a:r>
          </a:p>
          <a:p>
            <a:pPr marL="0" indent="0" algn="just">
              <a:buNone/>
            </a:pPr>
            <a:r>
              <a:rPr lang="fr-FR" sz="2900" dirty="0">
                <a:solidFill>
                  <a:srgbClr val="0070C0"/>
                </a:solidFill>
              </a:rPr>
              <a:t>A. - Mentions devant figurer dans le marché public ou dans l'accord-cadre :</a:t>
            </a:r>
          </a:p>
          <a:p>
            <a:pPr marL="0" indent="0" algn="just">
              <a:buNone/>
            </a:pPr>
            <a:r>
              <a:rPr lang="fr-FR" sz="2900" dirty="0" smtClean="0">
                <a:solidFill>
                  <a:srgbClr val="0070C0"/>
                </a:solidFill>
              </a:rPr>
              <a:t>	1</a:t>
            </a:r>
            <a:r>
              <a:rPr lang="fr-FR" sz="2900" dirty="0">
                <a:solidFill>
                  <a:srgbClr val="0070C0"/>
                </a:solidFill>
              </a:rPr>
              <a:t>. Objet du marché public ou de l'accord-cadre.</a:t>
            </a:r>
          </a:p>
          <a:p>
            <a:pPr marL="0" indent="0" algn="just">
              <a:buNone/>
            </a:pPr>
            <a:r>
              <a:rPr lang="fr-FR" sz="2900" dirty="0" smtClean="0">
                <a:solidFill>
                  <a:srgbClr val="0070C0"/>
                </a:solidFill>
              </a:rPr>
              <a:t>	2</a:t>
            </a:r>
            <a:r>
              <a:rPr lang="fr-FR" sz="2900" dirty="0">
                <a:solidFill>
                  <a:srgbClr val="0070C0"/>
                </a:solidFill>
              </a:rPr>
              <a:t>. Identification des parties au contrat.</a:t>
            </a:r>
          </a:p>
          <a:p>
            <a:pPr marL="0" indent="0" algn="just">
              <a:buNone/>
            </a:pPr>
            <a:r>
              <a:rPr lang="fr-FR" sz="2900" dirty="0" smtClean="0">
                <a:solidFill>
                  <a:srgbClr val="0070C0"/>
                </a:solidFill>
              </a:rPr>
              <a:t>	3</a:t>
            </a:r>
            <a:r>
              <a:rPr lang="fr-FR" sz="2900" dirty="0">
                <a:solidFill>
                  <a:srgbClr val="0070C0"/>
                </a:solidFill>
              </a:rPr>
              <a:t>. Prix ou modalités de fixation, ou pour les accords-cadres soit un minimum et un </a:t>
            </a:r>
            <a:r>
              <a:rPr lang="fr-FR" sz="2900" dirty="0" smtClean="0">
                <a:solidFill>
                  <a:srgbClr val="0070C0"/>
                </a:solidFill>
              </a:rPr>
              <a:t>	maximum </a:t>
            </a:r>
            <a:r>
              <a:rPr lang="fr-FR" sz="2900" dirty="0">
                <a:solidFill>
                  <a:srgbClr val="0070C0"/>
                </a:solidFill>
              </a:rPr>
              <a:t>en valeur ou en quantité, soit seulement un minimum ou un maximum, </a:t>
            </a:r>
            <a:r>
              <a:rPr lang="fr-FR" sz="2900" dirty="0" smtClean="0">
                <a:solidFill>
                  <a:srgbClr val="0070C0"/>
                </a:solidFill>
              </a:rPr>
              <a:t>	soit </a:t>
            </a:r>
            <a:r>
              <a:rPr lang="fr-FR" sz="2900" dirty="0">
                <a:solidFill>
                  <a:srgbClr val="0070C0"/>
                </a:solidFill>
              </a:rPr>
              <a:t>avec un maximum en valeur ou en quantité (article R.2162-4 du code de la </a:t>
            </a:r>
            <a:r>
              <a:rPr lang="fr-FR" sz="2900" dirty="0" smtClean="0">
                <a:solidFill>
                  <a:srgbClr val="0070C0"/>
                </a:solidFill>
              </a:rPr>
              <a:t>	commande </a:t>
            </a:r>
            <a:r>
              <a:rPr lang="fr-FR" sz="2900" dirty="0">
                <a:solidFill>
                  <a:srgbClr val="0070C0"/>
                </a:solidFill>
              </a:rPr>
              <a:t>publique).</a:t>
            </a:r>
          </a:p>
          <a:p>
            <a:pPr marL="0" indent="0" algn="just">
              <a:buNone/>
            </a:pPr>
            <a:r>
              <a:rPr lang="fr-FR" sz="2900" dirty="0" smtClean="0">
                <a:solidFill>
                  <a:srgbClr val="0070C0"/>
                </a:solidFill>
              </a:rPr>
              <a:t>	4</a:t>
            </a:r>
            <a:r>
              <a:rPr lang="fr-FR" sz="2900" dirty="0">
                <a:solidFill>
                  <a:srgbClr val="0070C0"/>
                </a:solidFill>
              </a:rPr>
              <a:t>. Durée du marché public ou de l'accord-cadre.</a:t>
            </a:r>
          </a:p>
          <a:p>
            <a:pPr marL="0" indent="0" algn="just">
              <a:buNone/>
            </a:pPr>
            <a:r>
              <a:rPr lang="fr-FR" sz="2900" dirty="0">
                <a:solidFill>
                  <a:srgbClr val="0070C0"/>
                </a:solidFill>
              </a:rPr>
              <a:t>B. - Mentions devant figurer dans le marché public ou l'accord-cadre, ou dans n'importe quelle autre pièce justificative :</a:t>
            </a:r>
          </a:p>
          <a:p>
            <a:pPr marL="0" indent="0" algn="just">
              <a:buNone/>
            </a:pPr>
            <a:r>
              <a:rPr lang="fr-FR" sz="2900" dirty="0" smtClean="0">
                <a:solidFill>
                  <a:srgbClr val="0070C0"/>
                </a:solidFill>
              </a:rPr>
              <a:t>	1</a:t>
            </a:r>
            <a:r>
              <a:rPr lang="fr-FR" sz="2900" dirty="0">
                <a:solidFill>
                  <a:srgbClr val="0070C0"/>
                </a:solidFill>
              </a:rPr>
              <a:t>. Coordonnées bancaires du créancier (IBAN et BIC).</a:t>
            </a:r>
          </a:p>
          <a:p>
            <a:pPr marL="0" indent="0" algn="just">
              <a:buNone/>
            </a:pPr>
            <a:r>
              <a:rPr lang="fr-FR" sz="2900" dirty="0" smtClean="0">
                <a:solidFill>
                  <a:srgbClr val="0070C0"/>
                </a:solidFill>
              </a:rPr>
              <a:t>	2</a:t>
            </a:r>
            <a:r>
              <a:rPr lang="fr-FR" sz="2900" dirty="0">
                <a:solidFill>
                  <a:srgbClr val="0070C0"/>
                </a:solidFill>
              </a:rPr>
              <a:t>. Date de notification du marché public ou de l'accord-cadre.</a:t>
            </a:r>
          </a:p>
          <a:p>
            <a:pPr marL="0" indent="0" algn="just">
              <a:buNone/>
            </a:pPr>
            <a:endParaRPr lang="fr-FR" sz="1000" dirty="0"/>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440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658912"/>
          </a:xfrm>
        </p:spPr>
        <p:txBody>
          <a:bodyPr rtlCol="0">
            <a:noAutofit/>
          </a:bodyPr>
          <a:lstStyle/>
          <a:p>
            <a:r>
              <a:rPr lang="fr-FR" sz="3200" b="1" dirty="0" smtClean="0">
                <a:solidFill>
                  <a:srgbClr val="002060"/>
                </a:solidFill>
              </a:rPr>
              <a:t>X – Les marchés publics</a:t>
            </a:r>
            <a:endParaRPr lang="fr-FR" sz="3200" b="1" dirty="0">
              <a:solidFill>
                <a:srgbClr val="002060"/>
              </a:solidFill>
            </a:endParaRPr>
          </a:p>
        </p:txBody>
      </p:sp>
      <p:sp>
        <p:nvSpPr>
          <p:cNvPr id="14" name="Espace réservé du contenu 13"/>
          <p:cNvSpPr>
            <a:spLocks noGrp="1"/>
          </p:cNvSpPr>
          <p:nvPr>
            <p:ph idx="1"/>
          </p:nvPr>
        </p:nvSpPr>
        <p:spPr>
          <a:xfrm>
            <a:off x="1413892" y="1052736"/>
            <a:ext cx="10369152" cy="5616624"/>
          </a:xfrm>
        </p:spPr>
        <p:txBody>
          <a:bodyPr rtlCol="0">
            <a:normAutofit/>
          </a:bodyPr>
          <a:lstStyle/>
          <a:p>
            <a:pPr marL="0" indent="0" algn="just">
              <a:buNone/>
            </a:pPr>
            <a:r>
              <a:rPr lang="fr-FR" sz="2600" b="1" dirty="0" smtClean="0">
                <a:solidFill>
                  <a:srgbClr val="C00000"/>
                </a:solidFill>
              </a:rPr>
              <a:t>Les marchés publics égaux ou supérieurs au montant fixé par voie réglementaire au-delà duquel ils doivent être écrits.</a:t>
            </a:r>
          </a:p>
          <a:p>
            <a:pPr marL="0" indent="0" algn="just">
              <a:buNone/>
            </a:pPr>
            <a:endParaRPr lang="fr-FR" sz="1000" dirty="0"/>
          </a:p>
          <a:p>
            <a:pPr marL="0" indent="0" algn="just">
              <a:buNone/>
            </a:pPr>
            <a:r>
              <a:rPr lang="fr-FR" sz="2600" dirty="0"/>
              <a:t>Le point important est que le décret de 2022 ne fait plus référence comme celui de 2016 à la distinction entre MAPA et </a:t>
            </a:r>
            <a:r>
              <a:rPr lang="fr-FR" sz="2600" dirty="0" smtClean="0"/>
              <a:t>marchés </a:t>
            </a:r>
            <a:r>
              <a:rPr lang="fr-FR" sz="2600" dirty="0"/>
              <a:t>formalisés mais distingue, au-delà du seuil de 25 000 € HT, les marchés selon qu’ils font ou pas référence à un cahier des clauses administratives générales (CCAG) approuvé par arrêté.</a:t>
            </a:r>
          </a:p>
          <a:p>
            <a:pPr marL="0" indent="0" algn="just">
              <a:buNone/>
            </a:pPr>
            <a:r>
              <a:rPr lang="fr-FR" sz="2600" dirty="0"/>
              <a:t>Le fait de faire ou non référence à un CCAG dans votre cahier des charges aura donc une importance pour les pièces qu’il conviendra de joindre à votre facture pour le comptable. </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9515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658912"/>
          </a:xfrm>
        </p:spPr>
        <p:txBody>
          <a:bodyPr rtlCol="0">
            <a:noAutofit/>
          </a:bodyPr>
          <a:lstStyle/>
          <a:p>
            <a:r>
              <a:rPr lang="fr-FR" sz="3200" b="1" dirty="0" smtClean="0">
                <a:solidFill>
                  <a:srgbClr val="002060"/>
                </a:solidFill>
              </a:rPr>
              <a:t>X – Les marchés publics</a:t>
            </a:r>
            <a:endParaRPr lang="fr-FR" sz="3200" b="1" dirty="0">
              <a:solidFill>
                <a:srgbClr val="002060"/>
              </a:solidFill>
            </a:endParaRPr>
          </a:p>
        </p:txBody>
      </p:sp>
      <p:sp>
        <p:nvSpPr>
          <p:cNvPr id="14" name="Espace réservé du contenu 13"/>
          <p:cNvSpPr>
            <a:spLocks noGrp="1"/>
          </p:cNvSpPr>
          <p:nvPr>
            <p:ph idx="1"/>
          </p:nvPr>
        </p:nvSpPr>
        <p:spPr>
          <a:xfrm>
            <a:off x="1413892" y="1052736"/>
            <a:ext cx="10369152" cy="5616624"/>
          </a:xfrm>
        </p:spPr>
        <p:txBody>
          <a:bodyPr rtlCol="0">
            <a:normAutofit fontScale="92500"/>
          </a:bodyPr>
          <a:lstStyle/>
          <a:p>
            <a:pPr marL="0" indent="0" algn="just">
              <a:buNone/>
            </a:pPr>
            <a:r>
              <a:rPr lang="fr-FR" sz="2600" dirty="0"/>
              <a:t>Les cahiers des clauses administratives générales fixent les stipulations de nature administrative applicables à une catégorie de marchés. Six CCAG ont été approuvés par arrêtés ministériels le 31 mars 2021. Les CCAG sont des documents-types, qui déterminent les droits et obligations des cocontractants durant l’exécution du marché, notamment en matière de </a:t>
            </a:r>
            <a:r>
              <a:rPr lang="fr-FR" sz="2600" dirty="0" smtClean="0"/>
              <a:t>paiement</a:t>
            </a:r>
            <a:r>
              <a:rPr lang="fr-FR" sz="2600" dirty="0"/>
              <a:t>, de délais, de sous-traitance, de prestations supplémentaires, d’admission/de réception des prestations, de règlement des différends, et prévoient les conditions dans lesquelles il peut être mis fin aux relations contractuelles. La DAJ a publié un guide sur les </a:t>
            </a:r>
            <a:r>
              <a:rPr lang="fr-FR" sz="2600" dirty="0" smtClean="0"/>
              <a:t>CCAG.</a:t>
            </a:r>
            <a:endParaRPr lang="fr-FR" sz="2600" dirty="0"/>
          </a:p>
          <a:p>
            <a:pPr marL="0" indent="0" algn="just">
              <a:buNone/>
            </a:pPr>
            <a:r>
              <a:rPr lang="fr-FR" sz="2600" dirty="0"/>
              <a:t>Leur utilisation n’est pas obligatoire, ils ne s’appliquent qu’aux marchés publics qui s’y réfèrent expressément ; et il est </a:t>
            </a:r>
            <a:r>
              <a:rPr lang="fr-FR" sz="2600" dirty="0" smtClean="0"/>
              <a:t>possible </a:t>
            </a:r>
            <a:r>
              <a:rPr lang="fr-FR" sz="2600" dirty="0"/>
              <a:t>de s’y référer tout en dérogeant à certaines clauses dans les documents particuliers du marché. Ces dérogations </a:t>
            </a:r>
            <a:r>
              <a:rPr lang="fr-FR" sz="2600" dirty="0" smtClean="0"/>
              <a:t>doivent </a:t>
            </a:r>
            <a:r>
              <a:rPr lang="fr-FR" sz="2600" dirty="0"/>
              <a:t>figurer dans le cahier des clauses administratives particulières (CCAP), ou dans tout autre document qui en tient lieu, et préciser à quels articles du CCAG elles dérogent.</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492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658912"/>
          </a:xfrm>
        </p:spPr>
        <p:txBody>
          <a:bodyPr rtlCol="0">
            <a:noAutofit/>
          </a:bodyPr>
          <a:lstStyle/>
          <a:p>
            <a:r>
              <a:rPr lang="fr-FR" sz="3200" b="1" dirty="0" smtClean="0">
                <a:solidFill>
                  <a:srgbClr val="002060"/>
                </a:solidFill>
              </a:rPr>
              <a:t>X – Les marchés publics</a:t>
            </a:r>
            <a:endParaRPr lang="fr-FR" sz="3200" b="1" dirty="0">
              <a:solidFill>
                <a:srgbClr val="002060"/>
              </a:solidFill>
            </a:endParaRPr>
          </a:p>
        </p:txBody>
      </p:sp>
      <p:sp>
        <p:nvSpPr>
          <p:cNvPr id="14" name="Espace réservé du contenu 13"/>
          <p:cNvSpPr>
            <a:spLocks noGrp="1"/>
          </p:cNvSpPr>
          <p:nvPr>
            <p:ph idx="1"/>
          </p:nvPr>
        </p:nvSpPr>
        <p:spPr>
          <a:xfrm>
            <a:off x="1413892" y="980728"/>
            <a:ext cx="10369152" cy="5688632"/>
          </a:xfrm>
        </p:spPr>
        <p:txBody>
          <a:bodyPr rtlCol="0">
            <a:normAutofit/>
          </a:bodyPr>
          <a:lstStyle/>
          <a:p>
            <a:pPr marL="0" indent="0" algn="just">
              <a:buNone/>
            </a:pPr>
            <a:r>
              <a:rPr lang="fr-FR" sz="2600" b="1" dirty="0">
                <a:solidFill>
                  <a:srgbClr val="C00000"/>
                </a:solidFill>
              </a:rPr>
              <a:t>4121. Les marchés publics écrits ne faisant pas référence à un cahier des clauses administratives générales (CCAG) approuvé par arrêté</a:t>
            </a:r>
          </a:p>
          <a:p>
            <a:pPr marL="0" indent="0" algn="just">
              <a:buNone/>
            </a:pPr>
            <a:r>
              <a:rPr lang="fr-FR" sz="2600" dirty="0">
                <a:solidFill>
                  <a:srgbClr val="C00000"/>
                </a:solidFill>
              </a:rPr>
              <a:t>41211. Pièces générales</a:t>
            </a:r>
          </a:p>
          <a:p>
            <a:pPr marL="0" indent="0" algn="just">
              <a:buNone/>
            </a:pPr>
            <a:r>
              <a:rPr lang="fr-FR" sz="2600" dirty="0">
                <a:solidFill>
                  <a:srgbClr val="C00000"/>
                </a:solidFill>
              </a:rPr>
              <a:t>Toutes pièces du marché rendues nécessaires pour l'exécution financière du contrat</a:t>
            </a:r>
            <a:r>
              <a:rPr lang="fr-FR" sz="2600" dirty="0" smtClean="0">
                <a:solidFill>
                  <a:srgbClr val="C00000"/>
                </a:solidFill>
              </a:rPr>
              <a:t>.</a:t>
            </a:r>
          </a:p>
          <a:p>
            <a:pPr marL="0" indent="0" algn="just">
              <a:buNone/>
            </a:pPr>
            <a:endParaRPr lang="fr-FR" sz="2600" dirty="0">
              <a:solidFill>
                <a:srgbClr val="C00000"/>
              </a:solidFill>
            </a:endParaRPr>
          </a:p>
          <a:p>
            <a:pPr marL="0" indent="0" algn="just">
              <a:buNone/>
            </a:pPr>
            <a:r>
              <a:rPr lang="fr-FR" sz="2600" dirty="0"/>
              <a:t>Le recours aux CCAG est facultatif conformément aux articles R. 2112-2 et R. 2112-3 du code de la commande publique. Les CCAG qui n'ont pas fait l'objet d'une approbation par arrêté sont produits à l'appui du premier mandatement du marché qui s'y réfère.</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422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5059" y="177800"/>
            <a:ext cx="9782801" cy="634509"/>
          </a:xfrm>
        </p:spPr>
        <p:txBody>
          <a:bodyPr/>
          <a:lstStyle/>
          <a:p>
            <a:r>
              <a:rPr lang="fr-FR" dirty="0"/>
              <a:t>La responsabilité du gestionnaire public</a:t>
            </a:r>
          </a:p>
        </p:txBody>
      </p:sp>
      <p:sp>
        <p:nvSpPr>
          <p:cNvPr id="4" name="ZoneTexte 3"/>
          <p:cNvSpPr txBox="1">
            <a:spLocks/>
          </p:cNvSpPr>
          <p:nvPr/>
        </p:nvSpPr>
        <p:spPr>
          <a:xfrm>
            <a:off x="1413892" y="1293936"/>
            <a:ext cx="10225136" cy="4093428"/>
          </a:xfrm>
          <a:prstGeom prst="rect">
            <a:avLst/>
          </a:prstGeom>
          <a:noFill/>
        </p:spPr>
        <p:txBody>
          <a:bodyPr wrap="square" rtlCol="0">
            <a:spAutoFit/>
          </a:bodyPr>
          <a:lstStyle/>
          <a:p>
            <a:pPr algn="just"/>
            <a:r>
              <a:rPr lang="fr-FR" sz="2000" dirty="0"/>
              <a:t>Le nouveau régime de responsabilité financière se caractérise par une organisation juridictionnelle </a:t>
            </a:r>
            <a:r>
              <a:rPr lang="fr-FR" sz="2000" u="sng" dirty="0"/>
              <a:t>unifiée</a:t>
            </a:r>
            <a:r>
              <a:rPr lang="fr-FR" sz="2000" dirty="0"/>
              <a:t> qui garantira les droits des justiciables </a:t>
            </a:r>
            <a:r>
              <a:rPr lang="fr-FR" sz="2000" dirty="0" smtClean="0"/>
              <a:t>:</a:t>
            </a:r>
          </a:p>
          <a:p>
            <a:pPr algn="just"/>
            <a:endParaRPr lang="fr-FR" sz="2000" dirty="0"/>
          </a:p>
          <a:p>
            <a:pPr marL="342900" indent="-342900" algn="just">
              <a:buFontTx/>
              <a:buChar char="-"/>
            </a:pPr>
            <a:r>
              <a:rPr lang="fr-FR" sz="2000" dirty="0" smtClean="0"/>
              <a:t>En </a:t>
            </a:r>
            <a:r>
              <a:rPr lang="fr-FR" sz="2000" dirty="0"/>
              <a:t>première instance : une chambre unique de la Cour des comptes comprenant des membres de la Cour et des magistrats des chambres régionales et territoriales des </a:t>
            </a:r>
            <a:r>
              <a:rPr lang="fr-FR" sz="2000" dirty="0" smtClean="0"/>
              <a:t>comptes</a:t>
            </a:r>
          </a:p>
          <a:p>
            <a:pPr algn="just"/>
            <a:endParaRPr lang="fr-FR" sz="2000" dirty="0"/>
          </a:p>
          <a:p>
            <a:pPr marL="342900" indent="-342900" algn="just">
              <a:buFontTx/>
              <a:buChar char="-"/>
            </a:pPr>
            <a:r>
              <a:rPr lang="fr-FR" sz="2000" dirty="0" smtClean="0"/>
              <a:t>En </a:t>
            </a:r>
            <a:r>
              <a:rPr lang="fr-FR" sz="2000" dirty="0"/>
              <a:t>appel : une formation de jugement mixte présidée par le Premier président de la Cour des comptes et composée de quatre conseillers du Conseil d’Etat, quatre conseillers de la Cour des comptes et de deux personnalités qualifiées. L’appel sera suspensif </a:t>
            </a:r>
            <a:r>
              <a:rPr lang="fr-FR" sz="2000" dirty="0" smtClean="0"/>
              <a:t>;</a:t>
            </a:r>
          </a:p>
          <a:p>
            <a:pPr algn="just"/>
            <a:endParaRPr lang="fr-FR" sz="2000" dirty="0"/>
          </a:p>
          <a:p>
            <a:pPr algn="just"/>
            <a:r>
              <a:rPr lang="fr-FR" sz="2000" dirty="0"/>
              <a:t>- En cassation : le Conseil d’Etat reste la juridiction compétente.</a:t>
            </a:r>
          </a:p>
        </p:txBody>
      </p:sp>
      <p:pic>
        <p:nvPicPr>
          <p:cNvPr id="3" name="Image 2"/>
          <p:cNvPicPr>
            <a:picLocks noChangeAspect="1"/>
          </p:cNvPicPr>
          <p:nvPr/>
        </p:nvPicPr>
        <p:blipFill>
          <a:blip r:embed="rId2"/>
          <a:stretch>
            <a:fillRect/>
          </a:stretch>
        </p:blipFill>
        <p:spPr>
          <a:xfrm>
            <a:off x="693812" y="812309"/>
            <a:ext cx="445047" cy="481626"/>
          </a:xfrm>
          <a:prstGeom prst="rect">
            <a:avLst/>
          </a:prstGeom>
        </p:spPr>
      </p:pic>
    </p:spTree>
    <p:extLst>
      <p:ext uri="{BB962C8B-B14F-4D97-AF65-F5344CB8AC3E}">
        <p14:creationId xmlns:p14="http://schemas.microsoft.com/office/powerpoint/2010/main" val="35260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658912"/>
          </a:xfrm>
        </p:spPr>
        <p:txBody>
          <a:bodyPr rtlCol="0">
            <a:noAutofit/>
          </a:bodyPr>
          <a:lstStyle/>
          <a:p>
            <a:r>
              <a:rPr lang="fr-FR" sz="3200" b="1" dirty="0" smtClean="0">
                <a:solidFill>
                  <a:srgbClr val="002060"/>
                </a:solidFill>
              </a:rPr>
              <a:t>X – Les marchés publics</a:t>
            </a:r>
            <a:endParaRPr lang="fr-FR" sz="3200" b="1" dirty="0">
              <a:solidFill>
                <a:srgbClr val="002060"/>
              </a:solidFill>
            </a:endParaRPr>
          </a:p>
        </p:txBody>
      </p:sp>
      <p:sp>
        <p:nvSpPr>
          <p:cNvPr id="14" name="Espace réservé du contenu 13"/>
          <p:cNvSpPr>
            <a:spLocks noGrp="1"/>
          </p:cNvSpPr>
          <p:nvPr>
            <p:ph idx="1"/>
          </p:nvPr>
        </p:nvSpPr>
        <p:spPr>
          <a:xfrm>
            <a:off x="1413892" y="836712"/>
            <a:ext cx="10369152" cy="5832648"/>
          </a:xfrm>
        </p:spPr>
        <p:txBody>
          <a:bodyPr rtlCol="0">
            <a:normAutofit fontScale="70000" lnSpcReduction="20000"/>
          </a:bodyPr>
          <a:lstStyle/>
          <a:p>
            <a:pPr marL="0" indent="0" algn="just">
              <a:buNone/>
            </a:pPr>
            <a:r>
              <a:rPr lang="fr-FR" sz="2600" b="1" dirty="0">
                <a:solidFill>
                  <a:srgbClr val="C00000"/>
                </a:solidFill>
              </a:rPr>
              <a:t>4122. Les marchés publics écrits faisant référence à un CCAG approuvé par arrêté</a:t>
            </a:r>
          </a:p>
          <a:p>
            <a:pPr marL="0" indent="0" algn="just">
              <a:buNone/>
            </a:pPr>
            <a:r>
              <a:rPr lang="fr-FR" sz="2600" dirty="0">
                <a:solidFill>
                  <a:srgbClr val="C00000"/>
                </a:solidFill>
              </a:rPr>
              <a:t>41221. Pièces générales</a:t>
            </a:r>
          </a:p>
          <a:p>
            <a:pPr marL="0" indent="0" algn="just">
              <a:buNone/>
            </a:pPr>
            <a:r>
              <a:rPr lang="fr-FR" sz="2600" dirty="0">
                <a:solidFill>
                  <a:srgbClr val="C00000"/>
                </a:solidFill>
              </a:rPr>
              <a:t>412211. Pièces à fournir lors du premier paiement</a:t>
            </a:r>
          </a:p>
          <a:p>
            <a:pPr marL="0" indent="0" algn="just">
              <a:buNone/>
            </a:pPr>
            <a:r>
              <a:rPr lang="fr-FR" sz="2600" dirty="0">
                <a:solidFill>
                  <a:srgbClr val="C00000"/>
                </a:solidFill>
              </a:rPr>
              <a:t>1. Pièces contractuelles initiales du marché listées au cahier des clauses administratives particulières ou au CCAG, à l'exclusion du cahier des clauses techniques générales, du cahier des clauses techniques particulières et du cahier des clauses administratives générales lorsque le marché se réfère à l'un des cahiers des clauses administratives ayant fait l'objet d'une approbation par arrêté.</a:t>
            </a:r>
          </a:p>
          <a:p>
            <a:pPr marL="0" indent="0" algn="just">
              <a:buNone/>
            </a:pPr>
            <a:r>
              <a:rPr lang="fr-FR" sz="2600" dirty="0">
                <a:solidFill>
                  <a:srgbClr val="C00000"/>
                </a:solidFill>
              </a:rPr>
              <a:t>2. Le cas échéant, liste des prix ou des tarifs ou des barèmes applicables.</a:t>
            </a:r>
          </a:p>
          <a:p>
            <a:pPr marL="0" indent="0" algn="just">
              <a:buNone/>
            </a:pPr>
            <a:r>
              <a:rPr lang="fr-FR" sz="2600" dirty="0">
                <a:solidFill>
                  <a:srgbClr val="C00000"/>
                </a:solidFill>
              </a:rPr>
              <a:t>3. S'il y a lieu, la ou les garantie(s) à première demande ou la ou les caution(s) personnelle(s) ou solidaire(s).</a:t>
            </a:r>
          </a:p>
          <a:p>
            <a:pPr marL="0" indent="0" algn="just">
              <a:buNone/>
            </a:pPr>
            <a:r>
              <a:rPr lang="fr-FR" sz="2600" dirty="0">
                <a:solidFill>
                  <a:srgbClr val="C00000"/>
                </a:solidFill>
              </a:rPr>
              <a:t>412212. Autres pièces générales, le cas échéant</a:t>
            </a:r>
          </a:p>
          <a:p>
            <a:pPr marL="0" indent="0" algn="just">
              <a:buNone/>
            </a:pPr>
            <a:r>
              <a:rPr lang="fr-FR" sz="2600" dirty="0">
                <a:solidFill>
                  <a:srgbClr val="C00000"/>
                </a:solidFill>
              </a:rPr>
              <a:t>1. Document matérialisant les modifications apportées au marché, ordre de service, ayant des incidences </a:t>
            </a:r>
            <a:r>
              <a:rPr lang="fr-FR" sz="2600" dirty="0" smtClean="0">
                <a:solidFill>
                  <a:srgbClr val="C00000"/>
                </a:solidFill>
              </a:rPr>
              <a:t>financières</a:t>
            </a:r>
            <a:r>
              <a:rPr lang="fr-FR" sz="2600" dirty="0">
                <a:solidFill>
                  <a:srgbClr val="C00000"/>
                </a:solidFill>
              </a:rPr>
              <a:t>.</a:t>
            </a:r>
          </a:p>
          <a:p>
            <a:pPr marL="0" indent="0" algn="just">
              <a:buNone/>
            </a:pPr>
            <a:r>
              <a:rPr lang="fr-FR" sz="2600" dirty="0" smtClean="0">
                <a:solidFill>
                  <a:srgbClr val="C00000"/>
                </a:solidFill>
              </a:rPr>
              <a:t>(…)</a:t>
            </a:r>
            <a:endParaRPr lang="fr-FR" sz="2600" dirty="0">
              <a:solidFill>
                <a:srgbClr val="C00000"/>
              </a:solidFill>
            </a:endParaRPr>
          </a:p>
          <a:p>
            <a:pPr marL="0" indent="0" algn="just">
              <a:buNone/>
            </a:pPr>
            <a:r>
              <a:rPr lang="fr-FR" sz="2600" dirty="0">
                <a:solidFill>
                  <a:srgbClr val="C00000"/>
                </a:solidFill>
              </a:rPr>
              <a:t>41222. Pièces particulières</a:t>
            </a:r>
          </a:p>
          <a:p>
            <a:pPr marL="0" indent="0" algn="just">
              <a:buNone/>
            </a:pPr>
            <a:r>
              <a:rPr lang="fr-FR" sz="2600" dirty="0">
                <a:solidFill>
                  <a:srgbClr val="C00000"/>
                </a:solidFill>
              </a:rPr>
              <a:t>412221. En cas de reconduction expresse</a:t>
            </a:r>
          </a:p>
          <a:p>
            <a:pPr marL="0" indent="0" algn="just">
              <a:buNone/>
            </a:pPr>
            <a:r>
              <a:rPr lang="fr-FR" sz="2600" dirty="0">
                <a:solidFill>
                  <a:srgbClr val="C00000"/>
                </a:solidFill>
              </a:rPr>
              <a:t>Décision de reconduction</a:t>
            </a:r>
            <a:r>
              <a:rPr lang="fr-FR" sz="2600" dirty="0" smtClean="0">
                <a:solidFill>
                  <a:srgbClr val="C00000"/>
                </a:solidFill>
              </a:rPr>
              <a:t>.</a:t>
            </a:r>
            <a:endParaRPr lang="fr-FR" sz="2600" dirty="0">
              <a:solidFill>
                <a:srgbClr val="C00000"/>
              </a:solidFill>
            </a:endParaRPr>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870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93436" y="177801"/>
            <a:ext cx="9782801" cy="658912"/>
          </a:xfrm>
        </p:spPr>
        <p:txBody>
          <a:bodyPr rtlCol="0">
            <a:noAutofit/>
          </a:bodyPr>
          <a:lstStyle/>
          <a:p>
            <a:r>
              <a:rPr lang="fr-FR" sz="3200" b="1" dirty="0" smtClean="0">
                <a:solidFill>
                  <a:srgbClr val="002060"/>
                </a:solidFill>
              </a:rPr>
              <a:t>X – Les marchés publics</a:t>
            </a:r>
            <a:endParaRPr lang="fr-FR" sz="3200" b="1" dirty="0">
              <a:solidFill>
                <a:srgbClr val="002060"/>
              </a:solidFill>
            </a:endParaRPr>
          </a:p>
        </p:txBody>
      </p:sp>
      <p:sp>
        <p:nvSpPr>
          <p:cNvPr id="14" name="Espace réservé du contenu 13"/>
          <p:cNvSpPr>
            <a:spLocks noGrp="1"/>
          </p:cNvSpPr>
          <p:nvPr>
            <p:ph idx="1"/>
          </p:nvPr>
        </p:nvSpPr>
        <p:spPr>
          <a:xfrm>
            <a:off x="1413892" y="2060848"/>
            <a:ext cx="10369152" cy="4608512"/>
          </a:xfrm>
        </p:spPr>
        <p:txBody>
          <a:bodyPr rtlCol="0">
            <a:normAutofit/>
          </a:bodyPr>
          <a:lstStyle/>
          <a:p>
            <a:pPr marL="0" indent="0" algn="just">
              <a:buNone/>
            </a:pPr>
            <a:r>
              <a:rPr lang="fr-FR" sz="2600" dirty="0"/>
              <a:t>Le décret liste ensuite diverses pièces pour le paiement des primes et indemnités, des avances, des acomptes, etc</a:t>
            </a:r>
            <a:r>
              <a:rPr lang="fr-FR" sz="2600" dirty="0" smtClean="0"/>
              <a:t>…</a:t>
            </a:r>
          </a:p>
          <a:p>
            <a:pPr marL="0" indent="0" algn="just">
              <a:buNone/>
            </a:pPr>
            <a:endParaRPr lang="fr-FR" sz="2600" dirty="0" smtClean="0"/>
          </a:p>
          <a:p>
            <a:pPr marL="0" indent="0" algn="just">
              <a:buNone/>
            </a:pPr>
            <a:r>
              <a:rPr lang="fr-FR" sz="2600" dirty="0" smtClean="0"/>
              <a:t>Il conviendra de s’y référer le cas échéant.</a:t>
            </a: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3916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552728"/>
          </a:xfrm>
        </p:spPr>
        <p:txBody>
          <a:bodyPr rtlCol="0">
            <a:normAutofit fontScale="62500" lnSpcReduction="20000"/>
          </a:bodyPr>
          <a:lstStyle/>
          <a:p>
            <a:pPr marL="0" indent="0" algn="just">
              <a:buNone/>
            </a:pPr>
            <a:r>
              <a:rPr lang="fr-FR" sz="3200" b="1" dirty="0" smtClean="0"/>
              <a:t>Accord-cadre.</a:t>
            </a:r>
          </a:p>
          <a:p>
            <a:pPr marL="0" indent="0" algn="just">
              <a:buNone/>
            </a:pPr>
            <a:r>
              <a:rPr lang="fr-FR" sz="2600" b="1" dirty="0" smtClean="0">
                <a:solidFill>
                  <a:srgbClr val="C00000"/>
                </a:solidFill>
              </a:rPr>
              <a:t>41311</a:t>
            </a:r>
            <a:r>
              <a:rPr lang="fr-FR" sz="2600" b="1" dirty="0">
                <a:solidFill>
                  <a:srgbClr val="C00000"/>
                </a:solidFill>
              </a:rPr>
              <a:t>. Accord-cadre exécuté par bon de commande</a:t>
            </a:r>
          </a:p>
          <a:p>
            <a:pPr marL="0" indent="0" algn="just">
              <a:buNone/>
            </a:pPr>
            <a:r>
              <a:rPr lang="fr-FR" sz="2600" dirty="0">
                <a:solidFill>
                  <a:srgbClr val="C00000"/>
                </a:solidFill>
              </a:rPr>
              <a:t>1. Accord-cadre : pièces énumérées à la rubrique 412 selon les modalités de présentation de la dépense par l'ordonnateur.</a:t>
            </a:r>
          </a:p>
          <a:p>
            <a:pPr marL="0" indent="0" algn="just">
              <a:buNone/>
            </a:pPr>
            <a:r>
              <a:rPr lang="fr-FR" sz="2600" dirty="0">
                <a:solidFill>
                  <a:srgbClr val="C00000"/>
                </a:solidFill>
              </a:rPr>
              <a:t>2. Uniquement dans le cas où des primes ou des pénalités sont décomptées, le bon de commande mettant en œuvre les dispositions financières du marché relatives aux délais d'exécution, aux primes, ou aux pénalités.</a:t>
            </a:r>
          </a:p>
          <a:p>
            <a:pPr marL="0" indent="0" algn="just">
              <a:buNone/>
            </a:pPr>
            <a:r>
              <a:rPr lang="fr-FR" sz="2600" dirty="0">
                <a:solidFill>
                  <a:srgbClr val="C00000"/>
                </a:solidFill>
              </a:rPr>
              <a:t>3. Lorsque la date d'exécution des prestations est postérieure à la date de fin du marché : le(s) bon(s) de commande correspondant(s).</a:t>
            </a:r>
          </a:p>
          <a:p>
            <a:pPr marL="0" indent="0" algn="just">
              <a:buNone/>
            </a:pPr>
            <a:r>
              <a:rPr lang="fr-FR" sz="2600" dirty="0">
                <a:solidFill>
                  <a:srgbClr val="C00000"/>
                </a:solidFill>
              </a:rPr>
              <a:t>4. En cas de versement d'une avance : le bon de commande correspondant.</a:t>
            </a:r>
          </a:p>
          <a:p>
            <a:pPr marL="0" indent="0" algn="just">
              <a:buNone/>
            </a:pPr>
            <a:endParaRPr lang="fr-FR" sz="2600" dirty="0">
              <a:solidFill>
                <a:srgbClr val="C00000"/>
              </a:solidFill>
            </a:endParaRPr>
          </a:p>
          <a:p>
            <a:pPr marL="0" indent="0" algn="just">
              <a:buNone/>
            </a:pPr>
            <a:r>
              <a:rPr lang="fr-FR" sz="2600" b="1" dirty="0">
                <a:solidFill>
                  <a:srgbClr val="C00000"/>
                </a:solidFill>
              </a:rPr>
              <a:t>41312. Accord-cadre exécuté par marché subséquent</a:t>
            </a:r>
          </a:p>
          <a:p>
            <a:pPr marL="0" indent="0" algn="just">
              <a:buNone/>
            </a:pPr>
            <a:r>
              <a:rPr lang="fr-FR" sz="2600" dirty="0">
                <a:solidFill>
                  <a:srgbClr val="C00000"/>
                </a:solidFill>
              </a:rPr>
              <a:t>1. Accord-cadre.</a:t>
            </a:r>
          </a:p>
          <a:p>
            <a:pPr marL="0" indent="0" algn="just">
              <a:buNone/>
            </a:pPr>
            <a:r>
              <a:rPr lang="fr-FR" sz="2600" dirty="0">
                <a:solidFill>
                  <a:srgbClr val="C00000"/>
                </a:solidFill>
              </a:rPr>
              <a:t>2. Marché subséquent, passé sur le fondement de l'accord-cadre : pièces énumérées à la rubrique 412 selon les modalités de présentation de la dépense par l'ordonnateur.</a:t>
            </a:r>
          </a:p>
          <a:p>
            <a:pPr marL="0" indent="0" algn="just">
              <a:buNone/>
            </a:pPr>
            <a:r>
              <a:rPr lang="fr-FR" sz="2600" dirty="0">
                <a:solidFill>
                  <a:srgbClr val="C00000"/>
                </a:solidFill>
              </a:rPr>
              <a:t>3. Uniquement dans le cas où des primes ou des pénalités sont décomptées, le bon de commande mettant en œuvre les dispositions financières du marché relatives aux délais d'exécution, aux primes, ou aux pénalités.</a:t>
            </a:r>
          </a:p>
          <a:p>
            <a:pPr marL="0" indent="0" algn="just">
              <a:buNone/>
            </a:pPr>
            <a:r>
              <a:rPr lang="fr-FR" sz="2600" dirty="0">
                <a:solidFill>
                  <a:srgbClr val="C00000"/>
                </a:solidFill>
              </a:rPr>
              <a:t>4. Lorsque la date d'exécution des prestations est postérieure à la date de fin du marché : le(s) bon(s) de commande correspondant(s).</a:t>
            </a:r>
          </a:p>
          <a:p>
            <a:pPr marL="0" indent="0" algn="just">
              <a:buNone/>
            </a:pPr>
            <a:r>
              <a:rPr lang="fr-FR" sz="2600" dirty="0">
                <a:solidFill>
                  <a:srgbClr val="C00000"/>
                </a:solidFill>
              </a:rPr>
              <a:t>5. En cas de versement d'une avance : le bon de commande correspondant.</a:t>
            </a:r>
          </a:p>
          <a:p>
            <a:pPr marL="0" indent="0" algn="just">
              <a:buNone/>
            </a:pPr>
            <a:r>
              <a:rPr lang="fr-FR" sz="2600" dirty="0"/>
              <a:t>Les accords-cadres, quel que soit leur montant, sont susceptibles de se référer à un CCAG approuvé par arrêté (rubrique 4122), ou de ne pas se référer à un CCAG approuvé par arrêté (rubrique 4121).</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7707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552728"/>
          </a:xfrm>
        </p:spPr>
        <p:txBody>
          <a:bodyPr rtlCol="0">
            <a:normAutofit fontScale="77500" lnSpcReduction="20000"/>
          </a:bodyPr>
          <a:lstStyle/>
          <a:p>
            <a:pPr marL="0" indent="0" algn="just">
              <a:buNone/>
            </a:pPr>
            <a:r>
              <a:rPr lang="fr-FR" sz="3200" b="1" dirty="0" smtClean="0"/>
              <a:t>Centrale d’achat et Groupement de commandes.</a:t>
            </a:r>
          </a:p>
          <a:p>
            <a:pPr marL="0" indent="0" algn="just">
              <a:buNone/>
            </a:pPr>
            <a:r>
              <a:rPr lang="fr-FR" sz="2600" b="1" dirty="0">
                <a:solidFill>
                  <a:srgbClr val="C00000"/>
                </a:solidFill>
              </a:rPr>
              <a:t>4151. Les groupements de commande </a:t>
            </a:r>
          </a:p>
          <a:p>
            <a:pPr marL="0" indent="0" algn="just">
              <a:buNone/>
            </a:pPr>
            <a:r>
              <a:rPr lang="fr-FR" sz="2600" dirty="0">
                <a:solidFill>
                  <a:srgbClr val="C00000"/>
                </a:solidFill>
              </a:rPr>
              <a:t>41511. Pièces à fournir dans tous les cas</a:t>
            </a:r>
          </a:p>
          <a:p>
            <a:pPr marL="0" indent="0" algn="just">
              <a:buNone/>
            </a:pPr>
            <a:r>
              <a:rPr lang="fr-FR" sz="2600" dirty="0" smtClean="0">
                <a:solidFill>
                  <a:srgbClr val="C00000"/>
                </a:solidFill>
              </a:rPr>
              <a:t>	Convention </a:t>
            </a:r>
            <a:r>
              <a:rPr lang="fr-FR" sz="2600" dirty="0">
                <a:solidFill>
                  <a:srgbClr val="C00000"/>
                </a:solidFill>
              </a:rPr>
              <a:t>constitutive du groupement.</a:t>
            </a:r>
          </a:p>
          <a:p>
            <a:pPr marL="0" indent="0" algn="just">
              <a:buNone/>
            </a:pPr>
            <a:r>
              <a:rPr lang="fr-FR" sz="2600" dirty="0">
                <a:solidFill>
                  <a:srgbClr val="C00000"/>
                </a:solidFill>
              </a:rPr>
              <a:t>41512. Pièces à fournir selon les cas</a:t>
            </a:r>
          </a:p>
          <a:p>
            <a:pPr marL="0" indent="0" algn="just">
              <a:buNone/>
            </a:pPr>
            <a:r>
              <a:rPr lang="fr-FR" sz="2600" dirty="0" smtClean="0">
                <a:solidFill>
                  <a:srgbClr val="C00000"/>
                </a:solidFill>
              </a:rPr>
              <a:t>415121</a:t>
            </a:r>
            <a:r>
              <a:rPr lang="fr-FR" sz="2600" dirty="0">
                <a:solidFill>
                  <a:srgbClr val="C00000"/>
                </a:solidFill>
              </a:rPr>
              <a:t>. Cas où chaque membre du groupement exécute sa propre partie</a:t>
            </a:r>
          </a:p>
          <a:p>
            <a:pPr marL="0" indent="0" algn="just">
              <a:buNone/>
            </a:pPr>
            <a:r>
              <a:rPr lang="fr-FR" sz="2600" dirty="0" smtClean="0">
                <a:solidFill>
                  <a:srgbClr val="C00000"/>
                </a:solidFill>
              </a:rPr>
              <a:t>	Pièces </a:t>
            </a:r>
            <a:r>
              <a:rPr lang="fr-FR" sz="2600" dirty="0">
                <a:solidFill>
                  <a:srgbClr val="C00000"/>
                </a:solidFill>
              </a:rPr>
              <a:t>énumérées aux rubriques 411 et 412 selon les modalités de présentation </a:t>
            </a:r>
            <a:r>
              <a:rPr lang="fr-FR" sz="2600" dirty="0" smtClean="0">
                <a:solidFill>
                  <a:srgbClr val="C00000"/>
                </a:solidFill>
              </a:rPr>
              <a:t>	de </a:t>
            </a:r>
            <a:r>
              <a:rPr lang="fr-FR" sz="2600" dirty="0">
                <a:solidFill>
                  <a:srgbClr val="C00000"/>
                </a:solidFill>
              </a:rPr>
              <a:t>la dépense à l'ordonnateur</a:t>
            </a:r>
          </a:p>
          <a:p>
            <a:pPr marL="0" indent="0" algn="just">
              <a:buNone/>
            </a:pPr>
            <a:r>
              <a:rPr lang="fr-FR" sz="2600" dirty="0">
                <a:solidFill>
                  <a:srgbClr val="C00000"/>
                </a:solidFill>
              </a:rPr>
              <a:t>415122. Cas où le coordonnateur exécute le marché au nom de l'ensemble des membres du groupement</a:t>
            </a:r>
          </a:p>
          <a:p>
            <a:pPr marL="0" indent="0" algn="just">
              <a:buNone/>
            </a:pPr>
            <a:r>
              <a:rPr lang="fr-FR" sz="2600" dirty="0" smtClean="0">
                <a:solidFill>
                  <a:srgbClr val="C00000"/>
                </a:solidFill>
              </a:rPr>
              <a:t>	4151221</a:t>
            </a:r>
            <a:r>
              <a:rPr lang="fr-FR" sz="2600" dirty="0">
                <a:solidFill>
                  <a:srgbClr val="C00000"/>
                </a:solidFill>
              </a:rPr>
              <a:t>. En cas de participation aux débours du coordonnateur</a:t>
            </a:r>
          </a:p>
          <a:p>
            <a:pPr marL="0" indent="0" algn="just">
              <a:buNone/>
            </a:pPr>
            <a:r>
              <a:rPr lang="fr-FR" sz="2600" dirty="0" smtClean="0">
                <a:solidFill>
                  <a:srgbClr val="C00000"/>
                </a:solidFill>
              </a:rPr>
              <a:t>		1</a:t>
            </a:r>
            <a:r>
              <a:rPr lang="fr-FR" sz="2600" dirty="0">
                <a:solidFill>
                  <a:srgbClr val="C00000"/>
                </a:solidFill>
              </a:rPr>
              <a:t>. Pièces énumérées aux rubriques 411 et 412 selon les modalités de </a:t>
            </a:r>
            <a:r>
              <a:rPr lang="fr-FR" sz="2600" dirty="0" smtClean="0">
                <a:solidFill>
                  <a:srgbClr val="C00000"/>
                </a:solidFill>
              </a:rPr>
              <a:t>			présentation </a:t>
            </a:r>
            <a:r>
              <a:rPr lang="fr-FR" sz="2600" dirty="0">
                <a:solidFill>
                  <a:srgbClr val="C00000"/>
                </a:solidFill>
              </a:rPr>
              <a:t>de la dépense à l'ordonnateur.</a:t>
            </a:r>
          </a:p>
          <a:p>
            <a:pPr marL="0" indent="0" algn="just">
              <a:buNone/>
            </a:pPr>
            <a:r>
              <a:rPr lang="fr-FR" sz="2600" dirty="0" smtClean="0">
                <a:solidFill>
                  <a:srgbClr val="C00000"/>
                </a:solidFill>
              </a:rPr>
              <a:t>		2</a:t>
            </a:r>
            <a:r>
              <a:rPr lang="fr-FR" sz="2600" dirty="0">
                <a:solidFill>
                  <a:srgbClr val="C00000"/>
                </a:solidFill>
              </a:rPr>
              <a:t>. Demande du coordonnateur lorsque la convention constitutive ne </a:t>
            </a:r>
            <a:r>
              <a:rPr lang="fr-FR" sz="2600" dirty="0" smtClean="0">
                <a:solidFill>
                  <a:srgbClr val="C00000"/>
                </a:solidFill>
              </a:rPr>
              <a:t>			prévoit </a:t>
            </a:r>
            <a:r>
              <a:rPr lang="fr-FR" sz="2600" dirty="0">
                <a:solidFill>
                  <a:srgbClr val="C00000"/>
                </a:solidFill>
              </a:rPr>
              <a:t>pas le </a:t>
            </a:r>
            <a:r>
              <a:rPr lang="fr-FR" sz="2600" dirty="0" smtClean="0">
                <a:solidFill>
                  <a:srgbClr val="C00000"/>
                </a:solidFill>
              </a:rPr>
              <a:t>montant </a:t>
            </a:r>
            <a:r>
              <a:rPr lang="fr-FR" sz="2600" dirty="0">
                <a:solidFill>
                  <a:srgbClr val="C00000"/>
                </a:solidFill>
              </a:rPr>
              <a:t>et les modalités du versement de la participation.</a:t>
            </a:r>
          </a:p>
          <a:p>
            <a:pPr marL="0" indent="0" algn="just">
              <a:buNone/>
            </a:pPr>
            <a:r>
              <a:rPr lang="fr-FR" sz="2600" dirty="0" smtClean="0">
                <a:solidFill>
                  <a:srgbClr val="C00000"/>
                </a:solidFill>
              </a:rPr>
              <a:t>	4151222</a:t>
            </a:r>
            <a:r>
              <a:rPr lang="fr-FR" sz="2600" dirty="0">
                <a:solidFill>
                  <a:srgbClr val="C00000"/>
                </a:solidFill>
              </a:rPr>
              <a:t>. En cas de remboursement</a:t>
            </a:r>
          </a:p>
          <a:p>
            <a:pPr marL="0" indent="0" algn="just">
              <a:buNone/>
            </a:pPr>
            <a:r>
              <a:rPr lang="fr-FR" sz="2600" dirty="0" smtClean="0">
                <a:solidFill>
                  <a:srgbClr val="C00000"/>
                </a:solidFill>
              </a:rPr>
              <a:t>		1</a:t>
            </a:r>
            <a:r>
              <a:rPr lang="fr-FR" sz="2600" dirty="0">
                <a:solidFill>
                  <a:srgbClr val="C00000"/>
                </a:solidFill>
              </a:rPr>
              <a:t>. Pièces énumérées aux rubriques 411 et 412 selon les modalités de </a:t>
            </a:r>
            <a:r>
              <a:rPr lang="fr-FR" sz="2600" dirty="0" smtClean="0">
                <a:solidFill>
                  <a:srgbClr val="C00000"/>
                </a:solidFill>
              </a:rPr>
              <a:t>			présentation </a:t>
            </a:r>
            <a:r>
              <a:rPr lang="fr-FR" sz="2600" dirty="0">
                <a:solidFill>
                  <a:srgbClr val="C00000"/>
                </a:solidFill>
              </a:rPr>
              <a:t>de la dépense à l'ordonnateur.</a:t>
            </a:r>
          </a:p>
          <a:p>
            <a:pPr marL="0" indent="0" algn="just">
              <a:buNone/>
            </a:pPr>
            <a:r>
              <a:rPr lang="fr-FR" sz="2600" dirty="0" smtClean="0">
                <a:solidFill>
                  <a:srgbClr val="C00000"/>
                </a:solidFill>
              </a:rPr>
              <a:t>		2</a:t>
            </a:r>
            <a:r>
              <a:rPr lang="fr-FR" sz="2600" dirty="0">
                <a:solidFill>
                  <a:srgbClr val="C00000"/>
                </a:solidFill>
              </a:rPr>
              <a:t>. Etat liquidatif ou décompte établi par le coordonnateur.</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9234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552728"/>
          </a:xfrm>
        </p:spPr>
        <p:txBody>
          <a:bodyPr rtlCol="0">
            <a:normAutofit fontScale="92500" lnSpcReduction="10000"/>
          </a:bodyPr>
          <a:lstStyle/>
          <a:p>
            <a:pPr marL="0" indent="0" algn="just">
              <a:buNone/>
            </a:pPr>
            <a:r>
              <a:rPr lang="fr-FR" sz="3200" b="1" dirty="0" smtClean="0"/>
              <a:t>Centrale d’achat et Groupement de commandes.</a:t>
            </a:r>
          </a:p>
          <a:p>
            <a:pPr marL="0" indent="0" algn="just">
              <a:buNone/>
            </a:pPr>
            <a:r>
              <a:rPr lang="fr-FR" sz="2600" b="1" dirty="0">
                <a:solidFill>
                  <a:srgbClr val="C00000"/>
                </a:solidFill>
              </a:rPr>
              <a:t>4152. Paiement à une centrale d'achat </a:t>
            </a:r>
          </a:p>
          <a:p>
            <a:pPr marL="0" indent="0" algn="just">
              <a:buNone/>
            </a:pPr>
            <a:r>
              <a:rPr lang="fr-FR" sz="2600" dirty="0">
                <a:solidFill>
                  <a:srgbClr val="C00000"/>
                </a:solidFill>
              </a:rPr>
              <a:t>41521. Paiement d'une prestation d'achat de fournitures ou de services</a:t>
            </a:r>
          </a:p>
          <a:p>
            <a:pPr marL="0" indent="0" algn="just">
              <a:buNone/>
            </a:pPr>
            <a:r>
              <a:rPr lang="fr-FR" sz="2600" dirty="0" smtClean="0">
                <a:solidFill>
                  <a:srgbClr val="C00000"/>
                </a:solidFill>
              </a:rPr>
              <a:t>	1</a:t>
            </a:r>
            <a:r>
              <a:rPr lang="fr-FR" sz="2600" dirty="0">
                <a:solidFill>
                  <a:srgbClr val="C00000"/>
                </a:solidFill>
              </a:rPr>
              <a:t>. Le cas échéant, convention entre la personne publique et la </a:t>
            </a:r>
            <a:r>
              <a:rPr lang="fr-FR" sz="2600" dirty="0" smtClean="0">
                <a:solidFill>
                  <a:srgbClr val="C00000"/>
                </a:solidFill>
              </a:rPr>
              <a:t>	centrale </a:t>
            </a:r>
            <a:r>
              <a:rPr lang="fr-FR" sz="2600" dirty="0">
                <a:solidFill>
                  <a:srgbClr val="C00000"/>
                </a:solidFill>
              </a:rPr>
              <a:t>d'achat, ou acte d'adhésion.</a:t>
            </a:r>
          </a:p>
          <a:p>
            <a:pPr marL="0" indent="0" algn="just">
              <a:buNone/>
            </a:pPr>
            <a:r>
              <a:rPr lang="fr-FR" sz="2600" dirty="0" smtClean="0">
                <a:solidFill>
                  <a:srgbClr val="C00000"/>
                </a:solidFill>
              </a:rPr>
              <a:t>	2</a:t>
            </a:r>
            <a:r>
              <a:rPr lang="fr-FR" sz="2600" dirty="0">
                <a:solidFill>
                  <a:srgbClr val="C00000"/>
                </a:solidFill>
              </a:rPr>
              <a:t>. Facture ou mémoire émis par la centrale d'achat.</a:t>
            </a:r>
          </a:p>
          <a:p>
            <a:pPr marL="0" indent="0" algn="just">
              <a:buNone/>
            </a:pPr>
            <a:r>
              <a:rPr lang="fr-FR" sz="2600" dirty="0">
                <a:solidFill>
                  <a:srgbClr val="C00000"/>
                </a:solidFill>
              </a:rPr>
              <a:t>41522. Paiement d'une prestation d'intermédiation contractuelle pour l'achat de fournitures, services ou travaux </a:t>
            </a:r>
          </a:p>
          <a:p>
            <a:pPr marL="0" indent="0" algn="just">
              <a:buNone/>
            </a:pPr>
            <a:r>
              <a:rPr lang="fr-FR" sz="2600" dirty="0" smtClean="0">
                <a:solidFill>
                  <a:srgbClr val="C00000"/>
                </a:solidFill>
              </a:rPr>
              <a:t>	1</a:t>
            </a:r>
            <a:r>
              <a:rPr lang="fr-FR" sz="2600" dirty="0">
                <a:solidFill>
                  <a:srgbClr val="C00000"/>
                </a:solidFill>
              </a:rPr>
              <a:t>. Convention de mandat entre la personne publique et la centrale </a:t>
            </a:r>
            <a:r>
              <a:rPr lang="fr-FR" sz="2600" dirty="0" smtClean="0">
                <a:solidFill>
                  <a:srgbClr val="C00000"/>
                </a:solidFill>
              </a:rPr>
              <a:t>	d'achat </a:t>
            </a:r>
            <a:r>
              <a:rPr lang="fr-FR" sz="2600" dirty="0">
                <a:solidFill>
                  <a:srgbClr val="C00000"/>
                </a:solidFill>
              </a:rPr>
              <a:t>portant sur la prestation concernée.</a:t>
            </a:r>
          </a:p>
          <a:p>
            <a:pPr marL="0" indent="0" algn="just">
              <a:buNone/>
            </a:pPr>
            <a:r>
              <a:rPr lang="fr-FR" sz="2600" dirty="0" smtClean="0">
                <a:solidFill>
                  <a:srgbClr val="C00000"/>
                </a:solidFill>
              </a:rPr>
              <a:t>	2</a:t>
            </a:r>
            <a:r>
              <a:rPr lang="fr-FR" sz="2600" dirty="0">
                <a:solidFill>
                  <a:srgbClr val="C00000"/>
                </a:solidFill>
              </a:rPr>
              <a:t>. Facture ou mémoire émis par la centrale d'achat, ou le cas </a:t>
            </a:r>
            <a:r>
              <a:rPr lang="fr-FR" sz="2600" dirty="0" smtClean="0">
                <a:solidFill>
                  <a:srgbClr val="C00000"/>
                </a:solidFill>
              </a:rPr>
              <a:t>	échéant</a:t>
            </a:r>
            <a:r>
              <a:rPr lang="fr-FR" sz="2600" dirty="0">
                <a:solidFill>
                  <a:srgbClr val="C00000"/>
                </a:solidFill>
              </a:rPr>
              <a:t>, du fournisseur.</a:t>
            </a:r>
          </a:p>
          <a:p>
            <a:pPr marL="0" indent="0" algn="just">
              <a:buNone/>
            </a:pPr>
            <a:r>
              <a:rPr lang="fr-FR" sz="2600" dirty="0">
                <a:solidFill>
                  <a:srgbClr val="C00000"/>
                </a:solidFill>
              </a:rPr>
              <a:t>41523. Avance à l'Union des Groupements d'Achat Public (UGAP)</a:t>
            </a:r>
          </a:p>
          <a:p>
            <a:pPr marL="0" indent="0" algn="just">
              <a:buNone/>
            </a:pPr>
            <a:r>
              <a:rPr lang="fr-FR" sz="2600" dirty="0" smtClean="0">
                <a:solidFill>
                  <a:srgbClr val="C00000"/>
                </a:solidFill>
              </a:rPr>
              <a:t>	1</a:t>
            </a:r>
            <a:r>
              <a:rPr lang="fr-FR" sz="2600" dirty="0">
                <a:solidFill>
                  <a:srgbClr val="C00000"/>
                </a:solidFill>
              </a:rPr>
              <a:t>. Le cas échéant, convention.</a:t>
            </a:r>
          </a:p>
          <a:p>
            <a:pPr marL="0" indent="0" algn="just">
              <a:buNone/>
            </a:pPr>
            <a:r>
              <a:rPr lang="fr-FR" sz="2600" dirty="0" smtClean="0">
                <a:solidFill>
                  <a:srgbClr val="C00000"/>
                </a:solidFill>
              </a:rPr>
              <a:t>	2</a:t>
            </a:r>
            <a:r>
              <a:rPr lang="fr-FR" sz="2600" dirty="0">
                <a:solidFill>
                  <a:srgbClr val="C00000"/>
                </a:solidFill>
              </a:rPr>
              <a:t>. Mémoire.</a:t>
            </a:r>
          </a:p>
          <a:p>
            <a:pPr marL="0" indent="0" algn="just">
              <a:buNone/>
            </a:pPr>
            <a:endParaRPr lang="fr-FR" sz="2600" dirty="0"/>
          </a:p>
        </p:txBody>
      </p:sp>
      <p:sp>
        <p:nvSpPr>
          <p:cNvPr id="2" name="Rectangle 1"/>
          <p:cNvSpPr/>
          <p:nvPr/>
        </p:nvSpPr>
        <p:spPr>
          <a:xfrm>
            <a:off x="693812" y="836712"/>
            <a:ext cx="4320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548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88640"/>
            <a:ext cx="10369152" cy="6552728"/>
          </a:xfrm>
        </p:spPr>
        <p:txBody>
          <a:bodyPr rtlCol="0">
            <a:normAutofit/>
          </a:bodyPr>
          <a:lstStyle/>
          <a:p>
            <a:pPr marL="0" indent="0" algn="just">
              <a:buNone/>
            </a:pPr>
            <a:r>
              <a:rPr lang="fr-FR" sz="3200" b="1" dirty="0" smtClean="0"/>
              <a:t>Acompte </a:t>
            </a:r>
            <a:r>
              <a:rPr lang="fr-FR" sz="3200" b="1" dirty="0"/>
              <a:t>et </a:t>
            </a:r>
            <a:r>
              <a:rPr lang="fr-FR" sz="3200" b="1" dirty="0" smtClean="0"/>
              <a:t>avance. </a:t>
            </a:r>
          </a:p>
          <a:p>
            <a:pPr marL="0" indent="0" algn="just">
              <a:buNone/>
            </a:pPr>
            <a:r>
              <a:rPr lang="fr-FR" sz="2600" dirty="0"/>
              <a:t>T</a:t>
            </a:r>
            <a:r>
              <a:rPr lang="fr-FR" sz="2600" dirty="0" smtClean="0"/>
              <a:t>out </a:t>
            </a:r>
            <a:r>
              <a:rPr lang="fr-FR" sz="2600" dirty="0"/>
              <a:t>versement d'une avance, ou d'un acompte, ainsi que tout prélèvement d'une retenue de garantie ou l'application d'une variation de prix ou d'une pénalité de retard doit faire l'objet d'un écrit. </a:t>
            </a:r>
            <a:endParaRPr lang="fr-FR" sz="2600" dirty="0" smtClean="0"/>
          </a:p>
          <a:p>
            <a:pPr marL="0" indent="0" algn="just">
              <a:buNone/>
            </a:pPr>
            <a:endParaRPr lang="fr-FR" sz="2600" dirty="0"/>
          </a:p>
          <a:p>
            <a:pPr marL="0" indent="0" algn="just">
              <a:buNone/>
            </a:pPr>
            <a:r>
              <a:rPr lang="fr-FR" sz="2600" dirty="0"/>
              <a:t>A noter qu’avance et acompte sont deux notions différentes au sens du code de la Commande publique. </a:t>
            </a:r>
            <a:endParaRPr lang="fr-FR" sz="2600" dirty="0" smtClean="0"/>
          </a:p>
          <a:p>
            <a:pPr marL="0" indent="0" algn="just">
              <a:buNone/>
            </a:pPr>
            <a:r>
              <a:rPr lang="fr-FR" sz="2600" dirty="0" smtClean="0"/>
              <a:t>L’avance </a:t>
            </a:r>
            <a:r>
              <a:rPr lang="fr-FR" sz="2600" dirty="0"/>
              <a:t>est le versement d’une partie du montant d’un marché public au titulaire avant tout commencement d’exécution de ses prestations. A la différence de l’acompte, elle constitue donc une dérogation à la règle du « service fait </a:t>
            </a:r>
            <a:r>
              <a:rPr lang="fr-FR" sz="2600" dirty="0" smtClean="0"/>
              <a:t>». </a:t>
            </a:r>
          </a:p>
          <a:p>
            <a:pPr marL="0" indent="0" algn="just">
              <a:buNone/>
            </a:pPr>
            <a:r>
              <a:rPr lang="fr-FR" sz="2600" dirty="0" smtClean="0"/>
              <a:t>L’acompte </a:t>
            </a:r>
            <a:r>
              <a:rPr lang="fr-FR" sz="2600" dirty="0"/>
              <a:t>dans le cadre d’un marché public rémunère un service fait. L’acompte s’analyse comme un paiement partiel d’un marché pour la partie des prestations effectivement réalisées ; et il ne peut excéder la valeur de ces prestations. </a:t>
            </a: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4177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16632"/>
            <a:ext cx="10369152" cy="6552728"/>
          </a:xfrm>
        </p:spPr>
        <p:txBody>
          <a:bodyPr rtlCol="0">
            <a:normAutofit fontScale="77500" lnSpcReduction="20000"/>
          </a:bodyPr>
          <a:lstStyle/>
          <a:p>
            <a:pPr marL="0" indent="0" algn="just">
              <a:buNone/>
            </a:pPr>
            <a:r>
              <a:rPr lang="fr-FR" sz="2600" b="1" dirty="0">
                <a:solidFill>
                  <a:srgbClr val="C00000"/>
                </a:solidFill>
              </a:rPr>
              <a:t>4172. Paiement dans le cadre d'une transaction</a:t>
            </a:r>
          </a:p>
          <a:p>
            <a:pPr marL="0" indent="0" algn="just">
              <a:buNone/>
            </a:pPr>
            <a:r>
              <a:rPr lang="fr-FR" sz="2600" dirty="0" smtClean="0">
                <a:solidFill>
                  <a:srgbClr val="C00000"/>
                </a:solidFill>
              </a:rPr>
              <a:t>	1</a:t>
            </a:r>
            <a:r>
              <a:rPr lang="fr-FR" sz="2600" dirty="0">
                <a:solidFill>
                  <a:srgbClr val="C00000"/>
                </a:solidFill>
              </a:rPr>
              <a:t>. </a:t>
            </a:r>
            <a:r>
              <a:rPr lang="fr-FR" sz="2600" dirty="0" smtClean="0">
                <a:solidFill>
                  <a:srgbClr val="C00000"/>
                </a:solidFill>
              </a:rPr>
              <a:t>Délibération </a:t>
            </a:r>
            <a:r>
              <a:rPr lang="fr-FR" sz="2600" dirty="0">
                <a:solidFill>
                  <a:srgbClr val="C00000"/>
                </a:solidFill>
              </a:rPr>
              <a:t>autorisant la </a:t>
            </a:r>
            <a:r>
              <a:rPr lang="fr-FR" sz="2600" dirty="0" smtClean="0">
                <a:solidFill>
                  <a:srgbClr val="C00000"/>
                </a:solidFill>
              </a:rPr>
              <a:t>transaction. 	     2</a:t>
            </a:r>
            <a:r>
              <a:rPr lang="fr-FR" sz="2600" dirty="0">
                <a:solidFill>
                  <a:srgbClr val="C00000"/>
                </a:solidFill>
              </a:rPr>
              <a:t>. </a:t>
            </a:r>
            <a:r>
              <a:rPr lang="fr-FR" sz="2600" dirty="0" smtClean="0">
                <a:solidFill>
                  <a:srgbClr val="C00000"/>
                </a:solidFill>
              </a:rPr>
              <a:t>Transaction.     3</a:t>
            </a:r>
            <a:r>
              <a:rPr lang="fr-FR" sz="2600" dirty="0">
                <a:solidFill>
                  <a:srgbClr val="C00000"/>
                </a:solidFill>
              </a:rPr>
              <a:t>. Si la transaction met fin au marché, pièces justificatives prévues à la sous-rubrique </a:t>
            </a:r>
            <a:r>
              <a:rPr lang="fr-FR" sz="2600" dirty="0" smtClean="0">
                <a:solidFill>
                  <a:srgbClr val="C00000"/>
                </a:solidFill>
              </a:rPr>
              <a:t>412225.</a:t>
            </a:r>
            <a:endParaRPr lang="fr-FR" sz="2600" dirty="0">
              <a:solidFill>
                <a:srgbClr val="C00000"/>
              </a:solidFill>
            </a:endParaRPr>
          </a:p>
          <a:p>
            <a:pPr marL="0" indent="0" algn="just">
              <a:buNone/>
            </a:pPr>
            <a:r>
              <a:rPr lang="fr-FR" sz="2600" b="1" dirty="0">
                <a:solidFill>
                  <a:srgbClr val="C00000"/>
                </a:solidFill>
              </a:rPr>
              <a:t>41822. Crédit-bail mobilier </a:t>
            </a:r>
          </a:p>
          <a:p>
            <a:pPr marL="0" indent="0" algn="just">
              <a:buNone/>
            </a:pPr>
            <a:r>
              <a:rPr lang="fr-FR" sz="2600" dirty="0" smtClean="0">
                <a:solidFill>
                  <a:srgbClr val="C00000"/>
                </a:solidFill>
              </a:rPr>
              <a:t>4182211</a:t>
            </a:r>
            <a:r>
              <a:rPr lang="fr-FR" sz="2600" dirty="0">
                <a:solidFill>
                  <a:srgbClr val="C00000"/>
                </a:solidFill>
              </a:rPr>
              <a:t>. Premier paiement </a:t>
            </a:r>
          </a:p>
          <a:p>
            <a:pPr marL="0" indent="0" algn="just">
              <a:buNone/>
            </a:pPr>
            <a:r>
              <a:rPr lang="fr-FR" sz="2600" dirty="0" smtClean="0">
                <a:solidFill>
                  <a:srgbClr val="C00000"/>
                </a:solidFill>
              </a:rPr>
              <a:t>	1. Marché. 2. Décompte</a:t>
            </a:r>
            <a:r>
              <a:rPr lang="fr-FR" sz="2600" dirty="0">
                <a:solidFill>
                  <a:srgbClr val="C00000"/>
                </a:solidFill>
              </a:rPr>
              <a:t>. </a:t>
            </a:r>
          </a:p>
          <a:p>
            <a:pPr marL="0" indent="0" algn="just">
              <a:buNone/>
            </a:pPr>
            <a:r>
              <a:rPr lang="fr-FR" sz="2600" dirty="0" smtClean="0">
                <a:solidFill>
                  <a:srgbClr val="C00000"/>
                </a:solidFill>
              </a:rPr>
              <a:t>4182212</a:t>
            </a:r>
            <a:r>
              <a:rPr lang="fr-FR" sz="2600" dirty="0">
                <a:solidFill>
                  <a:srgbClr val="C00000"/>
                </a:solidFill>
              </a:rPr>
              <a:t>. Autres paiements</a:t>
            </a:r>
          </a:p>
          <a:p>
            <a:pPr marL="0" indent="0" algn="just">
              <a:buNone/>
            </a:pPr>
            <a:r>
              <a:rPr lang="fr-FR" sz="2600" dirty="0" smtClean="0">
                <a:solidFill>
                  <a:srgbClr val="C00000"/>
                </a:solidFill>
              </a:rPr>
              <a:t>	Décompte</a:t>
            </a:r>
            <a:r>
              <a:rPr lang="fr-FR" sz="2600" dirty="0">
                <a:solidFill>
                  <a:srgbClr val="C00000"/>
                </a:solidFill>
              </a:rPr>
              <a:t>.</a:t>
            </a:r>
          </a:p>
          <a:p>
            <a:pPr marL="0" indent="0" algn="just">
              <a:buNone/>
            </a:pPr>
            <a:r>
              <a:rPr lang="fr-FR" sz="2600" dirty="0">
                <a:solidFill>
                  <a:srgbClr val="C00000"/>
                </a:solidFill>
              </a:rPr>
              <a:t>418223. Indemnité versée par le preneur en cas de résiliation de marché</a:t>
            </a:r>
          </a:p>
          <a:p>
            <a:pPr marL="0" indent="0" algn="just">
              <a:buNone/>
            </a:pPr>
            <a:r>
              <a:rPr lang="fr-FR" sz="2600" dirty="0" smtClean="0">
                <a:solidFill>
                  <a:srgbClr val="C00000"/>
                </a:solidFill>
              </a:rPr>
              <a:t>	1</a:t>
            </a:r>
            <a:r>
              <a:rPr lang="fr-FR" sz="2600" dirty="0">
                <a:solidFill>
                  <a:srgbClr val="C00000"/>
                </a:solidFill>
              </a:rPr>
              <a:t>. Délibération autorisant la </a:t>
            </a:r>
            <a:r>
              <a:rPr lang="fr-FR" sz="2600" dirty="0" smtClean="0">
                <a:solidFill>
                  <a:srgbClr val="C00000"/>
                </a:solidFill>
              </a:rPr>
              <a:t>résiliation. 2</a:t>
            </a:r>
            <a:r>
              <a:rPr lang="fr-FR" sz="2600" dirty="0">
                <a:solidFill>
                  <a:srgbClr val="C00000"/>
                </a:solidFill>
              </a:rPr>
              <a:t>. Décompte appliquant la clause </a:t>
            </a:r>
            <a:r>
              <a:rPr lang="fr-FR" sz="2600" dirty="0" smtClean="0">
                <a:solidFill>
                  <a:srgbClr val="C00000"/>
                </a:solidFill>
              </a:rPr>
              <a:t>	contractuelle </a:t>
            </a:r>
            <a:r>
              <a:rPr lang="fr-FR" sz="2600" dirty="0">
                <a:solidFill>
                  <a:srgbClr val="C00000"/>
                </a:solidFill>
              </a:rPr>
              <a:t>portant pénalités,</a:t>
            </a:r>
          </a:p>
          <a:p>
            <a:pPr marL="0" indent="0" algn="just">
              <a:buNone/>
            </a:pPr>
            <a:r>
              <a:rPr lang="fr-FR" sz="2600" dirty="0" smtClean="0">
                <a:solidFill>
                  <a:srgbClr val="C00000"/>
                </a:solidFill>
              </a:rPr>
              <a:t>	Ou </a:t>
            </a:r>
            <a:r>
              <a:rPr lang="fr-FR" sz="2600" dirty="0">
                <a:solidFill>
                  <a:srgbClr val="C00000"/>
                </a:solidFill>
              </a:rPr>
              <a:t>indemnité fixée par le juge.</a:t>
            </a:r>
          </a:p>
          <a:p>
            <a:pPr marL="0" indent="0" algn="just">
              <a:buNone/>
            </a:pPr>
            <a:r>
              <a:rPr lang="fr-FR" sz="2600" dirty="0">
                <a:solidFill>
                  <a:srgbClr val="C00000"/>
                </a:solidFill>
              </a:rPr>
              <a:t>418224. Prolongation du marché de crédit-bail </a:t>
            </a:r>
          </a:p>
          <a:p>
            <a:pPr marL="0" indent="0" algn="just">
              <a:buNone/>
            </a:pPr>
            <a:r>
              <a:rPr lang="fr-FR" sz="2600" dirty="0" smtClean="0">
                <a:solidFill>
                  <a:srgbClr val="C00000"/>
                </a:solidFill>
              </a:rPr>
              <a:t>	Document </a:t>
            </a:r>
            <a:r>
              <a:rPr lang="fr-FR" sz="2600" dirty="0">
                <a:solidFill>
                  <a:srgbClr val="C00000"/>
                </a:solidFill>
              </a:rPr>
              <a:t>matérialisant les modifications apportées au marché.</a:t>
            </a:r>
          </a:p>
          <a:p>
            <a:pPr marL="0" indent="0" algn="just">
              <a:buNone/>
            </a:pPr>
            <a:r>
              <a:rPr lang="fr-FR" sz="2600" dirty="0">
                <a:solidFill>
                  <a:srgbClr val="C00000"/>
                </a:solidFill>
              </a:rPr>
              <a:t>418225. Réalisation de la promesse de vente </a:t>
            </a:r>
          </a:p>
          <a:p>
            <a:pPr marL="0" indent="0" algn="just">
              <a:buNone/>
            </a:pPr>
            <a:r>
              <a:rPr lang="fr-FR" sz="2600" dirty="0" smtClean="0">
                <a:solidFill>
                  <a:srgbClr val="C00000"/>
                </a:solidFill>
              </a:rPr>
              <a:t>	1. Décision </a:t>
            </a:r>
            <a:r>
              <a:rPr lang="fr-FR" sz="2600" dirty="0">
                <a:solidFill>
                  <a:srgbClr val="C00000"/>
                </a:solidFill>
              </a:rPr>
              <a:t>de l'assemblée délibérante autorisant la levée de l'option.</a:t>
            </a:r>
          </a:p>
          <a:p>
            <a:pPr marL="0" indent="0" algn="just">
              <a:buNone/>
            </a:pPr>
            <a:r>
              <a:rPr lang="fr-FR" sz="2600" dirty="0" smtClean="0">
                <a:solidFill>
                  <a:srgbClr val="C00000"/>
                </a:solidFill>
              </a:rPr>
              <a:t>	2. Décompte </a:t>
            </a:r>
            <a:r>
              <a:rPr lang="fr-FR" sz="2600" dirty="0">
                <a:solidFill>
                  <a:srgbClr val="C00000"/>
                </a:solidFill>
              </a:rPr>
              <a:t>portant mention des paiements effectués et de la valeur résiduelle </a:t>
            </a:r>
            <a:r>
              <a:rPr lang="fr-FR" sz="2600" dirty="0" smtClean="0">
                <a:solidFill>
                  <a:srgbClr val="C00000"/>
                </a:solidFill>
              </a:rPr>
              <a:t>	fixée </a:t>
            </a:r>
            <a:r>
              <a:rPr lang="fr-FR" sz="2600" dirty="0">
                <a:solidFill>
                  <a:srgbClr val="C00000"/>
                </a:solidFill>
              </a:rPr>
              <a:t>par </a:t>
            </a:r>
            <a:r>
              <a:rPr lang="fr-FR" sz="2600" dirty="0" smtClean="0">
                <a:solidFill>
                  <a:srgbClr val="C00000"/>
                </a:solidFill>
              </a:rPr>
              <a:t>référence </a:t>
            </a:r>
            <a:r>
              <a:rPr lang="fr-FR" sz="2600" dirty="0">
                <a:solidFill>
                  <a:srgbClr val="C00000"/>
                </a:solidFill>
              </a:rPr>
              <a:t>au marché</a:t>
            </a:r>
            <a:r>
              <a:rPr lang="fr-FR" sz="2600" dirty="0" smtClean="0">
                <a:solidFill>
                  <a:srgbClr val="C00000"/>
                </a:solidFill>
              </a:rPr>
              <a:t>.</a:t>
            </a:r>
            <a:endParaRPr lang="fr-FR" sz="2600" dirty="0">
              <a:solidFill>
                <a:srgbClr val="C00000"/>
              </a:solidFill>
            </a:endParaRP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8635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413892" y="116632"/>
            <a:ext cx="10369152" cy="6552728"/>
          </a:xfrm>
        </p:spPr>
        <p:txBody>
          <a:bodyPr rtlCol="0">
            <a:normAutofit/>
          </a:bodyPr>
          <a:lstStyle/>
          <a:p>
            <a:pPr marL="0" indent="0" algn="just">
              <a:buNone/>
            </a:pPr>
            <a:r>
              <a:rPr lang="fr-FR" sz="2600" b="1" dirty="0">
                <a:solidFill>
                  <a:srgbClr val="C00000"/>
                </a:solidFill>
              </a:rPr>
              <a:t>4183. Marchés publics d'assurances </a:t>
            </a:r>
          </a:p>
          <a:p>
            <a:pPr marL="0" indent="0" algn="just">
              <a:buNone/>
            </a:pPr>
            <a:r>
              <a:rPr lang="fr-FR" sz="2600" dirty="0" smtClean="0">
                <a:solidFill>
                  <a:srgbClr val="C00000"/>
                </a:solidFill>
              </a:rPr>
              <a:t>41831</a:t>
            </a:r>
            <a:r>
              <a:rPr lang="fr-FR" sz="2600" dirty="0">
                <a:solidFill>
                  <a:srgbClr val="C00000"/>
                </a:solidFill>
              </a:rPr>
              <a:t>. Première prime :</a:t>
            </a:r>
          </a:p>
          <a:p>
            <a:pPr marL="0" indent="0" algn="just">
              <a:buNone/>
            </a:pPr>
            <a:r>
              <a:rPr lang="fr-FR" sz="2600" dirty="0" smtClean="0">
                <a:solidFill>
                  <a:srgbClr val="C00000"/>
                </a:solidFill>
              </a:rPr>
              <a:t>	1. Marché </a:t>
            </a:r>
            <a:r>
              <a:rPr lang="fr-FR" sz="2600" dirty="0">
                <a:solidFill>
                  <a:srgbClr val="C00000"/>
                </a:solidFill>
              </a:rPr>
              <a:t>d'assurances.</a:t>
            </a:r>
          </a:p>
          <a:p>
            <a:pPr marL="0" indent="0" algn="just">
              <a:buNone/>
            </a:pPr>
            <a:r>
              <a:rPr lang="fr-FR" sz="2600" dirty="0" smtClean="0">
                <a:solidFill>
                  <a:srgbClr val="C00000"/>
                </a:solidFill>
              </a:rPr>
              <a:t>	2. Avis </a:t>
            </a:r>
            <a:r>
              <a:rPr lang="fr-FR" sz="2600" dirty="0">
                <a:solidFill>
                  <a:srgbClr val="C00000"/>
                </a:solidFill>
              </a:rPr>
              <a:t>de paiement de l'assureur.</a:t>
            </a:r>
          </a:p>
          <a:p>
            <a:pPr marL="0" indent="0" algn="just">
              <a:buNone/>
            </a:pPr>
            <a:r>
              <a:rPr lang="fr-FR" sz="2600" dirty="0">
                <a:solidFill>
                  <a:srgbClr val="C00000"/>
                </a:solidFill>
              </a:rPr>
              <a:t> 41832. Autres primes :</a:t>
            </a:r>
          </a:p>
          <a:p>
            <a:pPr marL="0" indent="0" algn="just">
              <a:buNone/>
            </a:pPr>
            <a:r>
              <a:rPr lang="fr-FR" sz="2600" dirty="0" smtClean="0">
                <a:solidFill>
                  <a:srgbClr val="C00000"/>
                </a:solidFill>
              </a:rPr>
              <a:t>	Avis </a:t>
            </a:r>
            <a:r>
              <a:rPr lang="fr-FR" sz="2600" dirty="0">
                <a:solidFill>
                  <a:srgbClr val="C00000"/>
                </a:solidFill>
              </a:rPr>
              <a:t>de paiement de l'assureur.</a:t>
            </a:r>
          </a:p>
          <a:p>
            <a:pPr marL="0" indent="0" algn="just">
              <a:buNone/>
            </a:pPr>
            <a:r>
              <a:rPr lang="fr-FR" sz="2600" dirty="0">
                <a:solidFill>
                  <a:srgbClr val="C00000"/>
                </a:solidFill>
              </a:rPr>
              <a:t>41833. Modification des clauses du marché :</a:t>
            </a:r>
          </a:p>
          <a:p>
            <a:pPr marL="0" indent="0" algn="just">
              <a:buNone/>
            </a:pPr>
            <a:r>
              <a:rPr lang="fr-FR" sz="2600" dirty="0">
                <a:solidFill>
                  <a:srgbClr val="C00000"/>
                </a:solidFill>
              </a:rPr>
              <a:t>	1. Si la modification résulte de dispositions légales, décompte </a:t>
            </a:r>
            <a:r>
              <a:rPr lang="fr-FR" sz="2600" dirty="0" smtClean="0">
                <a:solidFill>
                  <a:srgbClr val="C00000"/>
                </a:solidFill>
              </a:rPr>
              <a:t>	de </a:t>
            </a:r>
            <a:r>
              <a:rPr lang="fr-FR" sz="2600" dirty="0">
                <a:solidFill>
                  <a:srgbClr val="C00000"/>
                </a:solidFill>
              </a:rPr>
              <a:t>révision.</a:t>
            </a:r>
          </a:p>
          <a:p>
            <a:pPr marL="0" indent="0" algn="just">
              <a:buNone/>
            </a:pPr>
            <a:r>
              <a:rPr lang="fr-FR" sz="2600" dirty="0" smtClean="0">
                <a:solidFill>
                  <a:srgbClr val="C00000"/>
                </a:solidFill>
              </a:rPr>
              <a:t>	2</a:t>
            </a:r>
            <a:r>
              <a:rPr lang="fr-FR" sz="2600" dirty="0">
                <a:solidFill>
                  <a:srgbClr val="C00000"/>
                </a:solidFill>
              </a:rPr>
              <a:t>. Si la modification résulte de la volonté des contractants, </a:t>
            </a:r>
            <a:r>
              <a:rPr lang="fr-FR" sz="2600" dirty="0" smtClean="0">
                <a:solidFill>
                  <a:srgbClr val="C00000"/>
                </a:solidFill>
              </a:rPr>
              <a:t>	marché </a:t>
            </a:r>
            <a:r>
              <a:rPr lang="fr-FR" sz="2600" dirty="0">
                <a:solidFill>
                  <a:srgbClr val="C00000"/>
                </a:solidFill>
              </a:rPr>
              <a:t>d'assurance modifié ou </a:t>
            </a:r>
            <a:r>
              <a:rPr lang="fr-FR" sz="2600" dirty="0" err="1">
                <a:solidFill>
                  <a:srgbClr val="C00000"/>
                </a:solidFill>
              </a:rPr>
              <a:t>docu-ment</a:t>
            </a:r>
            <a:r>
              <a:rPr lang="fr-FR" sz="2600" dirty="0">
                <a:solidFill>
                  <a:srgbClr val="C00000"/>
                </a:solidFill>
              </a:rPr>
              <a:t> matérialisant les </a:t>
            </a:r>
            <a:r>
              <a:rPr lang="fr-FR" sz="2600" dirty="0" smtClean="0">
                <a:solidFill>
                  <a:srgbClr val="C00000"/>
                </a:solidFill>
              </a:rPr>
              <a:t>	modifications </a:t>
            </a:r>
            <a:r>
              <a:rPr lang="fr-FR" sz="2600" dirty="0">
                <a:solidFill>
                  <a:srgbClr val="C00000"/>
                </a:solidFill>
              </a:rPr>
              <a:t>apportées au marché et avis de paiement.</a:t>
            </a:r>
          </a:p>
          <a:p>
            <a:pPr marL="0" indent="0" algn="just">
              <a:buNone/>
            </a:pPr>
            <a:endParaRPr lang="fr-FR" sz="2600" dirty="0">
              <a:solidFill>
                <a:srgbClr val="C00000"/>
              </a:solidFill>
            </a:endParaRPr>
          </a:p>
        </p:txBody>
      </p:sp>
      <p:sp>
        <p:nvSpPr>
          <p:cNvPr id="2" name="Rectangle 1"/>
          <p:cNvSpPr/>
          <p:nvPr/>
        </p:nvSpPr>
        <p:spPr>
          <a:xfrm>
            <a:off x="693812" y="836712"/>
            <a:ext cx="43204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8932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fontScale="90000"/>
          </a:bodyPr>
          <a:lstStyle/>
          <a:p>
            <a:pPr algn="ctr"/>
            <a:r>
              <a:rPr lang="fr-FR" dirty="0">
                <a:solidFill>
                  <a:schemeClr val="bg1">
                    <a:lumMod val="50000"/>
                  </a:schemeClr>
                </a:solidFill>
              </a:rPr>
              <a:t>Actualisation des connaissances</a:t>
            </a:r>
            <a:br>
              <a:rPr lang="fr-FR" dirty="0">
                <a:solidFill>
                  <a:schemeClr val="bg1">
                    <a:lumMod val="50000"/>
                  </a:schemeClr>
                </a:solidFill>
              </a:rPr>
            </a:br>
            <a:r>
              <a:rPr lang="fr-FR" dirty="0">
                <a:solidFill>
                  <a:schemeClr val="bg1">
                    <a:lumMod val="50000"/>
                  </a:schemeClr>
                </a:solidFill>
              </a:rPr>
              <a:t> et des pratiques en matière budgétaire et comptable</a:t>
            </a:r>
            <a:endParaRPr lang="fr-FR" dirty="0"/>
          </a:p>
        </p:txBody>
      </p:sp>
      <p:sp>
        <p:nvSpPr>
          <p:cNvPr id="14" name="Espace réservé du contenu 13"/>
          <p:cNvSpPr>
            <a:spLocks noGrp="1"/>
          </p:cNvSpPr>
          <p:nvPr>
            <p:ph idx="1"/>
          </p:nvPr>
        </p:nvSpPr>
        <p:spPr>
          <a:xfrm>
            <a:off x="2691795" y="2636912"/>
            <a:ext cx="7586081" cy="3391272"/>
          </a:xfrm>
        </p:spPr>
        <p:txBody>
          <a:bodyPr rtlCol="0">
            <a:normAutofit/>
          </a:bodyPr>
          <a:lstStyle/>
          <a:p>
            <a:pPr marL="0" indent="0" algn="ctr">
              <a:buNone/>
            </a:pPr>
            <a:r>
              <a:rPr lang="fr-FR" sz="5400" b="1" dirty="0" smtClean="0"/>
              <a:t>Les </a:t>
            </a:r>
            <a:r>
              <a:rPr lang="fr-FR" sz="5400" b="1" dirty="0" smtClean="0"/>
              <a:t>immobilisations:</a:t>
            </a:r>
            <a:endParaRPr lang="fr-FR" sz="5400" b="1" dirty="0" smtClean="0"/>
          </a:p>
          <a:p>
            <a:pPr marL="0" indent="0" algn="ctr">
              <a:buNone/>
            </a:pPr>
            <a:r>
              <a:rPr lang="fr-FR" sz="4000" b="1" dirty="0" smtClean="0"/>
              <a:t>d</a:t>
            </a:r>
            <a:r>
              <a:rPr lang="fr-FR" sz="4000" b="1" dirty="0" smtClean="0"/>
              <a:t>éfinitions et modifications avec le logiciel </a:t>
            </a:r>
            <a:r>
              <a:rPr lang="fr-FR" sz="4000" b="1" dirty="0" err="1" smtClean="0"/>
              <a:t>Op@le</a:t>
            </a:r>
            <a:endParaRPr lang="fr-FR" sz="4000" b="1" dirty="0" smtClean="0"/>
          </a:p>
        </p:txBody>
      </p:sp>
      <p:pic>
        <p:nvPicPr>
          <p:cNvPr id="3" name="Image 2"/>
          <p:cNvPicPr>
            <a:picLocks noChangeAspect="1"/>
          </p:cNvPicPr>
          <p:nvPr/>
        </p:nvPicPr>
        <p:blipFill>
          <a:blip r:embed="rId3"/>
          <a:stretch>
            <a:fillRect/>
          </a:stretch>
        </p:blipFill>
        <p:spPr>
          <a:xfrm>
            <a:off x="693812" y="792854"/>
            <a:ext cx="518205" cy="518205"/>
          </a:xfrm>
          <a:prstGeom prst="rect">
            <a:avLst/>
          </a:prstGeom>
        </p:spPr>
      </p:pic>
    </p:spTree>
    <p:extLst>
      <p:ext uri="{BB962C8B-B14F-4D97-AF65-F5344CB8AC3E}">
        <p14:creationId xmlns:p14="http://schemas.microsoft.com/office/powerpoint/2010/main" val="358519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30920"/>
          </a:xfrm>
        </p:spPr>
        <p:txBody>
          <a:bodyPr rtlCol="0"/>
          <a:lstStyle/>
          <a:p>
            <a:pPr algn="ctr"/>
            <a:r>
              <a:rPr lang="fr-FR" b="1" dirty="0" smtClean="0">
                <a:solidFill>
                  <a:srgbClr val="002060"/>
                </a:solidFill>
              </a:rPr>
              <a:t>Les </a:t>
            </a:r>
            <a:r>
              <a:rPr lang="fr-FR" b="1" dirty="0" smtClean="0">
                <a:solidFill>
                  <a:srgbClr val="002060"/>
                </a:solidFill>
              </a:rPr>
              <a:t>immobilisations</a:t>
            </a:r>
            <a:endParaRPr lang="fr-FR" dirty="0"/>
          </a:p>
        </p:txBody>
      </p:sp>
      <p:sp>
        <p:nvSpPr>
          <p:cNvPr id="4" name="ZoneTexte 3"/>
          <p:cNvSpPr txBox="1"/>
          <p:nvPr/>
        </p:nvSpPr>
        <p:spPr>
          <a:xfrm>
            <a:off x="1336264" y="1025987"/>
            <a:ext cx="10297144" cy="5909310"/>
          </a:xfrm>
          <a:prstGeom prst="rect">
            <a:avLst/>
          </a:prstGeom>
          <a:noFill/>
        </p:spPr>
        <p:txBody>
          <a:bodyPr wrap="square" rtlCol="0">
            <a:spAutoFit/>
          </a:bodyPr>
          <a:lstStyle/>
          <a:p>
            <a:pPr algn="just"/>
            <a:r>
              <a:rPr lang="fr-FR" b="1" dirty="0" smtClean="0"/>
              <a:t>Distinction </a:t>
            </a:r>
            <a:r>
              <a:rPr lang="fr-FR" b="1" dirty="0"/>
              <a:t>entre fonctionnement et investissement</a:t>
            </a:r>
            <a:r>
              <a:rPr lang="fr-FR" b="1" dirty="0" smtClean="0"/>
              <a:t>.</a:t>
            </a:r>
          </a:p>
          <a:p>
            <a:pPr algn="just"/>
            <a:endParaRPr lang="fr-FR" b="1" dirty="0"/>
          </a:p>
          <a:p>
            <a:pPr algn="just"/>
            <a:r>
              <a:rPr lang="fr-FR" dirty="0"/>
              <a:t>Dans son paragraphe 2.5.6.1, l’instruction codificatrice donne </a:t>
            </a:r>
            <a:r>
              <a:rPr lang="fr-FR" dirty="0" smtClean="0"/>
              <a:t>la </a:t>
            </a:r>
            <a:r>
              <a:rPr lang="fr-FR" dirty="0"/>
              <a:t>définition des immobilisations </a:t>
            </a:r>
            <a:r>
              <a:rPr lang="fr-FR" dirty="0" smtClean="0"/>
              <a:t>:</a:t>
            </a:r>
          </a:p>
          <a:p>
            <a:pPr algn="just"/>
            <a:endParaRPr lang="fr-FR" dirty="0"/>
          </a:p>
          <a:p>
            <a:pPr algn="just"/>
            <a:r>
              <a:rPr lang="fr-FR" b="1" u="sng" dirty="0"/>
              <a:t>Les immobilisations sont les éléments corporels et incorporels (financiers ou non) destinés à servir de </a:t>
            </a:r>
            <a:r>
              <a:rPr lang="fr-FR" b="1" u="sng" dirty="0" smtClean="0"/>
              <a:t>façon durable </a:t>
            </a:r>
            <a:r>
              <a:rPr lang="fr-FR" b="1" u="sng" dirty="0"/>
              <a:t>à l'activité de l'établissement. Elles ne se consomment pas par le premier usage. </a:t>
            </a:r>
            <a:r>
              <a:rPr lang="fr-FR" dirty="0"/>
              <a:t>Néanmoins, les </a:t>
            </a:r>
            <a:r>
              <a:rPr lang="fr-FR" dirty="0" smtClean="0"/>
              <a:t>biens qui </a:t>
            </a:r>
            <a:r>
              <a:rPr lang="fr-FR" dirty="0"/>
              <a:t>répondent à ce critère mais dont la valeur unitaire hors taxes récupérables est </a:t>
            </a:r>
            <a:r>
              <a:rPr lang="fr-FR" b="1" u="sng" dirty="0"/>
              <a:t>inférieure au seuil de </a:t>
            </a:r>
            <a:r>
              <a:rPr lang="fr-FR" b="1" u="sng" dirty="0" smtClean="0"/>
              <a:t>800 euros </a:t>
            </a:r>
            <a:r>
              <a:rPr lang="fr-FR" b="1" u="sng" dirty="0"/>
              <a:t>hors taxe peuvent ne pas être immobilisés</a:t>
            </a:r>
            <a:r>
              <a:rPr lang="fr-FR" dirty="0"/>
              <a:t>. Ils doivent, cependant, en raison de la charge notable </a:t>
            </a:r>
            <a:r>
              <a:rPr lang="fr-FR" dirty="0" smtClean="0"/>
              <a:t>pour l'établissement </a:t>
            </a:r>
            <a:r>
              <a:rPr lang="fr-FR" dirty="0"/>
              <a:t>que représente leur remplacement, </a:t>
            </a:r>
            <a:r>
              <a:rPr lang="fr-FR" b="1" u="sng" dirty="0"/>
              <a:t>faire l'objet d'un inventaire physique </a:t>
            </a:r>
            <a:r>
              <a:rPr lang="fr-FR" dirty="0"/>
              <a:t>(ancien inventaire </a:t>
            </a:r>
            <a:r>
              <a:rPr lang="fr-FR" dirty="0" smtClean="0"/>
              <a:t>sur répertoire</a:t>
            </a:r>
            <a:r>
              <a:rPr lang="fr-FR" dirty="0"/>
              <a:t>) de la responsabilité de l'ordonnateur. Elles comprennent :</a:t>
            </a:r>
          </a:p>
          <a:p>
            <a:pPr algn="just">
              <a:buFont typeface="Wingdings" pitchFamily="2" charset="2"/>
              <a:buChar char="q"/>
            </a:pPr>
            <a:r>
              <a:rPr lang="fr-FR" dirty="0" smtClean="0"/>
              <a:t> </a:t>
            </a:r>
            <a:r>
              <a:rPr lang="fr-FR" dirty="0"/>
              <a:t>les immobilisations incorporelles non financières (compte racine 20) ;</a:t>
            </a:r>
          </a:p>
          <a:p>
            <a:pPr algn="just">
              <a:buFont typeface="Wingdings" pitchFamily="2" charset="2"/>
              <a:buChar char="q"/>
            </a:pPr>
            <a:r>
              <a:rPr lang="fr-FR" dirty="0" smtClean="0"/>
              <a:t> les </a:t>
            </a:r>
            <a:r>
              <a:rPr lang="fr-FR" dirty="0"/>
              <a:t>immobilisations corporelles (compte racine 21) ;</a:t>
            </a:r>
          </a:p>
          <a:p>
            <a:pPr algn="just">
              <a:buFont typeface="Wingdings" pitchFamily="2" charset="2"/>
              <a:buChar char="q"/>
            </a:pPr>
            <a:r>
              <a:rPr lang="fr-FR" dirty="0" smtClean="0"/>
              <a:t> les </a:t>
            </a:r>
            <a:r>
              <a:rPr lang="fr-FR" dirty="0"/>
              <a:t>immobilisations financières (compte racine 27</a:t>
            </a:r>
            <a:r>
              <a:rPr lang="fr-FR" dirty="0" smtClean="0"/>
              <a:t>).</a:t>
            </a:r>
          </a:p>
          <a:p>
            <a:pPr algn="just"/>
            <a:endParaRPr lang="fr-FR" dirty="0" smtClean="0"/>
          </a:p>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a:p>
        </p:txBody>
      </p:sp>
      <p:pic>
        <p:nvPicPr>
          <p:cNvPr id="5" name="Image 4"/>
          <p:cNvPicPr>
            <a:picLocks noChangeAspect="1"/>
          </p:cNvPicPr>
          <p:nvPr/>
        </p:nvPicPr>
        <p:blipFill>
          <a:blip r:embed="rId3"/>
          <a:stretch>
            <a:fillRect/>
          </a:stretch>
        </p:blipFill>
        <p:spPr>
          <a:xfrm>
            <a:off x="693812" y="806512"/>
            <a:ext cx="445047" cy="438950"/>
          </a:xfrm>
          <a:prstGeom prst="rect">
            <a:avLst/>
          </a:prstGeom>
        </p:spPr>
      </p:pic>
    </p:spTree>
    <p:extLst>
      <p:ext uri="{BB962C8B-B14F-4D97-AF65-F5344CB8AC3E}">
        <p14:creationId xmlns:p14="http://schemas.microsoft.com/office/powerpoint/2010/main" val="12865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thématiques 16 x 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67_TF02787947.potx" id="{0FDA475E-9A45-48CF-9C1D-C27318078FA3}" vid="{DF07EB73-A761-4761-AC95-CBCEE74D05CF}"/>
    </a:ext>
  </a:extLst>
</a:theme>
</file>

<file path=ppt/theme/theme2.xml><?xml version="1.0" encoding="utf-8"?>
<a:theme xmlns:a="http://schemas.openxmlformats.org/drawingml/2006/main" name="Thèm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6297</TotalTime>
  <Words>25222</Words>
  <Application>Microsoft Office PowerPoint</Application>
  <PresentationFormat>Personnalisé</PresentationFormat>
  <Paragraphs>1269</Paragraphs>
  <Slides>138</Slides>
  <Notes>112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138</vt:i4>
      </vt:variant>
    </vt:vector>
  </HeadingPairs>
  <TitlesOfParts>
    <vt:vector size="144" baseType="lpstr">
      <vt:lpstr>Arial</vt:lpstr>
      <vt:lpstr>Constantia</vt:lpstr>
      <vt:lpstr>Euphemia</vt:lpstr>
      <vt:lpstr>Wingdings</vt:lpstr>
      <vt:lpstr>Wingdings 2</vt:lpstr>
      <vt:lpstr>Mathématiques 16 x 9</vt:lpstr>
      <vt:lpstr>Actualisation des connaissances  et des pratiques en matière budgétaire et comptable</vt:lpstr>
      <vt:lpstr>Actualisation des connaissances  et des pratiques en matière budgétaire et comptable</vt:lpstr>
      <vt:lpstr>Actualisation des connaissances  et des pratiques en matière budgétaire et comptable</vt:lpstr>
      <vt:lpstr>La responsabilité du gestionnaire public</vt:lpstr>
      <vt:lpstr>La responsabilité du gestionnaire public</vt:lpstr>
      <vt:lpstr>La responsabilité du gestionnaire public</vt:lpstr>
      <vt:lpstr>La responsabilité du gestionnaire public</vt:lpstr>
      <vt:lpstr>La responsabilité du gestionnaire public</vt:lpstr>
      <vt:lpstr>La responsabilité du gestionnaire public</vt:lpstr>
      <vt:lpstr>La responsabilité du gestionnaire public</vt:lpstr>
      <vt:lpstr>La responsabilité du gestionnaire public</vt:lpstr>
      <vt:lpstr>La responsabilité du gestionnaire public</vt:lpstr>
      <vt:lpstr>La responsabilité du gestionnaire public</vt:lpstr>
      <vt:lpstr>La responsabilité du gestionnaire public</vt:lpstr>
      <vt:lpstr>La responsabilité du gestionnaire public</vt:lpstr>
      <vt:lpstr>La responsabilité du gestionnaire public</vt:lpstr>
      <vt:lpstr>La responsabilité du gestionnaire public</vt:lpstr>
      <vt:lpstr>La responsabilité du gestionnaire public</vt:lpstr>
      <vt:lpstr>La responsabilité du gestionnaire public</vt:lpstr>
      <vt:lpstr>Actualisation des connaissances  et des pratiques en matière budgétaire et comptable</vt:lpstr>
      <vt:lpstr>Modifications règlementaires</vt:lpstr>
      <vt:lpstr>Modifications règlementaires</vt:lpstr>
      <vt:lpstr>Actualisation des connaissances  et des pratiques en matière budgétaire et comptable</vt:lpstr>
      <vt:lpstr>Les crédits sous conditions d’emploi</vt:lpstr>
      <vt:lpstr>Les crédits sous conditions d’emploi</vt:lpstr>
      <vt:lpstr>Les crédits sous conditions d’emploi</vt:lpstr>
      <vt:lpstr>Les crédits sous conditions d’emploi</vt:lpstr>
      <vt:lpstr>Les crédits sous conditions d’emploi</vt:lpstr>
      <vt:lpstr>Actualisation des connaissances  et des pratiques en matière budgétaire et comptable</vt:lpstr>
      <vt:lpstr>Les frais de déplacements</vt:lpstr>
      <vt:lpstr>Les frais de déplacements</vt:lpstr>
      <vt:lpstr>Actualisation des connaissances  et des pratiques en matière budgétaire et comptable</vt:lpstr>
      <vt:lpstr>Modification et résiliation des contrats de marchés publics</vt:lpstr>
      <vt:lpstr>Modification et résiliation des contrats de marchés publics</vt:lpstr>
      <vt:lpstr>Modification et résiliation des contrats de marchés publics</vt:lpstr>
      <vt:lpstr>Modification et résiliation des contrats de marchés publics</vt:lpstr>
      <vt:lpstr>Modification et résiliation des contrats de marchés publics</vt:lpstr>
      <vt:lpstr>Modification et résiliation des contrats de marchés publics</vt:lpstr>
      <vt:lpstr>Actualisation des connaissances  et des pratiques en matière budgétaire et comptable</vt:lpstr>
      <vt:lpstr>Le contrôle de la dépense</vt:lpstr>
      <vt:lpstr>I – La nature du contrôle</vt:lpstr>
      <vt:lpstr>I – La nature du contrôle</vt:lpstr>
      <vt:lpstr>I – La nature du contrôle</vt:lpstr>
      <vt:lpstr>II - Le contrôle de la qualité de l’ordonnateur.</vt:lpstr>
      <vt:lpstr>II - Le contrôle de la qualité de l’ordonnateur.</vt:lpstr>
      <vt:lpstr>III - Le contrôle de l’exacte imputation de la dépense.</vt:lpstr>
      <vt:lpstr>IV- Le contrôle de la disponibilité des crédits.</vt:lpstr>
      <vt:lpstr>V - La certification du service fait et du caractère exécutoire des pièces.</vt:lpstr>
      <vt:lpstr>V - La certification du service fait.</vt:lpstr>
      <vt:lpstr>V - La certification du caractère exécutoire des pièces.</vt:lpstr>
      <vt:lpstr>V - La certification du caractère exécutoire des pièces.</vt:lpstr>
      <vt:lpstr> VI - Le contrôle de l’exactitude de la liquidation.</vt:lpstr>
      <vt:lpstr> VI - Le contrôle de l’exactitude de la liquidation.</vt:lpstr>
      <vt:lpstr>VII - Le contrôle de l'application des règles de prescription et de déchéance.</vt:lpstr>
      <vt:lpstr>. VIII - Le contrôle du caractère libératoire du paiement.</vt:lpstr>
      <vt:lpstr>. VIII - Le contrôle du caractère libératoire du paiement.</vt:lpstr>
      <vt:lpstr>. VIII - Le contrôle du caractère libératoire du paiement.</vt:lpstr>
      <vt:lpstr>. VIII - Le contrôle du caractère libératoire du paiement.</vt:lpstr>
      <vt:lpstr>IX - Le contrôle de la présence des pièces justificatives de la dépense.</vt:lpstr>
      <vt:lpstr>IX - Le contrôle de la présence des pièces justificatives de la dépense.</vt:lpstr>
      <vt:lpstr>IX - Le contrôle de la présence des pièces justificatives de la dépense.</vt:lpstr>
      <vt:lpstr>IX - Le contrôle de la présence des pièces justificatives de la dépense.</vt:lpstr>
      <vt:lpstr>IX - Le contrôle de la présence des pièces justificatives de la dépense.</vt:lpstr>
      <vt:lpstr>IX - Le contrôle de la présence des pièces justificatives de la dépense.</vt:lpstr>
      <vt:lpstr>IX - Le contrôle de la présence des pièces justificatives de la dépense.</vt:lpstr>
      <vt:lpstr>IX - Le contrôle de la présence des pièces justificatives de la dépense.</vt:lpstr>
      <vt:lpstr>IX - Le contrôle de la présence des pièces justificatives de la dépense.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X – Les marchés publics</vt:lpstr>
      <vt:lpstr>X – Les marchés publics</vt:lpstr>
      <vt:lpstr>X – Les marchés publics</vt:lpstr>
      <vt:lpstr>X – Les marchés publics</vt:lpstr>
      <vt:lpstr>X – Les marchés publics</vt:lpstr>
      <vt:lpstr>X – Les marchés publics</vt:lpstr>
      <vt:lpstr>X – Les marchés publics</vt:lpstr>
      <vt:lpstr>X – Les marchés publics</vt:lpstr>
      <vt:lpstr>X – Les marchés publics</vt:lpstr>
      <vt:lpstr>X – Les marchés publics</vt:lpstr>
      <vt:lpstr>X – Les marchés publics</vt:lpstr>
      <vt:lpstr>Présentation PowerPoint</vt:lpstr>
      <vt:lpstr>Présentation PowerPoint</vt:lpstr>
      <vt:lpstr>Présentation PowerPoint</vt:lpstr>
      <vt:lpstr>Présentation PowerPoint</vt:lpstr>
      <vt:lpstr>Présentation PowerPoint</vt:lpstr>
      <vt:lpstr>Présentation PowerPoint</vt:lpstr>
      <vt:lpstr>Actualisation des connaissances  et des pratiques en matière budgétaire et comptable</vt:lpstr>
      <vt:lpstr>Les immobilisations</vt:lpstr>
      <vt:lpstr>Les immobilisations</vt:lpstr>
      <vt:lpstr>Les immobilisations</vt:lpstr>
      <vt:lpstr>Les immobilisations</vt:lpstr>
      <vt:lpstr>Les immobilisations</vt:lpstr>
      <vt:lpstr>Les immobilisations</vt:lpstr>
      <vt:lpstr>Les immobilisations</vt:lpstr>
      <vt:lpstr>Les immobilisations</vt:lpstr>
      <vt:lpstr>Les immobilisations</vt:lpstr>
      <vt:lpstr>Les immobilisations</vt:lpstr>
      <vt:lpstr>Les immobilisations</vt:lpstr>
      <vt:lpstr>Actualisation des connaissances  et des pratiques en matière budgétaire et comptable</vt:lpstr>
      <vt:lpstr>Les contrats publics</vt:lpstr>
      <vt:lpstr>Les contrats publics : notion</vt:lpstr>
      <vt:lpstr>Les contrats publics : contrôles</vt:lpstr>
      <vt:lpstr>Les contrats publics : durée</vt:lpstr>
      <vt:lpstr>Les contrats publics : résiliation</vt:lpstr>
      <vt:lpstr>Les contrats publics : résiliation (suite)</vt:lpstr>
      <vt:lpstr>Les contrats publics : sécurisation</vt:lpstr>
      <vt:lpstr>Actualisation des connaissances  et des pratiques en matière budgétaire et comptable</vt:lpstr>
      <vt:lpstr>LE CODE DE LA COMMANDE PUBLIQUE</vt:lpstr>
      <vt:lpstr>Les grands principes des marchés publics</vt:lpstr>
      <vt:lpstr>Signature des marchés publics</vt:lpstr>
      <vt:lpstr>Signature et notification du marché</vt:lpstr>
      <vt:lpstr>Délais de notification (standstill)</vt:lpstr>
      <vt:lpstr>Les divers types de marchés publics (1)</vt:lpstr>
      <vt:lpstr>Les divers types de marchés publics   (2)</vt:lpstr>
      <vt:lpstr>Les divers types de marchés publics (3)</vt:lpstr>
      <vt:lpstr>Intégrer les CCAG à vos marchés?</vt:lpstr>
      <vt:lpstr>6 CCAG issus d’arrêtés du 30 mars 2021</vt:lpstr>
      <vt:lpstr>412. Les marchés publics égaux ou supérieurs au montant fixé par voie réglementaire au-delà duquel ils doivent être écrits &gt;25000 € HT</vt:lpstr>
      <vt:lpstr>4122. Les marchés publics écrits faisant référence à un CCAG approuvé par arrêté </vt:lpstr>
      <vt:lpstr>Les phases d’un marché public</vt:lpstr>
      <vt:lpstr>Seuils</vt:lpstr>
      <vt:lpstr>             Les marchés publics Nouvelle circulaire sur l’exécution des contrats de la commande publique dans le contexte actuel de hausse des prix de certaines matières premières du 22 mars 2022 suite à l’avis rendu le 15 septembre 2022 par le Conseil d’État, la Première ministre, Élisabeth Borne, a pris une nouvelle circulaire abrogeant celle du 30 mars 2022. </vt:lpstr>
      <vt:lpstr>Acheter hors marchés des denrées alimentaires en circuit-court  </vt:lpstr>
      <vt:lpstr>Les marchés publics Achat local et respect du code : étude du rapport sur la commune de Cusset  https://www.ccomptes.fr/system/files/2023-03/ARA202304.pdf  - Rapport d’observations de la Chambre régionale des comptes (CRC) Auvergne-Rhône-Alpes sur l’achat public de la commune de Cusset.   Différents achats, pour des prestations de nature similaire (saucissonnage), ont été réalisés hors procédure de publicité et de mise en concurrence pour des montants ayant dépassé à plusieurs reprises les seuils réglementaires alors en vigueur durant la période de contrôle. C’est notamment le cas pour les denrées alimentaires pour lesquels certains accords-cadres n’ont pas été reconduits (notamment pour la viande et les produits surgelés) et ont donné lieu à des achats en direct auprès des fournisseurs, sans mise en concurrence.  Ainsi, les achats de viande, représentant en moyenne 100 000 € HT par an, sont passés chaque semaine, au fil de l’eau, auprès de deux à trois fournisseurs habituels de la cuisine, note la CRC.  La CRC remarque également que des achats de denrées alimentaires ont également été régulièrement réalisés auprès de différents producteurs locaux (produits laitiers, boulangerie) dans le but de privilégier l’approvisionnement de proximité, y compris auprès d’un producteur élu au conseil municipal . </vt:lpstr>
      <vt:lpstr>Les délits en matière de marchés publics.</vt:lpstr>
      <vt:lpstr>Les délits en matière de marchés publics.</vt:lpstr>
      <vt:lpstr>Modalités de résiliation d’un contrat de reprographie.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Actualisation des connaissances  et des pratiques en matière budgétaire et comptable</dc:title>
  <dc:creator>Bernard</dc:creator>
  <cp:lastModifiedBy>B B</cp:lastModifiedBy>
  <cp:revision>160</cp:revision>
  <dcterms:created xsi:type="dcterms:W3CDTF">2023-04-05T20:11:07Z</dcterms:created>
  <dcterms:modified xsi:type="dcterms:W3CDTF">2025-03-16T21:22:17Z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