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3" r:id="rId4"/>
    <p:sldMasterId id="2147483659" r:id="rId5"/>
    <p:sldMasterId id="2147483661" r:id="rId6"/>
    <p:sldMasterId id="2147483694" r:id="rId7"/>
    <p:sldMasterId id="2147483682" r:id="rId8"/>
  </p:sldMasterIdLst>
  <p:notesMasterIdLst>
    <p:notesMasterId r:id="rId60"/>
  </p:notesMasterIdLst>
  <p:handoutMasterIdLst>
    <p:handoutMasterId r:id="rId61"/>
  </p:handoutMasterIdLst>
  <p:sldIdLst>
    <p:sldId id="297" r:id="rId9"/>
    <p:sldId id="291" r:id="rId10"/>
    <p:sldId id="298" r:id="rId11"/>
    <p:sldId id="299" r:id="rId12"/>
    <p:sldId id="300" r:id="rId13"/>
    <p:sldId id="309" r:id="rId14"/>
    <p:sldId id="31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12" r:id="rId24"/>
    <p:sldId id="313" r:id="rId25"/>
    <p:sldId id="314" r:id="rId26"/>
    <p:sldId id="315" r:id="rId27"/>
    <p:sldId id="319" r:id="rId28"/>
    <p:sldId id="316" r:id="rId29"/>
    <p:sldId id="350" r:id="rId30"/>
    <p:sldId id="318" r:id="rId31"/>
    <p:sldId id="320" r:id="rId32"/>
    <p:sldId id="321" r:id="rId33"/>
    <p:sldId id="323" r:id="rId34"/>
    <p:sldId id="322" r:id="rId35"/>
    <p:sldId id="324" r:id="rId36"/>
    <p:sldId id="326" r:id="rId37"/>
    <p:sldId id="329" r:id="rId38"/>
    <p:sldId id="330" r:id="rId39"/>
    <p:sldId id="331" r:id="rId40"/>
    <p:sldId id="332" r:id="rId41"/>
    <p:sldId id="333" r:id="rId42"/>
    <p:sldId id="334" r:id="rId43"/>
    <p:sldId id="335" r:id="rId44"/>
    <p:sldId id="336" r:id="rId45"/>
    <p:sldId id="337" r:id="rId46"/>
    <p:sldId id="338" r:id="rId47"/>
    <p:sldId id="339" r:id="rId48"/>
    <p:sldId id="340" r:id="rId49"/>
    <p:sldId id="341" r:id="rId50"/>
    <p:sldId id="342" r:id="rId51"/>
    <p:sldId id="343" r:id="rId52"/>
    <p:sldId id="344" r:id="rId53"/>
    <p:sldId id="345" r:id="rId54"/>
    <p:sldId id="346" r:id="rId55"/>
    <p:sldId id="347" r:id="rId56"/>
    <p:sldId id="348" r:id="rId57"/>
    <p:sldId id="349" r:id="rId58"/>
    <p:sldId id="278" r:id="rId5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A1E5"/>
    <a:srgbClr val="353535"/>
    <a:srgbClr val="DA0029"/>
    <a:srgbClr val="000000"/>
    <a:srgbClr val="9B008A"/>
    <a:srgbClr val="7800FF"/>
    <a:srgbClr val="8800D1"/>
    <a:srgbClr val="7B00AC"/>
    <a:srgbClr val="6E008E"/>
    <a:srgbClr val="8211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46" autoAdjust="0"/>
    <p:restoredTop sz="93846" autoAdjust="0"/>
  </p:normalViewPr>
  <p:slideViewPr>
    <p:cSldViewPr snapToGrid="0" snapToObjects="1">
      <p:cViewPr varScale="1">
        <p:scale>
          <a:sx n="53" d="100"/>
          <a:sy n="53" d="100"/>
        </p:scale>
        <p:origin x="84" y="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3" d="100"/>
          <a:sy n="73" d="100"/>
        </p:scale>
        <p:origin x="-265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63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5" Type="http://schemas.openxmlformats.org/officeDocument/2006/relationships/slideMaster" Target="slideMasters/slideMaster2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3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9186E-EAA7-3A42-AFD2-CC349621202A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815B8-4CE2-F247-96EE-D0C173663B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1493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EF2D4-44B9-F34D-AC77-36ED78FDDA30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7BDEA-8EA0-FE4F-8E67-406CE035A260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7604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contenu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71083"/>
            <a:ext cx="7881937" cy="4598988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/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FA1E5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FA1E5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39791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C38-4E22-4BFE-9A4E-FDA03ED93C92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2ECB3-ED44-4C9B-9FD5-39FEA86B11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6102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C38-4E22-4BFE-9A4E-FDA03ED93C92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2ECB3-ED44-4C9B-9FD5-39FEA86B11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8230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C38-4E22-4BFE-9A4E-FDA03ED93C92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2ECB3-ED44-4C9B-9FD5-39FEA86B11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581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C38-4E22-4BFE-9A4E-FDA03ED93C92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2ECB3-ED44-4C9B-9FD5-39FEA86B11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1877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C38-4E22-4BFE-9A4E-FDA03ED93C92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2ECB3-ED44-4C9B-9FD5-39FEA86B11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907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C38-4E22-4BFE-9A4E-FDA03ED93C92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2ECB3-ED44-4C9B-9FD5-39FEA86B11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6407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C38-4E22-4BFE-9A4E-FDA03ED93C92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2ECB3-ED44-4C9B-9FD5-39FEA86B11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89857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C38-4E22-4BFE-9A4E-FDA03ED93C92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2ECB3-ED44-4C9B-9FD5-39FEA86B11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2672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C38-4E22-4BFE-9A4E-FDA03ED93C92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2ECB3-ED44-4C9B-9FD5-39FEA86B11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2540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C38-4E22-4BFE-9A4E-FDA03ED93C92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2ECB3-ED44-4C9B-9FD5-39FEA86B11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9171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ge de contenu avec texte et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05400" y="1476296"/>
            <a:ext cx="7881400" cy="4525963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/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FA1E5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FA1E5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539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C38-4E22-4BFE-9A4E-FDA03ED93C92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2ECB3-ED44-4C9B-9FD5-39FEA86B11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713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EF91-4A7E-4FC3-AFBE-75A8A79F5854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930F-57C5-4552-B2A6-6B2AF7BCA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5357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EF91-4A7E-4FC3-AFBE-75A8A79F5854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930F-57C5-4552-B2A6-6B2AF7BCA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392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EF91-4A7E-4FC3-AFBE-75A8A79F5854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930F-57C5-4552-B2A6-6B2AF7BCA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870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EF91-4A7E-4FC3-AFBE-75A8A79F5854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930F-57C5-4552-B2A6-6B2AF7BCA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80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EF91-4A7E-4FC3-AFBE-75A8A79F5854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930F-57C5-4552-B2A6-6B2AF7BCA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08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EF91-4A7E-4FC3-AFBE-75A8A79F5854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930F-57C5-4552-B2A6-6B2AF7BCA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04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EF91-4A7E-4FC3-AFBE-75A8A79F5854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930F-57C5-4552-B2A6-6B2AF7BCA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229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EF91-4A7E-4FC3-AFBE-75A8A79F5854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930F-57C5-4552-B2A6-6B2AF7BCA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02492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EF91-4A7E-4FC3-AFBE-75A8A79F5854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930F-57C5-4552-B2A6-6B2AF7BCA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0333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69378"/>
            <a:ext cx="7881937" cy="4397375"/>
          </a:xfrm>
        </p:spPr>
        <p:txBody>
          <a:bodyPr/>
          <a:lstStyle>
            <a:lvl1pPr>
              <a:buClr>
                <a:srgbClr val="1FA1E5"/>
              </a:buCl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fr-FR" dirty="0"/>
              <a:t> 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17172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EF91-4A7E-4FC3-AFBE-75A8A79F5854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930F-57C5-4552-B2A6-6B2AF7BCA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2870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EF91-4A7E-4FC3-AFBE-75A8A79F5854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930F-57C5-4552-B2A6-6B2AF7BCA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290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8773" y="69692"/>
            <a:ext cx="8004162" cy="828574"/>
          </a:xfrm>
        </p:spPr>
        <p:txBody>
          <a:bodyPr anchor="b">
            <a:normAutofit/>
          </a:bodyPr>
          <a:lstStyle>
            <a:lvl1pPr algn="l">
              <a:defRPr sz="3000" b="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77333" y="1494531"/>
            <a:ext cx="7923066" cy="32330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7333" y="5367338"/>
            <a:ext cx="792306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925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09" y="976320"/>
            <a:ext cx="7894637" cy="2433895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3472208"/>
            <a:ext cx="759619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1FA1E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69385" y="6368684"/>
            <a:ext cx="580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1FA1E5"/>
                </a:solidFill>
              </a:defRPr>
            </a:lvl1pPr>
          </a:lstStyle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3674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 -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97486" y="3283200"/>
            <a:ext cx="5897726" cy="2108160"/>
          </a:xfrm>
        </p:spPr>
        <p:txBody>
          <a:bodyPr anchor="t" anchorCtr="0">
            <a:normAutofit/>
          </a:bodyPr>
          <a:lstStyle>
            <a:lvl1pPr>
              <a:defRPr sz="1500" baseline="0"/>
            </a:lvl1pPr>
          </a:lstStyle>
          <a:p>
            <a:r>
              <a:rPr lang="fr-FR" dirty="0"/>
              <a:t>Contacts :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69385" y="6368684"/>
            <a:ext cx="580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1FA1E5"/>
                </a:solidFill>
              </a:defRPr>
            </a:lvl1pPr>
          </a:lstStyle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0721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95375" y="4121150"/>
            <a:ext cx="7505700" cy="1814513"/>
          </a:xfr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1095375" y="2705101"/>
            <a:ext cx="7505700" cy="1156980"/>
          </a:xfrm>
        </p:spPr>
        <p:txBody>
          <a:bodyPr>
            <a:noAutofit/>
          </a:bodyPr>
          <a:lstStyle>
            <a:lvl1pPr marL="0" indent="0">
              <a:buFont typeface="Arial"/>
              <a:buNone/>
              <a:defRPr sz="30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69385" y="6368684"/>
            <a:ext cx="580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1FA1E5"/>
                </a:solidFill>
              </a:defRPr>
            </a:lvl1pPr>
          </a:lstStyle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4325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5355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C38-4E22-4BFE-9A4E-FDA03ED93C92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2ECB3-ED44-4C9B-9FD5-39FEA86B11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2725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05400" y="0"/>
            <a:ext cx="7881400" cy="1286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05400" y="1476022"/>
            <a:ext cx="7881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69385" y="6368684"/>
            <a:ext cx="580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1FA1E5"/>
                </a:solidFill>
              </a:defRPr>
            </a:lvl1pPr>
          </a:lstStyle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3" name="Connecteur droit 12"/>
          <p:cNvCxnSpPr/>
          <p:nvPr userDrawn="1"/>
        </p:nvCxnSpPr>
        <p:spPr>
          <a:xfrm>
            <a:off x="698885" y="1295400"/>
            <a:ext cx="7173849" cy="0"/>
          </a:xfrm>
          <a:prstGeom prst="line">
            <a:avLst/>
          </a:prstGeom>
          <a:ln w="57150" cap="rnd" cmpd="sng">
            <a:solidFill>
              <a:srgbClr val="139FE8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 userDrawn="1"/>
        </p:nvCxnSpPr>
        <p:spPr>
          <a:xfrm flipV="1">
            <a:off x="7872734" y="872640"/>
            <a:ext cx="642246" cy="419889"/>
          </a:xfrm>
          <a:prstGeom prst="line">
            <a:avLst/>
          </a:prstGeom>
          <a:ln w="57150" cap="rnd" cmpd="sng">
            <a:solidFill>
              <a:srgbClr val="139FE8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 userDrawn="1"/>
        </p:nvCxnSpPr>
        <p:spPr>
          <a:xfrm flipH="1" flipV="1">
            <a:off x="699180" y="0"/>
            <a:ext cx="1" cy="1286937"/>
          </a:xfrm>
          <a:prstGeom prst="line">
            <a:avLst/>
          </a:prstGeom>
          <a:ln w="57150" cap="rnd" cmpd="sng">
            <a:solidFill>
              <a:srgbClr val="139FE8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pied de page 4"/>
          <p:cNvSpPr txBox="1">
            <a:spLocks/>
          </p:cNvSpPr>
          <p:nvPr userDrawn="1"/>
        </p:nvSpPr>
        <p:spPr>
          <a:xfrm>
            <a:off x="3955958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 smtClean="0">
                <a:solidFill>
                  <a:srgbClr val="139FE8"/>
                </a:solidFill>
              </a:rPr>
              <a:t>Equipe Nationale Clermont-Ferrand</a:t>
            </a:r>
            <a:r>
              <a:rPr lang="fr-FR" dirty="0">
                <a:solidFill>
                  <a:srgbClr val="00919D"/>
                </a:solidFill>
              </a:rPr>
              <a:t/>
            </a:r>
            <a:br>
              <a:rPr lang="fr-FR" dirty="0">
                <a:solidFill>
                  <a:srgbClr val="00919D"/>
                </a:solidFill>
              </a:rPr>
            </a:b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GESTION DES RESPONSABLES</a:t>
            </a:r>
            <a:endParaRPr lang="fr-FR" dirty="0"/>
          </a:p>
        </p:txBody>
      </p:sp>
      <p:sp>
        <p:nvSpPr>
          <p:cNvPr id="19" name="Espace réservé du pied de page 4"/>
          <p:cNvSpPr txBox="1">
            <a:spLocks/>
          </p:cNvSpPr>
          <p:nvPr userDrawn="1"/>
        </p:nvSpPr>
        <p:spPr>
          <a:xfrm>
            <a:off x="6846743" y="6381385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18/12/2019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81" y="6162898"/>
            <a:ext cx="2569152" cy="45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75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5" r:id="rId2"/>
    <p:sldLayoutId id="2147483680" r:id="rId3"/>
    <p:sldLayoutId id="2147483672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300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SzPct val="100000"/>
        <a:buFont typeface="Arial"/>
        <a:buChar char="■"/>
        <a:defRPr sz="2000" kern="1200">
          <a:solidFill>
            <a:srgbClr val="1FA1E5"/>
          </a:solidFill>
          <a:latin typeface="+mn-lt"/>
          <a:ea typeface="+mn-ea"/>
          <a:cs typeface="+mn-cs"/>
        </a:defRPr>
      </a:lvl1pPr>
      <a:lvl2pPr marL="627063" indent="-169863" algn="l" defTabSz="457200" rtl="0" eaLnBrk="1" latinLnBrk="0" hangingPunct="1">
        <a:spcBef>
          <a:spcPct val="20000"/>
        </a:spcBef>
        <a:buClr>
          <a:srgbClr val="1FA1E5"/>
        </a:buClr>
        <a:buFont typeface="Arial Italic"/>
        <a:buChar char="■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0" algn="l" defTabSz="457200" rtl="0" eaLnBrk="1" latinLnBrk="0" hangingPunct="1">
        <a:spcBef>
          <a:spcPct val="20000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627063" indent="177800" algn="l" defTabSz="457200" rtl="0" eaLnBrk="1" latinLnBrk="0" hangingPunct="1">
        <a:spcBef>
          <a:spcPct val="20000"/>
        </a:spcBef>
        <a:buClr>
          <a:srgbClr val="1FA1E5"/>
        </a:buClr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806450" indent="0" algn="l" defTabSz="457200" rtl="0" eaLnBrk="1" latinLnBrk="0" hangingPunct="1">
        <a:spcBef>
          <a:spcPct val="20000"/>
        </a:spcBef>
        <a:buFont typeface="Arial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7485" y="915840"/>
            <a:ext cx="7982797" cy="2548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CLIQUEZ ET MODIFIEZ </a:t>
            </a:r>
            <a:br>
              <a:rPr lang="fr-FR" dirty="0"/>
            </a:br>
            <a:r>
              <a:rPr lang="fr-FR" dirty="0"/>
              <a:t>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7486" y="3464803"/>
            <a:ext cx="7589313" cy="1249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698885" y="5516417"/>
            <a:ext cx="6290733" cy="0"/>
          </a:xfrm>
          <a:prstGeom prst="line">
            <a:avLst/>
          </a:prstGeom>
          <a:ln w="57150" cap="rnd" cmpd="sng">
            <a:solidFill>
              <a:srgbClr val="139FE8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 userDrawn="1"/>
        </p:nvCxnSpPr>
        <p:spPr>
          <a:xfrm flipV="1">
            <a:off x="6995213" y="4489080"/>
            <a:ext cx="1519767" cy="1024465"/>
          </a:xfrm>
          <a:prstGeom prst="line">
            <a:avLst/>
          </a:prstGeom>
          <a:ln w="57150" cap="rnd" cmpd="sng">
            <a:solidFill>
              <a:srgbClr val="139FE8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 userDrawn="1"/>
        </p:nvCxnSpPr>
        <p:spPr>
          <a:xfrm flipH="1" flipV="1">
            <a:off x="698885" y="0"/>
            <a:ext cx="295" cy="5507953"/>
          </a:xfrm>
          <a:prstGeom prst="line">
            <a:avLst/>
          </a:prstGeom>
          <a:ln w="57150" cap="rnd" cmpd="sng">
            <a:solidFill>
              <a:srgbClr val="139FE8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Imag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80" y="6210323"/>
            <a:ext cx="2569153" cy="456025"/>
          </a:xfrm>
          <a:prstGeom prst="rect">
            <a:avLst/>
          </a:prstGeom>
        </p:spPr>
      </p:pic>
      <p:sp>
        <p:nvSpPr>
          <p:cNvPr id="14" name="Espace réservé du pied de page 4"/>
          <p:cNvSpPr txBox="1">
            <a:spLocks/>
          </p:cNvSpPr>
          <p:nvPr userDrawn="1"/>
        </p:nvSpPr>
        <p:spPr>
          <a:xfrm>
            <a:off x="3955958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 smtClean="0">
                <a:solidFill>
                  <a:srgbClr val="139FE8"/>
                </a:solidFill>
              </a:rPr>
              <a:t>Equipe Nationale Clermont-Ferrand</a:t>
            </a:r>
            <a:r>
              <a:rPr lang="fr-FR" dirty="0">
                <a:solidFill>
                  <a:srgbClr val="00919D"/>
                </a:solidFill>
              </a:rPr>
              <a:t/>
            </a:r>
            <a:br>
              <a:rPr lang="fr-FR" dirty="0">
                <a:solidFill>
                  <a:srgbClr val="00919D"/>
                </a:solidFill>
              </a:rPr>
            </a:b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GESTION DES RESPONSABLES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15" name="Espace réservé du pied de page 4"/>
          <p:cNvSpPr txBox="1">
            <a:spLocks/>
          </p:cNvSpPr>
          <p:nvPr userDrawn="1"/>
        </p:nvSpPr>
        <p:spPr>
          <a:xfrm>
            <a:off x="6846743" y="6381385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18/12/2019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964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5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50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rgbClr val="1FA1E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5183" y="697997"/>
            <a:ext cx="7781697" cy="20063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5182" y="2704320"/>
            <a:ext cx="7781697" cy="1180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</a:t>
            </a:r>
            <a:br>
              <a:rPr lang="fr-FR" dirty="0"/>
            </a:br>
            <a:r>
              <a:rPr lang="fr-FR" dirty="0"/>
              <a:t>les styles du texte du masque</a:t>
            </a:r>
          </a:p>
          <a:p>
            <a:pPr lvl="0"/>
            <a:endParaRPr lang="fr-FR" dirty="0"/>
          </a:p>
        </p:txBody>
      </p:sp>
      <p:cxnSp>
        <p:nvCxnSpPr>
          <p:cNvPr id="15" name="Connecteur droit 14"/>
          <p:cNvCxnSpPr/>
          <p:nvPr userDrawn="1"/>
        </p:nvCxnSpPr>
        <p:spPr>
          <a:xfrm>
            <a:off x="698885" y="3893512"/>
            <a:ext cx="6290733" cy="0"/>
          </a:xfrm>
          <a:prstGeom prst="line">
            <a:avLst/>
          </a:prstGeom>
          <a:ln w="57150" cap="rnd" cmpd="sng">
            <a:solidFill>
              <a:srgbClr val="139FE8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 userDrawn="1"/>
        </p:nvCxnSpPr>
        <p:spPr>
          <a:xfrm flipV="1">
            <a:off x="6995213" y="2866175"/>
            <a:ext cx="1519767" cy="1024465"/>
          </a:xfrm>
          <a:prstGeom prst="line">
            <a:avLst/>
          </a:prstGeom>
          <a:ln w="57150" cap="rnd" cmpd="sng">
            <a:solidFill>
              <a:srgbClr val="139FE8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 userDrawn="1"/>
        </p:nvCxnSpPr>
        <p:spPr>
          <a:xfrm flipH="1" flipV="1">
            <a:off x="699180" y="0"/>
            <a:ext cx="1" cy="3885049"/>
          </a:xfrm>
          <a:prstGeom prst="line">
            <a:avLst/>
          </a:prstGeom>
          <a:ln w="57150" cap="rnd" cmpd="sng">
            <a:solidFill>
              <a:srgbClr val="139FE8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Imag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85" y="6256619"/>
            <a:ext cx="2569152" cy="456025"/>
          </a:xfrm>
          <a:prstGeom prst="rect">
            <a:avLst/>
          </a:prstGeom>
        </p:spPr>
      </p:pic>
      <p:sp>
        <p:nvSpPr>
          <p:cNvPr id="11" name="Espace réservé du pied de page 4"/>
          <p:cNvSpPr txBox="1">
            <a:spLocks/>
          </p:cNvSpPr>
          <p:nvPr userDrawn="1"/>
        </p:nvSpPr>
        <p:spPr>
          <a:xfrm>
            <a:off x="3955958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 smtClean="0">
                <a:solidFill>
                  <a:srgbClr val="139FE8"/>
                </a:solidFill>
              </a:rPr>
              <a:t>Equipe Nationale Clermont-Ferrand</a:t>
            </a:r>
            <a:r>
              <a:rPr lang="fr-FR" dirty="0">
                <a:solidFill>
                  <a:srgbClr val="00919D"/>
                </a:solidFill>
              </a:rPr>
              <a:t/>
            </a:r>
            <a:br>
              <a:rPr lang="fr-FR" dirty="0">
                <a:solidFill>
                  <a:srgbClr val="00919D"/>
                </a:solidFill>
              </a:rPr>
            </a:b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gestion</a:t>
            </a:r>
            <a:r>
              <a:rPr lang="fr-FR" b="1" baseline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des responsables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12" name="Espace réservé du pied de page 4"/>
          <p:cNvSpPr txBox="1">
            <a:spLocks/>
          </p:cNvSpPr>
          <p:nvPr userDrawn="1"/>
        </p:nvSpPr>
        <p:spPr>
          <a:xfrm>
            <a:off x="6846743" y="6381385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18/12/2019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741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1FA1E5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64C38-4E22-4BFE-9A4E-FDA03ED93C92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2ECB3-ED44-4C9B-9FD5-39FEA86B11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816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9EF91-4A7E-4FC3-AFBE-75A8A79F5854}" type="datetimeFigureOut">
              <a:rPr lang="fr-FR" smtClean="0"/>
              <a:t>24/03/2020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B930F-57C5-4552-B2A6-6B2AF7BCA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010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7486" y="2044699"/>
            <a:ext cx="3055414" cy="3346661"/>
          </a:xfrm>
        </p:spPr>
        <p:txBody>
          <a:bodyPr>
            <a:normAutofit/>
          </a:bodyPr>
          <a:lstStyle/>
          <a:p>
            <a:r>
              <a:rPr lang="fr-FR" sz="4000" b="1" dirty="0">
                <a:solidFill>
                  <a:srgbClr val="00B0F0"/>
                </a:solidFill>
              </a:rPr>
              <a:t>Gestion</a:t>
            </a:r>
            <a:br>
              <a:rPr lang="fr-FR" sz="4000" b="1" dirty="0">
                <a:solidFill>
                  <a:srgbClr val="00B0F0"/>
                </a:solidFill>
              </a:rPr>
            </a:br>
            <a:r>
              <a:rPr lang="fr-FR" sz="4000" b="1" dirty="0">
                <a:solidFill>
                  <a:srgbClr val="00B0F0"/>
                </a:solidFill>
              </a:rPr>
              <a:t>Financière</a:t>
            </a:r>
            <a:br>
              <a:rPr lang="fr-FR" sz="4000" b="1" dirty="0">
                <a:solidFill>
                  <a:srgbClr val="00B0F0"/>
                </a:solidFill>
              </a:rPr>
            </a:br>
            <a:r>
              <a:rPr lang="fr-FR" sz="4000" b="1" dirty="0">
                <a:solidFill>
                  <a:srgbClr val="00B0F0"/>
                </a:solidFill>
              </a:rPr>
              <a:t>Élèves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197502" y="6390910"/>
            <a:ext cx="403878" cy="365125"/>
          </a:xfrm>
          <a:prstGeom prst="rect">
            <a:avLst/>
          </a:prstGeom>
        </p:spPr>
        <p:txBody>
          <a:bodyPr/>
          <a:lstStyle/>
          <a:p>
            <a:fld id="{1FC8907D-B208-DC44-82F5-2940ECA1C9FA}" type="slidenum">
              <a:rPr lang="fr-FR" smtClean="0"/>
              <a:pPr/>
              <a:t>1</a:t>
            </a:fld>
            <a:endParaRPr lang="fr-FR" dirty="0"/>
          </a:p>
        </p:txBody>
      </p:sp>
      <p:pic>
        <p:nvPicPr>
          <p:cNvPr id="9" name="Picture 2" descr="Résultat de recherche d'images pour &quot;gestion financière  images libres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456" y="749300"/>
            <a:ext cx="3702046" cy="370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ous-titre 2"/>
          <p:cNvSpPr txBox="1">
            <a:spLocks/>
          </p:cNvSpPr>
          <p:nvPr/>
        </p:nvSpPr>
        <p:spPr>
          <a:xfrm>
            <a:off x="849313" y="4789697"/>
            <a:ext cx="7596187" cy="601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1FA1E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tx1"/>
                </a:solidFill>
              </a:rPr>
              <a:t>La réforme des responsables</a:t>
            </a:r>
          </a:p>
        </p:txBody>
      </p:sp>
    </p:spTree>
    <p:extLst>
      <p:ext uri="{BB962C8B-B14F-4D97-AF65-F5344CB8AC3E}">
        <p14:creationId xmlns:p14="http://schemas.microsoft.com/office/powerpoint/2010/main" val="30473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6482" y="177800"/>
            <a:ext cx="8136218" cy="1134537"/>
          </a:xfrm>
        </p:spPr>
        <p:txBody>
          <a:bodyPr>
            <a:normAutofit fontScale="90000"/>
          </a:bodyPr>
          <a:lstStyle/>
          <a:p>
            <a:r>
              <a:rPr lang="fr-FR" sz="3100" dirty="0" smtClean="0"/>
              <a:t>la </a:t>
            </a:r>
            <a:r>
              <a:rPr lang="fr-FR" sz="3100" dirty="0"/>
              <a:t>réforme des </a:t>
            </a:r>
            <a:r>
              <a:rPr lang="fr-FR" sz="3100" dirty="0" smtClean="0"/>
              <a:t>responsables : BOURSES</a:t>
            </a:r>
            <a:br>
              <a:rPr lang="fr-FR" sz="3100" dirty="0" smtClean="0"/>
            </a:br>
            <a:r>
              <a:rPr lang="fr-FR" sz="3100" dirty="0" smtClean="0"/>
              <a:t>règles dans les Constantes financières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-304800" y="1393172"/>
            <a:ext cx="9207500" cy="4613928"/>
          </a:xfrm>
          <a:noFill/>
          <a:effectLst/>
        </p:spPr>
        <p:txBody>
          <a:bodyPr>
            <a:noAutofit/>
          </a:bodyPr>
          <a:lstStyle/>
          <a:p>
            <a:pPr lvl="1"/>
            <a:r>
              <a:rPr lang="fr-FR" sz="1600" dirty="0" smtClean="0"/>
              <a:t>Les bourses nationales sont </a:t>
            </a:r>
            <a:r>
              <a:rPr lang="fr-FR" sz="1600" b="1" u="sng" dirty="0" smtClean="0"/>
              <a:t>déductibles</a:t>
            </a:r>
            <a:r>
              <a:rPr lang="fr-FR" sz="1600" dirty="0" smtClean="0"/>
              <a:t> et affectées, au responsable « qui paie les frais de scolarité »</a:t>
            </a:r>
          </a:p>
          <a:p>
            <a:pPr lvl="1"/>
            <a:r>
              <a:rPr lang="fr-FR" sz="1600" dirty="0" smtClean="0"/>
              <a:t>Pour les bourses locales, le gestionnaire peut choisir comme destinataire,  le responsable « qui paie les frais de scolarité » ou le responsable « qui perçoit les aides » et choisir également si la bourse est déductible ou non</a:t>
            </a:r>
          </a:p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720" y="2463327"/>
            <a:ext cx="6951980" cy="36692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10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6482" y="177800"/>
            <a:ext cx="8136218" cy="1134537"/>
          </a:xfrm>
        </p:spPr>
        <p:txBody>
          <a:bodyPr>
            <a:normAutofit fontScale="90000"/>
          </a:bodyPr>
          <a:lstStyle/>
          <a:p>
            <a:r>
              <a:rPr lang="fr-FR" sz="3100" dirty="0" smtClean="0"/>
              <a:t>la </a:t>
            </a:r>
            <a:r>
              <a:rPr lang="fr-FR" sz="3100" dirty="0"/>
              <a:t>réforme des </a:t>
            </a:r>
            <a:r>
              <a:rPr lang="fr-FR" sz="3100" dirty="0" smtClean="0"/>
              <a:t>responsables : BOURSES</a:t>
            </a:r>
            <a:br>
              <a:rPr lang="fr-FR" sz="3100" dirty="0" smtClean="0"/>
            </a:br>
            <a:r>
              <a:rPr lang="fr-FR" sz="3100" dirty="0" smtClean="0"/>
              <a:t>règles dans les éléments financiers de l’élève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-228600" y="1485900"/>
            <a:ext cx="9372600" cy="4521200"/>
          </a:xfrm>
          <a:noFill/>
          <a:effectLst/>
        </p:spPr>
        <p:txBody>
          <a:bodyPr>
            <a:noAutofit/>
          </a:bodyPr>
          <a:lstStyle/>
          <a:p>
            <a:pPr lvl="1"/>
            <a:r>
              <a:rPr lang="fr-FR" sz="1600" dirty="0" smtClean="0"/>
              <a:t>Dans le </a:t>
            </a:r>
            <a:r>
              <a:rPr lang="fr-FR" sz="1600" b="1" u="sng" dirty="0" smtClean="0"/>
              <a:t>cas particulier d’une demande </a:t>
            </a:r>
            <a:r>
              <a:rPr lang="fr-FR" sz="1600" b="1" u="sng" dirty="0" smtClean="0"/>
              <a:t>expresse du bénéficiaire de la bourse nationale</a:t>
            </a:r>
            <a:r>
              <a:rPr lang="fr-FR" sz="1600" dirty="0" smtClean="0"/>
              <a:t>, </a:t>
            </a:r>
            <a:r>
              <a:rPr lang="fr-FR" sz="1600" dirty="0" smtClean="0"/>
              <a:t>le gestionnaire peut modifier le destinataire de la bourse nationale et le positionner sur le responsable « qui perçoit les aides </a:t>
            </a:r>
            <a:r>
              <a:rPr lang="fr-FR" sz="1600" dirty="0" smtClean="0"/>
              <a:t>» (exception à la règle de la déductibilité des frais de pension sur la bourse)</a:t>
            </a:r>
            <a:endParaRPr lang="fr-FR" sz="1600" dirty="0" smtClean="0"/>
          </a:p>
          <a:p>
            <a:pPr lvl="1"/>
            <a:r>
              <a:rPr lang="fr-FR" sz="1600" dirty="0" smtClean="0"/>
              <a:t>Le gestionnaire peut modifier le destinataire d’une bourse locale </a:t>
            </a:r>
            <a:r>
              <a:rPr lang="fr-FR" sz="1600" b="1" u="sng" dirty="0" smtClean="0"/>
              <a:t>si elle est déductible</a:t>
            </a:r>
          </a:p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endParaRPr lang="fr-F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35" y="2662114"/>
            <a:ext cx="8694565" cy="31140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59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6482" y="177800"/>
            <a:ext cx="8136218" cy="1134537"/>
          </a:xfrm>
        </p:spPr>
        <p:txBody>
          <a:bodyPr>
            <a:normAutofit fontScale="90000"/>
          </a:bodyPr>
          <a:lstStyle/>
          <a:p>
            <a:r>
              <a:rPr lang="fr-FR" sz="3100" dirty="0" smtClean="0"/>
              <a:t>la </a:t>
            </a:r>
            <a:r>
              <a:rPr lang="fr-FR" sz="3100" dirty="0"/>
              <a:t>réforme des </a:t>
            </a:r>
            <a:r>
              <a:rPr lang="fr-FR" sz="3100" dirty="0" smtClean="0"/>
              <a:t>responsables : primes</a:t>
            </a:r>
            <a:br>
              <a:rPr lang="fr-FR" sz="3100" dirty="0" smtClean="0"/>
            </a:br>
            <a:r>
              <a:rPr lang="fr-FR" sz="3100" dirty="0" smtClean="0"/>
              <a:t>règles dans les Constantes financières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-267518" y="1393172"/>
            <a:ext cx="9411518" cy="4613928"/>
          </a:xfrm>
          <a:noFill/>
          <a:effectLst/>
        </p:spPr>
        <p:txBody>
          <a:bodyPr>
            <a:noAutofit/>
          </a:bodyPr>
          <a:lstStyle/>
          <a:p>
            <a:pPr lvl="1"/>
            <a:r>
              <a:rPr lang="fr-FR" sz="1600" dirty="0" smtClean="0"/>
              <a:t>Les primes nationales sont </a:t>
            </a:r>
            <a:r>
              <a:rPr lang="fr-FR" sz="1600" b="1" u="sng" dirty="0" smtClean="0"/>
              <a:t>déductibles</a:t>
            </a:r>
            <a:r>
              <a:rPr lang="fr-FR" sz="1600" dirty="0" smtClean="0"/>
              <a:t> et affectées, au responsable « qui paie les frais de scolarité », à l’exception de la </a:t>
            </a:r>
            <a:r>
              <a:rPr lang="fr-FR" sz="1600" b="1" dirty="0" smtClean="0"/>
              <a:t>prime d’équipement </a:t>
            </a:r>
            <a:r>
              <a:rPr lang="fr-FR" sz="1600" dirty="0" smtClean="0"/>
              <a:t>qui est non déductible et affectée au responsable « qui perçoit les aides »</a:t>
            </a:r>
          </a:p>
          <a:p>
            <a:pPr lvl="1"/>
            <a:r>
              <a:rPr lang="fr-FR" sz="1600" dirty="0" smtClean="0"/>
              <a:t>Pour les primes locales, le gestionnaire peut choisir comme destinataire  le responsable « qui paie les frais de scolarité » ou le responsable « qui perçoit les aides » et choisir également si la prime est déductible ou non</a:t>
            </a:r>
          </a:p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71" y="2739662"/>
            <a:ext cx="5153611" cy="36290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76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6482" y="177800"/>
            <a:ext cx="8136218" cy="1134537"/>
          </a:xfrm>
        </p:spPr>
        <p:txBody>
          <a:bodyPr>
            <a:normAutofit fontScale="90000"/>
          </a:bodyPr>
          <a:lstStyle/>
          <a:p>
            <a:r>
              <a:rPr lang="fr-FR" sz="3100" dirty="0" smtClean="0"/>
              <a:t>la </a:t>
            </a:r>
            <a:r>
              <a:rPr lang="fr-FR" sz="3100" dirty="0"/>
              <a:t>réforme des </a:t>
            </a:r>
            <a:r>
              <a:rPr lang="fr-FR" sz="3100" dirty="0" smtClean="0"/>
              <a:t>responsables : primes</a:t>
            </a:r>
            <a:br>
              <a:rPr lang="fr-FR" sz="3100" dirty="0" smtClean="0"/>
            </a:br>
            <a:r>
              <a:rPr lang="fr-FR" sz="3100" dirty="0" smtClean="0"/>
              <a:t>règles dans les éléments financiers de l’élève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-317500" y="1393172"/>
            <a:ext cx="9334500" cy="4613928"/>
          </a:xfrm>
          <a:noFill/>
          <a:effectLst/>
        </p:spPr>
        <p:txBody>
          <a:bodyPr>
            <a:noAutofit/>
          </a:bodyPr>
          <a:lstStyle/>
          <a:p>
            <a:pPr lvl="1"/>
            <a:r>
              <a:rPr lang="fr-FR" sz="1600" dirty="0"/>
              <a:t> </a:t>
            </a:r>
            <a:r>
              <a:rPr lang="fr-FR" sz="1600" dirty="0" smtClean="0"/>
              <a:t>Dans le </a:t>
            </a:r>
            <a:r>
              <a:rPr lang="fr-FR" sz="1600" b="1" u="sng" dirty="0" smtClean="0"/>
              <a:t>cas particulier d’une demande </a:t>
            </a:r>
            <a:r>
              <a:rPr lang="fr-FR" sz="1600" b="1" u="sng" dirty="0" smtClean="0"/>
              <a:t>expresse du bénéficiaire de la bourse nationale</a:t>
            </a:r>
            <a:r>
              <a:rPr lang="fr-FR" sz="1600" dirty="0" smtClean="0"/>
              <a:t>, </a:t>
            </a:r>
            <a:r>
              <a:rPr lang="fr-FR" sz="1600" dirty="0" smtClean="0"/>
              <a:t>le gestionnaire peut modifier le destinataire d’une prime nationale et le positionner sur le responsable « qui perçoit les aides </a:t>
            </a:r>
            <a:r>
              <a:rPr lang="fr-FR" sz="1600" dirty="0" smtClean="0"/>
              <a:t>» (la même demande du bénéficiaire est valable pour la bourse et les primes)</a:t>
            </a:r>
            <a:endParaRPr lang="fr-FR" sz="1600" dirty="0" smtClean="0"/>
          </a:p>
          <a:p>
            <a:pPr lvl="1"/>
            <a:r>
              <a:rPr lang="fr-FR" sz="1600" dirty="0" smtClean="0"/>
              <a:t> Le gestionnaire peut modifier le destinataire d’une prime locale </a:t>
            </a:r>
            <a:r>
              <a:rPr lang="fr-FR" sz="1600" b="1" u="sng" dirty="0"/>
              <a:t>si elle est </a:t>
            </a:r>
            <a:r>
              <a:rPr lang="fr-FR" sz="1600" b="1" u="sng" dirty="0" smtClean="0"/>
              <a:t>déductible</a:t>
            </a:r>
            <a:r>
              <a:rPr lang="fr-FR" sz="1600" dirty="0" smtClean="0"/>
              <a:t>.</a:t>
            </a:r>
          </a:p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endParaRPr lang="fr-F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35" y="2662114"/>
            <a:ext cx="8694565" cy="31140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62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6482" y="177800"/>
            <a:ext cx="8136218" cy="1134537"/>
          </a:xfrm>
        </p:spPr>
        <p:txBody>
          <a:bodyPr>
            <a:normAutofit fontScale="90000"/>
          </a:bodyPr>
          <a:lstStyle/>
          <a:p>
            <a:r>
              <a:rPr lang="fr-FR" sz="3100" dirty="0" smtClean="0"/>
              <a:t>la </a:t>
            </a:r>
            <a:r>
              <a:rPr lang="fr-FR" sz="3100" dirty="0"/>
              <a:t>réforme des </a:t>
            </a:r>
            <a:r>
              <a:rPr lang="fr-FR" sz="3100" dirty="0" smtClean="0"/>
              <a:t>responsables : aides</a:t>
            </a:r>
            <a:br>
              <a:rPr lang="fr-FR" sz="3100" dirty="0" smtClean="0"/>
            </a:br>
            <a:r>
              <a:rPr lang="fr-FR" sz="3100" dirty="0" smtClean="0"/>
              <a:t>règles dans les Constantes financières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-267518" y="1393172"/>
            <a:ext cx="9411518" cy="4613928"/>
          </a:xfrm>
          <a:noFill/>
          <a:effectLst/>
        </p:spPr>
        <p:txBody>
          <a:bodyPr>
            <a:noAutofit/>
          </a:bodyPr>
          <a:lstStyle/>
          <a:p>
            <a:pPr lvl="1"/>
            <a:r>
              <a:rPr lang="fr-FR" sz="1600" dirty="0" smtClean="0"/>
              <a:t>Le Fonds social  cantine est </a:t>
            </a:r>
            <a:r>
              <a:rPr lang="fr-FR" sz="1600" b="1" u="sng" dirty="0" smtClean="0"/>
              <a:t>déductible</a:t>
            </a:r>
            <a:r>
              <a:rPr lang="fr-FR" sz="1600" dirty="0" smtClean="0"/>
              <a:t> et affecté, au responsable « qui paie les frais de scolarité »</a:t>
            </a:r>
          </a:p>
          <a:p>
            <a:pPr lvl="1"/>
            <a:r>
              <a:rPr lang="fr-FR" sz="1600" dirty="0" smtClean="0"/>
              <a:t>Les </a:t>
            </a:r>
            <a:r>
              <a:rPr lang="fr-FR" sz="1600" dirty="0"/>
              <a:t>Fonds </a:t>
            </a:r>
            <a:r>
              <a:rPr lang="fr-FR" sz="1600" dirty="0" smtClean="0"/>
              <a:t>sociaux collégien et lycéen sont </a:t>
            </a:r>
            <a:r>
              <a:rPr lang="fr-FR" sz="1600" b="1" u="sng" dirty="0" smtClean="0"/>
              <a:t>non déductibles</a:t>
            </a:r>
            <a:r>
              <a:rPr lang="fr-FR" sz="1600" dirty="0" smtClean="0"/>
              <a:t> </a:t>
            </a:r>
            <a:r>
              <a:rPr lang="fr-FR" sz="1600" dirty="0"/>
              <a:t>et </a:t>
            </a:r>
            <a:r>
              <a:rPr lang="fr-FR" sz="1600" dirty="0" smtClean="0"/>
              <a:t>le destinataire n’est affecté qu’au moment de l’attribution de cette aide à l’élève.</a:t>
            </a:r>
          </a:p>
          <a:p>
            <a:pPr lvl="1"/>
            <a:r>
              <a:rPr lang="fr-FR" sz="1600" dirty="0" smtClean="0"/>
              <a:t> Pour les aides locales et territoriales, le destinataire peut être le responsable « qui paie les frais de scolarité » ou le responsable « qui perçoit les aides » et l’aide peut être ou non déductible</a:t>
            </a:r>
          </a:p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78" y="2781300"/>
            <a:ext cx="8481322" cy="33892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15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6482" y="177800"/>
            <a:ext cx="8136218" cy="1134537"/>
          </a:xfrm>
        </p:spPr>
        <p:txBody>
          <a:bodyPr>
            <a:normAutofit fontScale="90000"/>
          </a:bodyPr>
          <a:lstStyle/>
          <a:p>
            <a:r>
              <a:rPr lang="fr-FR" sz="3100" dirty="0" smtClean="0"/>
              <a:t>la </a:t>
            </a:r>
            <a:r>
              <a:rPr lang="fr-FR" sz="3100" dirty="0"/>
              <a:t>réforme des </a:t>
            </a:r>
            <a:r>
              <a:rPr lang="fr-FR" sz="3100" dirty="0" smtClean="0"/>
              <a:t>responsables : aides</a:t>
            </a:r>
            <a:br>
              <a:rPr lang="fr-FR" sz="3100" dirty="0" smtClean="0"/>
            </a:br>
            <a:r>
              <a:rPr lang="fr-FR" sz="3100" dirty="0" smtClean="0"/>
              <a:t>règles dans les éléments financiers de l’élève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-317500" y="1393172"/>
            <a:ext cx="9334500" cy="4613928"/>
          </a:xfrm>
          <a:noFill/>
          <a:effectLst/>
        </p:spPr>
        <p:txBody>
          <a:bodyPr>
            <a:noAutofit/>
          </a:bodyPr>
          <a:lstStyle/>
          <a:p>
            <a:pPr lvl="1"/>
            <a:r>
              <a:rPr lang="fr-FR" sz="1600" dirty="0" smtClean="0"/>
              <a:t>Le gestionnaire peut modifier le destinataire du </a:t>
            </a:r>
            <a:r>
              <a:rPr lang="fr-FR" sz="1600" b="1" u="sng" dirty="0" smtClean="0"/>
              <a:t>Fonds social cantine </a:t>
            </a:r>
            <a:r>
              <a:rPr lang="fr-FR" sz="1600" dirty="0" smtClean="0"/>
              <a:t>et le positionner sur le responsable « qui perçoit les aides » </a:t>
            </a:r>
          </a:p>
          <a:p>
            <a:pPr lvl="1"/>
            <a:r>
              <a:rPr lang="fr-FR" sz="1600" dirty="0" smtClean="0"/>
              <a:t>Pour le </a:t>
            </a:r>
            <a:r>
              <a:rPr lang="fr-FR" sz="1600" b="1" u="sng" dirty="0" smtClean="0"/>
              <a:t>Fonds social collégien et lycéen</a:t>
            </a:r>
            <a:r>
              <a:rPr lang="fr-FR" sz="1600" dirty="0" smtClean="0"/>
              <a:t>, le gestionnaire </a:t>
            </a:r>
            <a:r>
              <a:rPr lang="fr-FR" sz="1600" b="1" u="sng" dirty="0" smtClean="0"/>
              <a:t>doit définir le destinataire </a:t>
            </a:r>
            <a:r>
              <a:rPr lang="fr-FR" sz="1600" dirty="0" smtClean="0"/>
              <a:t>(non défini dans les constantes financières)</a:t>
            </a:r>
          </a:p>
          <a:p>
            <a:pPr lvl="1"/>
            <a:r>
              <a:rPr lang="fr-FR" sz="1600" dirty="0" smtClean="0"/>
              <a:t>Le gestionnaire peut modifier le destinataire d’une aide locale </a:t>
            </a:r>
            <a:r>
              <a:rPr lang="fr-FR" sz="1600" b="1" u="sng" dirty="0"/>
              <a:t>si elle est </a:t>
            </a:r>
            <a:r>
              <a:rPr lang="fr-FR" sz="1600" b="1" u="sng" dirty="0" smtClean="0"/>
              <a:t>déductible</a:t>
            </a:r>
            <a:r>
              <a:rPr lang="fr-FR" sz="1600" dirty="0" smtClean="0"/>
              <a:t>.</a:t>
            </a:r>
          </a:p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endParaRPr lang="fr-F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35" y="2893001"/>
            <a:ext cx="8694565" cy="31140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01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6482" y="177800"/>
            <a:ext cx="8136218" cy="1134537"/>
          </a:xfrm>
        </p:spPr>
        <p:txBody>
          <a:bodyPr>
            <a:normAutofit fontScale="90000"/>
          </a:bodyPr>
          <a:lstStyle/>
          <a:p>
            <a:r>
              <a:rPr lang="fr-FR" sz="3100" dirty="0" smtClean="0"/>
              <a:t>la </a:t>
            </a:r>
            <a:r>
              <a:rPr lang="fr-FR" sz="3100" dirty="0"/>
              <a:t>réforme des </a:t>
            </a:r>
            <a:r>
              <a:rPr lang="fr-FR" sz="3100" dirty="0" smtClean="0"/>
              <a:t>responsables : </a:t>
            </a:r>
            <a:r>
              <a:rPr lang="fr-FR" sz="3100" smtClean="0"/>
              <a:t/>
            </a:r>
            <a:br>
              <a:rPr lang="fr-FR" sz="3100" smtClean="0"/>
            </a:br>
            <a:r>
              <a:rPr lang="fr-FR" sz="3100" smtClean="0"/>
              <a:t>régularisations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-267518" y="1393172"/>
            <a:ext cx="9411518" cy="4613928"/>
          </a:xfrm>
          <a:noFill/>
          <a:effectLst/>
        </p:spPr>
        <p:txBody>
          <a:bodyPr>
            <a:noAutofit/>
          </a:bodyPr>
          <a:lstStyle/>
          <a:p>
            <a:pPr lvl="1"/>
            <a:r>
              <a:rPr lang="fr-FR" sz="1600" dirty="0" smtClean="0"/>
              <a:t>Le gestionnaire peut affecter la régularisation de constatation ou la régularisation sur les autres éléments financiers au responsable « qui paie les frais de scolarité » ou au responsable « qui perçoit les aides »</a:t>
            </a:r>
          </a:p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49" y="2271712"/>
            <a:ext cx="8113133" cy="386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77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6482" y="177800"/>
            <a:ext cx="8136218" cy="1134537"/>
          </a:xfrm>
        </p:spPr>
        <p:txBody>
          <a:bodyPr>
            <a:normAutofit fontScale="90000"/>
          </a:bodyPr>
          <a:lstStyle/>
          <a:p>
            <a:r>
              <a:rPr lang="fr-FR" sz="3100" dirty="0" smtClean="0"/>
              <a:t>la </a:t>
            </a:r>
            <a:r>
              <a:rPr lang="fr-FR" sz="3100" dirty="0"/>
              <a:t>réforme des </a:t>
            </a:r>
            <a:r>
              <a:rPr lang="fr-FR" sz="3100" dirty="0" smtClean="0"/>
              <a:t>responsables : </a:t>
            </a:r>
            <a:r>
              <a:rPr lang="fr-FR" sz="3100" smtClean="0"/>
              <a:t/>
            </a:r>
            <a:br>
              <a:rPr lang="fr-FR" sz="3100" smtClean="0"/>
            </a:br>
            <a:r>
              <a:rPr lang="fr-FR" sz="3100" smtClean="0"/>
              <a:t>régularisations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-267518" y="1393172"/>
            <a:ext cx="9411518" cy="4613928"/>
          </a:xfrm>
          <a:noFill/>
          <a:effectLst/>
        </p:spPr>
        <p:txBody>
          <a:bodyPr>
            <a:noAutofit/>
          </a:bodyPr>
          <a:lstStyle/>
          <a:p>
            <a:pPr lvl="1"/>
            <a:r>
              <a:rPr lang="fr-FR" sz="1600" dirty="0" smtClean="0"/>
              <a:t>Les codes des régularisations de constatation ont changé</a:t>
            </a:r>
          </a:p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892300"/>
            <a:ext cx="6299597" cy="2819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32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6482" y="177800"/>
            <a:ext cx="8136218" cy="1134537"/>
          </a:xfrm>
        </p:spPr>
        <p:txBody>
          <a:bodyPr>
            <a:normAutofit fontScale="90000"/>
          </a:bodyPr>
          <a:lstStyle/>
          <a:p>
            <a:r>
              <a:rPr lang="fr-FR" sz="3100" dirty="0" smtClean="0"/>
              <a:t>la </a:t>
            </a:r>
            <a:r>
              <a:rPr lang="fr-FR" sz="3100" dirty="0"/>
              <a:t>réforme des </a:t>
            </a:r>
            <a:r>
              <a:rPr lang="fr-FR" sz="3100" dirty="0" smtClean="0"/>
              <a:t>responsables : </a:t>
            </a:r>
            <a:br>
              <a:rPr lang="fr-FR" sz="3100" dirty="0" smtClean="0"/>
            </a:br>
            <a:r>
              <a:rPr lang="fr-FR" sz="3100" dirty="0" smtClean="0"/>
              <a:t>les autres éléments financiers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-267518" y="1393172"/>
            <a:ext cx="9411518" cy="4613928"/>
          </a:xfrm>
          <a:noFill/>
          <a:effectLst/>
        </p:spPr>
        <p:txBody>
          <a:bodyPr>
            <a:noAutofit/>
          </a:bodyPr>
          <a:lstStyle/>
          <a:p>
            <a:pPr lvl="1"/>
            <a:r>
              <a:rPr lang="fr-FR" sz="1600" dirty="0" smtClean="0"/>
              <a:t>Le gestionnaire peut </a:t>
            </a:r>
            <a:r>
              <a:rPr lang="fr-FR" sz="1600" dirty="0" smtClean="0"/>
              <a:t>affecter tout autre </a:t>
            </a:r>
            <a:r>
              <a:rPr lang="fr-FR" sz="1600" dirty="0" smtClean="0"/>
              <a:t>élément financier au responsable « qui paie les frais de scolarité » ou au responsable « qui perçoit les aides »</a:t>
            </a:r>
          </a:p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49" y="1941512"/>
            <a:ext cx="8113133" cy="386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72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destinataire et déductibilité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317500" y="1609072"/>
            <a:ext cx="8431982" cy="4613928"/>
          </a:xfrm>
          <a:noFill/>
          <a:effectLst/>
        </p:spPr>
        <p:txBody>
          <a:bodyPr>
            <a:noAutofit/>
          </a:bodyPr>
          <a:lstStyle/>
          <a:p>
            <a:r>
              <a:rPr lang="fr-FR" sz="2400" dirty="0" smtClean="0"/>
              <a:t> L’élément financier (bourse – prime – aide – autre élément financier – régularisation) est affecté au destinataire défini pour cet élément financier qui peut être : </a:t>
            </a:r>
          </a:p>
          <a:p>
            <a:pPr lvl="1"/>
            <a:r>
              <a:rPr lang="fr-FR" sz="1900" dirty="0"/>
              <a:t> </a:t>
            </a:r>
            <a:r>
              <a:rPr lang="fr-FR" sz="1900" dirty="0" smtClean="0"/>
              <a:t>soit le </a:t>
            </a:r>
            <a:r>
              <a:rPr lang="fr-FR" sz="1900" b="1" dirty="0"/>
              <a:t>responsable « qui perçoit les aides </a:t>
            </a:r>
            <a:r>
              <a:rPr lang="fr-FR" sz="1900" b="1" dirty="0" smtClean="0"/>
              <a:t>»</a:t>
            </a:r>
          </a:p>
          <a:p>
            <a:pPr lvl="1"/>
            <a:r>
              <a:rPr lang="fr-FR" sz="1900" dirty="0" smtClean="0"/>
              <a:t> soit le </a:t>
            </a:r>
            <a:r>
              <a:rPr lang="fr-FR" sz="1900" b="1" dirty="0"/>
              <a:t>responsable « qui </a:t>
            </a:r>
            <a:r>
              <a:rPr lang="fr-FR" sz="1900" b="1" dirty="0" smtClean="0"/>
              <a:t>paie les frais de scolarité</a:t>
            </a:r>
            <a:r>
              <a:rPr lang="fr-FR" sz="1900" b="1" dirty="0"/>
              <a:t> </a:t>
            </a:r>
            <a:r>
              <a:rPr lang="fr-FR" sz="1900" b="1" dirty="0" smtClean="0"/>
              <a:t>»</a:t>
            </a:r>
            <a:endParaRPr lang="fr-FR" sz="1900" dirty="0"/>
          </a:p>
          <a:p>
            <a:pPr marL="457200" lvl="1" indent="0">
              <a:buNone/>
            </a:pPr>
            <a:endParaRPr lang="fr-FR" sz="2400" dirty="0" smtClean="0"/>
          </a:p>
          <a:p>
            <a:r>
              <a:rPr lang="fr-FR" sz="2400" dirty="0" smtClean="0"/>
              <a:t> Si le responsable « qui paie les frais de scolarité » est une </a:t>
            </a:r>
            <a:r>
              <a:rPr lang="fr-FR" sz="2400" b="1" dirty="0" smtClean="0"/>
              <a:t>personne différente </a:t>
            </a:r>
            <a:r>
              <a:rPr lang="fr-FR" sz="2400" dirty="0" smtClean="0"/>
              <a:t>du responsable « qui perçoit les aides » </a:t>
            </a:r>
          </a:p>
          <a:p>
            <a:pPr lvl="1"/>
            <a:r>
              <a:rPr lang="fr-FR" sz="1900" dirty="0" smtClean="0"/>
              <a:t> Si le </a:t>
            </a:r>
            <a:r>
              <a:rPr lang="fr-FR" sz="1900" b="1" dirty="0" smtClean="0"/>
              <a:t>destinataire </a:t>
            </a:r>
            <a:r>
              <a:rPr lang="fr-FR" sz="1900" dirty="0" smtClean="0"/>
              <a:t>de l’élément financier </a:t>
            </a:r>
            <a:r>
              <a:rPr lang="fr-FR" sz="1900" dirty="0"/>
              <a:t>(bourse – prime – aide – autre élément financier – régularisation) </a:t>
            </a:r>
            <a:r>
              <a:rPr lang="fr-FR" sz="1900" dirty="0" smtClean="0"/>
              <a:t>est le </a:t>
            </a:r>
            <a:r>
              <a:rPr lang="fr-FR" sz="1900" b="1" dirty="0" smtClean="0"/>
              <a:t>responsable « qui perçoit les aides », </a:t>
            </a:r>
            <a:r>
              <a:rPr lang="fr-FR" sz="1900" dirty="0" smtClean="0"/>
              <a:t>même si l’élément financier est </a:t>
            </a:r>
            <a:r>
              <a:rPr lang="fr-FR" sz="1900" b="1" dirty="0" smtClean="0"/>
              <a:t>déductible</a:t>
            </a:r>
            <a:r>
              <a:rPr lang="fr-FR" sz="1900" dirty="0" smtClean="0"/>
              <a:t>, </a:t>
            </a:r>
            <a:r>
              <a:rPr lang="fr-FR" sz="1900" dirty="0"/>
              <a:t>il ne sera pas déduit des frais de scolarité puisque les responsables sont des personnes différentes.</a:t>
            </a:r>
          </a:p>
        </p:txBody>
      </p:sp>
    </p:spTree>
    <p:extLst>
      <p:ext uri="{BB962C8B-B14F-4D97-AF65-F5344CB8AC3E}">
        <p14:creationId xmlns:p14="http://schemas.microsoft.com/office/powerpoint/2010/main" val="176528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/>
              <a:t>avant la 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Responsables des élèves gérés dans GFE 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2</a:t>
            </a:fld>
            <a:endParaRPr lang="fr-FR" dirty="0"/>
          </a:p>
        </p:txBody>
      </p:sp>
      <p:grpSp>
        <p:nvGrpSpPr>
          <p:cNvPr id="16" name="Groupe 15"/>
          <p:cNvGrpSpPr/>
          <p:nvPr/>
        </p:nvGrpSpPr>
        <p:grpSpPr>
          <a:xfrm>
            <a:off x="1490752" y="1490137"/>
            <a:ext cx="2655869" cy="4105612"/>
            <a:chOff x="303089" y="1760993"/>
            <a:chExt cx="2655869" cy="4105612"/>
          </a:xfrm>
        </p:grpSpPr>
        <p:sp>
          <p:nvSpPr>
            <p:cNvPr id="7" name="Rectangle 6"/>
            <p:cNvSpPr/>
            <p:nvPr/>
          </p:nvSpPr>
          <p:spPr>
            <a:xfrm>
              <a:off x="657547" y="2116476"/>
              <a:ext cx="2301411" cy="8424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/>
                <a:t>Responsable légal 1</a:t>
              </a:r>
              <a:endParaRPr lang="fr-FR" sz="24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57547" y="2959982"/>
              <a:ext cx="2301411" cy="2906623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Personne à qui sont destinés tous les paiements de l’élève (fonctionnalité « Paiement »)</a:t>
              </a:r>
              <a:endParaRPr lang="fr-FR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303089" y="1760993"/>
              <a:ext cx="708916" cy="70891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/>
                <a:t>1</a:t>
              </a:r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5073725" y="1490137"/>
            <a:ext cx="2689260" cy="4105551"/>
            <a:chOff x="3270226" y="1760993"/>
            <a:chExt cx="2689260" cy="4105551"/>
          </a:xfrm>
        </p:grpSpPr>
        <p:sp>
          <p:nvSpPr>
            <p:cNvPr id="8" name="Rectangle 7"/>
            <p:cNvSpPr/>
            <p:nvPr/>
          </p:nvSpPr>
          <p:spPr>
            <a:xfrm>
              <a:off x="3658075" y="2116475"/>
              <a:ext cx="2301411" cy="84248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/>
                <a:t>Responsable financier</a:t>
              </a:r>
              <a:endParaRPr lang="fr-FR" sz="24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658075" y="2958957"/>
              <a:ext cx="2301411" cy="2907587"/>
            </a:xfrm>
            <a:prstGeom prst="rect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Personne à qui sont destinées toutes les créances de l’élève (fonctionnalité « Transfert de créance ») </a:t>
              </a:r>
              <a:endParaRPr lang="fr-FR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Ellipse 13"/>
            <p:cNvSpPr/>
            <p:nvPr/>
          </p:nvSpPr>
          <p:spPr>
            <a:xfrm>
              <a:off x="3270226" y="1760993"/>
              <a:ext cx="708916" cy="70891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858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constatation et simulation de constatation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95300" y="1612899"/>
            <a:ext cx="8431982" cy="4360337"/>
          </a:xfrm>
          <a:noFill/>
          <a:effectLst/>
        </p:spPr>
        <p:txBody>
          <a:bodyPr>
            <a:noAutofit/>
          </a:bodyPr>
          <a:lstStyle/>
          <a:p>
            <a:r>
              <a:rPr lang="fr-FR" sz="2400" dirty="0"/>
              <a:t> </a:t>
            </a:r>
            <a:r>
              <a:rPr lang="fr-FR" sz="2400" dirty="0" smtClean="0"/>
              <a:t>Si le responsable « qui paie les frais de scolarité » est la même personne que le responsable « qui perçoit les aides » : </a:t>
            </a:r>
          </a:p>
          <a:p>
            <a:pPr lvl="1"/>
            <a:r>
              <a:rPr lang="fr-FR" sz="1900" dirty="0" smtClean="0"/>
              <a:t> Au niveau du bilan de calcul de la constatation pour l’élève, tous les éléments sont pris en compte sur la responsabilité « qui paie les frais de scolarité » même s’ils sont pour le responsable « qui perçoit les aides » puisqu’il s’agit de la même personne.</a:t>
            </a:r>
          </a:p>
          <a:p>
            <a:pPr marL="457200" lvl="1" indent="0">
              <a:buNone/>
            </a:pPr>
            <a:endParaRPr lang="fr-FR" sz="1900" dirty="0" smtClean="0"/>
          </a:p>
          <a:p>
            <a:r>
              <a:rPr lang="fr-FR" sz="2400" dirty="0"/>
              <a:t> Si le responsable « qui paie les frais de scolarité » est </a:t>
            </a:r>
            <a:r>
              <a:rPr lang="fr-FR" sz="2400" dirty="0" smtClean="0"/>
              <a:t>une personne différente du responsable «</a:t>
            </a:r>
            <a:r>
              <a:rPr lang="fr-FR" sz="2400" dirty="0"/>
              <a:t> qui perçoit les aides » : </a:t>
            </a:r>
          </a:p>
          <a:p>
            <a:pPr lvl="1"/>
            <a:r>
              <a:rPr lang="fr-FR" sz="1900" dirty="0" smtClean="0"/>
              <a:t>GFE effectue le bilan pour chacun des 2 responsables.</a:t>
            </a:r>
            <a:endParaRPr lang="fr-FR" sz="1900" dirty="0"/>
          </a:p>
          <a:p>
            <a:pPr lvl="1"/>
            <a:endParaRPr lang="fr-FR" sz="1900" dirty="0" smtClean="0"/>
          </a:p>
        </p:txBody>
      </p:sp>
    </p:spTree>
    <p:extLst>
      <p:ext uri="{BB962C8B-B14F-4D97-AF65-F5344CB8AC3E}">
        <p14:creationId xmlns:p14="http://schemas.microsoft.com/office/powerpoint/2010/main" val="291451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/>
              <a:t>constatation et simulation de constatation règle </a:t>
            </a:r>
            <a:r>
              <a:rPr lang="fr-FR" dirty="0" smtClean="0"/>
              <a:t>de gestion des reliquats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95300" y="1490137"/>
            <a:ext cx="8431982" cy="4719319"/>
          </a:xfrm>
          <a:noFill/>
          <a:effectLst/>
        </p:spPr>
        <p:txBody>
          <a:bodyPr>
            <a:noAutofit/>
          </a:bodyPr>
          <a:lstStyle/>
          <a:p>
            <a:r>
              <a:rPr lang="fr-FR" sz="1800" b="1" dirty="0"/>
              <a:t> </a:t>
            </a:r>
            <a:r>
              <a:rPr lang="fr-FR" sz="1800" b="1" dirty="0" smtClean="0"/>
              <a:t>Si les conditions suivantes sont remplies : </a:t>
            </a:r>
          </a:p>
          <a:p>
            <a:pPr lvl="1"/>
            <a:r>
              <a:rPr lang="fr-FR" sz="1800" dirty="0" smtClean="0"/>
              <a:t> le </a:t>
            </a:r>
            <a:r>
              <a:rPr lang="fr-FR" sz="1800" dirty="0"/>
              <a:t>responsable « qui paie les frais de scolarité » est une </a:t>
            </a:r>
            <a:r>
              <a:rPr lang="fr-FR" sz="1800" b="1" dirty="0"/>
              <a:t>personne différente </a:t>
            </a:r>
            <a:r>
              <a:rPr lang="fr-FR" sz="1800" dirty="0"/>
              <a:t>du responsable « qui perçoit les aides » </a:t>
            </a:r>
            <a:endParaRPr lang="fr-FR" sz="1800" dirty="0" smtClean="0"/>
          </a:p>
          <a:p>
            <a:pPr lvl="1"/>
            <a:r>
              <a:rPr lang="fr-FR" sz="1800" dirty="0" smtClean="0"/>
              <a:t> l’élève a une </a:t>
            </a:r>
            <a:r>
              <a:rPr lang="fr-FR" sz="1800" b="1" dirty="0" smtClean="0"/>
              <a:t>bourse nationale </a:t>
            </a:r>
            <a:r>
              <a:rPr lang="fr-FR" sz="1800" dirty="0" smtClean="0"/>
              <a:t>et/ou une ou des </a:t>
            </a:r>
            <a:r>
              <a:rPr lang="fr-FR" sz="1800" b="1" dirty="0" smtClean="0"/>
              <a:t>prime(s) nationale(s) </a:t>
            </a:r>
            <a:r>
              <a:rPr lang="fr-FR" sz="1800" dirty="0" smtClean="0"/>
              <a:t>dont le destinataire est </a:t>
            </a:r>
            <a:r>
              <a:rPr lang="fr-FR" sz="1800" dirty="0"/>
              <a:t>le responsable « qui paie les frais de scolarité » </a:t>
            </a:r>
            <a:r>
              <a:rPr lang="fr-FR" sz="1800" dirty="0" smtClean="0"/>
              <a:t> </a:t>
            </a:r>
          </a:p>
          <a:p>
            <a:r>
              <a:rPr lang="fr-FR" sz="1800" dirty="0" smtClean="0"/>
              <a:t> </a:t>
            </a:r>
            <a:r>
              <a:rPr lang="fr-FR" sz="1800" b="1" dirty="0" smtClean="0"/>
              <a:t>GFE calcule la BASE DU RELIQUAT : </a:t>
            </a:r>
            <a:r>
              <a:rPr lang="fr-FR" sz="1800" b="1" dirty="0"/>
              <a:t>montant global des frais d’hébergement (incluant les RO et les régularisations sur hébergement) auquel on soustrait : </a:t>
            </a:r>
            <a:endParaRPr lang="fr-FR" sz="1800" b="1" dirty="0" smtClean="0"/>
          </a:p>
          <a:p>
            <a:pPr lvl="1"/>
            <a:r>
              <a:rPr lang="fr-FR" sz="1800" dirty="0" smtClean="0"/>
              <a:t> le </a:t>
            </a:r>
            <a:r>
              <a:rPr lang="fr-FR" sz="1800" b="1" dirty="0" smtClean="0"/>
              <a:t>montant global* </a:t>
            </a:r>
            <a:r>
              <a:rPr lang="fr-FR" sz="1800" dirty="0" smtClean="0"/>
              <a:t>des bourses locales déductibles, des primes locales déductibles, des aides locales et territoriales déductibles destinées à la personne « qui paie les frais de scolarité »</a:t>
            </a:r>
          </a:p>
          <a:p>
            <a:r>
              <a:rPr lang="fr-FR" sz="1800" dirty="0" smtClean="0"/>
              <a:t>  </a:t>
            </a:r>
            <a:r>
              <a:rPr lang="fr-FR" sz="1800" b="1" dirty="0" smtClean="0"/>
              <a:t>Si </a:t>
            </a:r>
            <a:r>
              <a:rPr lang="fr-FR" sz="1800" b="1" dirty="0"/>
              <a:t>la </a:t>
            </a:r>
            <a:r>
              <a:rPr lang="fr-FR" sz="1800" b="1" cap="small" dirty="0" smtClean="0"/>
              <a:t>BASE DU RELIQUAT</a:t>
            </a:r>
            <a:r>
              <a:rPr lang="fr-FR" sz="1800" b="1" dirty="0" smtClean="0"/>
              <a:t> </a:t>
            </a:r>
            <a:r>
              <a:rPr lang="fr-FR" sz="1800" b="1" dirty="0"/>
              <a:t>est inférieure ou égale à 0, les bourses nationales, les </a:t>
            </a:r>
            <a:r>
              <a:rPr lang="fr-FR" sz="1800" b="1" dirty="0" smtClean="0"/>
              <a:t> primes </a:t>
            </a:r>
            <a:r>
              <a:rPr lang="fr-FR" sz="1800" b="1" dirty="0"/>
              <a:t>nationales sont à verser </a:t>
            </a:r>
            <a:r>
              <a:rPr lang="fr-FR" sz="1800" b="1" dirty="0" smtClean="0"/>
              <a:t>en totalité à </a:t>
            </a:r>
            <a:r>
              <a:rPr lang="fr-FR" sz="1800" b="1" dirty="0"/>
              <a:t>la personne qui perçoit les </a:t>
            </a:r>
            <a:r>
              <a:rPr lang="fr-FR" sz="1800" b="1" dirty="0" smtClean="0"/>
              <a:t>aides.</a:t>
            </a:r>
            <a:endParaRPr lang="fr-FR" sz="1800" dirty="0"/>
          </a:p>
          <a:p>
            <a:r>
              <a:rPr lang="fr-FR" sz="1800" b="1" dirty="0" smtClean="0"/>
              <a:t> Sinon GFE gère un RELIQUAT versé au responsable qui perçoit les aides.</a:t>
            </a:r>
          </a:p>
          <a:p>
            <a:pPr marL="0" indent="0">
              <a:buNone/>
            </a:pPr>
            <a:endParaRPr lang="fr-FR" sz="1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sz="1400" b="1" dirty="0" smtClean="0">
                <a:solidFill>
                  <a:schemeClr val="tx1"/>
                </a:solidFill>
              </a:rPr>
              <a:t>montant </a:t>
            </a:r>
            <a:r>
              <a:rPr lang="fr-FR" sz="1400" b="1" dirty="0">
                <a:solidFill>
                  <a:schemeClr val="tx1"/>
                </a:solidFill>
              </a:rPr>
              <a:t>global</a:t>
            </a:r>
            <a:r>
              <a:rPr lang="fr-FR" sz="1400" b="1" dirty="0" smtClean="0">
                <a:solidFill>
                  <a:schemeClr val="tx1"/>
                </a:solidFill>
              </a:rPr>
              <a:t>* </a:t>
            </a:r>
            <a:r>
              <a:rPr lang="fr-FR" sz="1400" dirty="0" smtClean="0">
                <a:solidFill>
                  <a:schemeClr val="tx1"/>
                </a:solidFill>
              </a:rPr>
              <a:t>: incluant les retenues et les régularisations associées</a:t>
            </a:r>
            <a:endParaRPr lang="fr-FR" sz="1400" dirty="0">
              <a:solidFill>
                <a:schemeClr val="tx1"/>
              </a:solidFill>
            </a:endParaRPr>
          </a:p>
          <a:p>
            <a:pPr lvl="1"/>
            <a:endParaRPr lang="fr-FR" sz="1900" dirty="0" smtClean="0"/>
          </a:p>
        </p:txBody>
      </p:sp>
    </p:spTree>
    <p:extLst>
      <p:ext uri="{BB962C8B-B14F-4D97-AF65-F5344CB8AC3E}">
        <p14:creationId xmlns:p14="http://schemas.microsoft.com/office/powerpoint/2010/main" val="188220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/>
              <a:t>constatation et simulation de constatation règle </a:t>
            </a:r>
            <a:r>
              <a:rPr lang="fr-FR" dirty="0" smtClean="0"/>
              <a:t>de gestion des reliquats (suite)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95300" y="1325880"/>
            <a:ext cx="8431982" cy="4719319"/>
          </a:xfrm>
          <a:noFill/>
          <a:effectLst/>
        </p:spPr>
        <p:txBody>
          <a:bodyPr>
            <a:noAutofit/>
          </a:bodyPr>
          <a:lstStyle/>
          <a:p>
            <a:endParaRPr lang="fr-FR" b="1" dirty="0" smtClean="0"/>
          </a:p>
          <a:p>
            <a:r>
              <a:rPr lang="fr-FR" b="1" dirty="0" smtClean="0"/>
              <a:t>GFE calcule le résultat suivant : BASE RELIQUAT auquel on soustrait : </a:t>
            </a:r>
          </a:p>
          <a:p>
            <a:pPr lvl="1"/>
            <a:r>
              <a:rPr lang="fr-FR" sz="1900" dirty="0" smtClean="0"/>
              <a:t> le </a:t>
            </a:r>
            <a:r>
              <a:rPr lang="fr-FR" sz="1900" b="1" dirty="0" smtClean="0"/>
              <a:t>montant global* </a:t>
            </a:r>
            <a:r>
              <a:rPr lang="fr-FR" sz="1900" dirty="0" smtClean="0"/>
              <a:t>de la bourse </a:t>
            </a:r>
            <a:r>
              <a:rPr lang="fr-FR" sz="1900" dirty="0"/>
              <a:t>nationale </a:t>
            </a:r>
            <a:r>
              <a:rPr lang="fr-FR" sz="1900" dirty="0" smtClean="0"/>
              <a:t>destinée à la personne « qui paie les frais de scolarité »</a:t>
            </a:r>
          </a:p>
          <a:p>
            <a:pPr lvl="1"/>
            <a:r>
              <a:rPr lang="fr-FR" sz="1900" dirty="0"/>
              <a:t> le </a:t>
            </a:r>
            <a:r>
              <a:rPr lang="fr-FR" sz="1900" b="1" dirty="0"/>
              <a:t>montant </a:t>
            </a:r>
            <a:r>
              <a:rPr lang="fr-FR" sz="1900" b="1" dirty="0" smtClean="0"/>
              <a:t>global* </a:t>
            </a:r>
            <a:r>
              <a:rPr lang="fr-FR" sz="1900" dirty="0" smtClean="0"/>
              <a:t>de(s</a:t>
            </a:r>
            <a:r>
              <a:rPr lang="fr-FR" sz="1900" dirty="0"/>
              <a:t>) primes(s) nationale(s) </a:t>
            </a:r>
            <a:r>
              <a:rPr lang="fr-FR" sz="1900" dirty="0" smtClean="0"/>
              <a:t>destinée </a:t>
            </a:r>
            <a:r>
              <a:rPr lang="fr-FR" sz="1900" dirty="0"/>
              <a:t>à </a:t>
            </a:r>
            <a:r>
              <a:rPr lang="fr-FR" sz="1900" dirty="0" smtClean="0"/>
              <a:t>la personne </a:t>
            </a:r>
            <a:r>
              <a:rPr lang="fr-FR" sz="1900" dirty="0"/>
              <a:t>« qui paie les frais de scolarité </a:t>
            </a:r>
            <a:r>
              <a:rPr lang="fr-FR" sz="1900" dirty="0" smtClean="0"/>
              <a:t>»</a:t>
            </a:r>
          </a:p>
          <a:p>
            <a:pPr marL="457200" lvl="1" indent="0">
              <a:buNone/>
            </a:pPr>
            <a:endParaRPr lang="fr-FR" sz="1900" dirty="0" smtClean="0"/>
          </a:p>
          <a:p>
            <a:r>
              <a:rPr lang="fr-FR" sz="2500" dirty="0"/>
              <a:t>  </a:t>
            </a:r>
            <a:r>
              <a:rPr lang="fr-FR" b="1" dirty="0"/>
              <a:t>Si le résultat </a:t>
            </a:r>
            <a:r>
              <a:rPr lang="fr-FR" b="1" dirty="0" smtClean="0"/>
              <a:t>du calcul précédent est </a:t>
            </a:r>
            <a:r>
              <a:rPr lang="fr-FR" b="1" dirty="0"/>
              <a:t>négatif, </a:t>
            </a:r>
            <a:r>
              <a:rPr lang="fr-FR" b="1" dirty="0" smtClean="0"/>
              <a:t>cela signifie que la personne « qui paie les frais de scolarité » n’a rien à payer et qu’il reste un montant supplémentaire que l’on doit verser à la personne « qui perçoit les aides » Ce montant supplémentaire (correspondant au calcul précédent mis en positif) est appelé le RELIQUAT </a:t>
            </a:r>
            <a:endParaRPr lang="fr-FR" sz="1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sz="1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sz="1400" b="1" dirty="0" smtClean="0">
                <a:solidFill>
                  <a:schemeClr val="tx1"/>
                </a:solidFill>
              </a:rPr>
              <a:t>montant </a:t>
            </a:r>
            <a:r>
              <a:rPr lang="fr-FR" sz="1400" b="1" dirty="0">
                <a:solidFill>
                  <a:schemeClr val="tx1"/>
                </a:solidFill>
              </a:rPr>
              <a:t>global</a:t>
            </a:r>
            <a:r>
              <a:rPr lang="fr-FR" sz="1400" b="1" dirty="0" smtClean="0">
                <a:solidFill>
                  <a:schemeClr val="tx1"/>
                </a:solidFill>
              </a:rPr>
              <a:t>* </a:t>
            </a:r>
            <a:r>
              <a:rPr lang="fr-FR" sz="1400" dirty="0" smtClean="0">
                <a:solidFill>
                  <a:schemeClr val="tx1"/>
                </a:solidFill>
              </a:rPr>
              <a:t>: incluant les retenues et les régularisations associées</a:t>
            </a:r>
            <a:endParaRPr lang="fr-FR" sz="1400" dirty="0">
              <a:solidFill>
                <a:schemeClr val="tx1"/>
              </a:solidFill>
            </a:endParaRPr>
          </a:p>
          <a:p>
            <a:pPr lvl="1"/>
            <a:endParaRPr lang="fr-FR" sz="1900" dirty="0" smtClean="0"/>
          </a:p>
        </p:txBody>
      </p:sp>
    </p:spTree>
    <p:extLst>
      <p:ext uri="{BB962C8B-B14F-4D97-AF65-F5344CB8AC3E}">
        <p14:creationId xmlns:p14="http://schemas.microsoft.com/office/powerpoint/2010/main" val="150818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constatation et simulation de constatation</a:t>
            </a:r>
            <a:br>
              <a:rPr lang="fr-FR" dirty="0" smtClean="0"/>
            </a:br>
            <a:r>
              <a:rPr lang="fr-FR" dirty="0" smtClean="0"/>
              <a:t>bordereau des droits constatés cas 1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106680" y="1359309"/>
            <a:ext cx="8938260" cy="4613928"/>
          </a:xfrm>
          <a:noFill/>
          <a:effectLst/>
        </p:spPr>
        <p:txBody>
          <a:bodyPr>
            <a:noAutofit/>
          </a:bodyPr>
          <a:lstStyle/>
          <a:p>
            <a:r>
              <a:rPr lang="fr-FR" sz="2500" dirty="0" smtClean="0"/>
              <a:t> Élève dont les responsables sont la même personne</a:t>
            </a:r>
            <a:endParaRPr lang="fr-FR" sz="2500" dirty="0"/>
          </a:p>
          <a:p>
            <a:pPr lvl="1"/>
            <a:endParaRPr lang="fr-FR" sz="1900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77" y="2045601"/>
            <a:ext cx="8565225" cy="36389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5082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constatation et simulation de constatation</a:t>
            </a:r>
            <a:br>
              <a:rPr lang="fr-FR" dirty="0" smtClean="0"/>
            </a:br>
            <a:r>
              <a:rPr lang="fr-FR" dirty="0" smtClean="0"/>
              <a:t>avis au famille cas 1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0" y="1359309"/>
            <a:ext cx="8927282" cy="4613928"/>
          </a:xfrm>
          <a:noFill/>
          <a:effectLst/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fr-FR" sz="1900" dirty="0"/>
              <a:t>L’avis fait apparaitre tous les éléments financiers déductibles pour le responsable « qui paie les frais de scolarité </a:t>
            </a:r>
            <a:r>
              <a:rPr lang="fr-FR" sz="1900" dirty="0" smtClean="0"/>
              <a:t>» et le responsable « qui perçoit les aides »</a:t>
            </a:r>
            <a:endParaRPr lang="fr-FR" sz="1900" dirty="0"/>
          </a:p>
          <a:p>
            <a:pPr lvl="1"/>
            <a:endParaRPr lang="fr-FR" sz="19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962" y="2008143"/>
            <a:ext cx="7041478" cy="402823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276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constatation et simulation de constatation</a:t>
            </a:r>
            <a:br>
              <a:rPr lang="fr-FR" dirty="0" smtClean="0"/>
            </a:br>
            <a:r>
              <a:rPr lang="fr-FR" dirty="0" smtClean="0"/>
              <a:t>avis de virement … non déductible cas 1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0" y="1295399"/>
            <a:ext cx="8927282" cy="4512737"/>
          </a:xfrm>
          <a:noFill/>
          <a:effectLst/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fr-FR" sz="1900" dirty="0" smtClean="0"/>
              <a:t>Si les 2 responsables sont la même personne,  il n’y a qu’un seul avis de virement non déductible qui est généré dans les avis de virement … non déductibles des responsables « qui paie les frais de scolarité </a:t>
            </a:r>
            <a:r>
              <a:rPr lang="fr-FR" sz="1900" dirty="0"/>
              <a:t>». L’avis fait apparaitre tous les éléments financiers </a:t>
            </a:r>
            <a:r>
              <a:rPr lang="fr-FR" sz="1900" dirty="0" smtClean="0"/>
              <a:t>non déductibles </a:t>
            </a:r>
            <a:r>
              <a:rPr lang="fr-FR" sz="1900" dirty="0"/>
              <a:t>pour le responsable « qui paie les frais de scolarité » et le responsable « qui perçoit les aides »</a:t>
            </a:r>
          </a:p>
          <a:p>
            <a:pPr marL="457200" lvl="1" indent="0">
              <a:buNone/>
            </a:pPr>
            <a:endParaRPr lang="fr-FR" sz="19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826048"/>
            <a:ext cx="6187440" cy="328177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60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constatation et simulation de constatation</a:t>
            </a:r>
            <a:br>
              <a:rPr lang="fr-FR" dirty="0" smtClean="0"/>
            </a:br>
            <a:r>
              <a:rPr lang="fr-FR" dirty="0" smtClean="0"/>
              <a:t>état nominatif global cas 1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95300" y="1295399"/>
            <a:ext cx="8431982" cy="4512737"/>
          </a:xfrm>
          <a:noFill/>
          <a:effectLst/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fr-FR" sz="19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2387259"/>
            <a:ext cx="8431982" cy="224702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8329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constatation et simulation de constatation</a:t>
            </a:r>
            <a:br>
              <a:rPr lang="fr-FR" dirty="0" smtClean="0"/>
            </a:br>
            <a:r>
              <a:rPr lang="fr-FR" dirty="0" smtClean="0"/>
              <a:t>bordereau des droits constatés cas 2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95300" y="1359309"/>
            <a:ext cx="8431982" cy="4613928"/>
          </a:xfrm>
          <a:noFill/>
          <a:effectLst/>
        </p:spPr>
        <p:txBody>
          <a:bodyPr>
            <a:noAutofit/>
          </a:bodyPr>
          <a:lstStyle/>
          <a:p>
            <a:r>
              <a:rPr lang="fr-FR" sz="2500" dirty="0" smtClean="0"/>
              <a:t> Élève dont les 2 responsables sont des personnes différentes</a:t>
            </a:r>
            <a:endParaRPr lang="fr-FR" sz="2500" dirty="0"/>
          </a:p>
          <a:p>
            <a:pPr lvl="1"/>
            <a:endParaRPr lang="fr-FR" sz="19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19" y="2056957"/>
            <a:ext cx="8747977" cy="38248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76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constatation et simulation de constatation</a:t>
            </a:r>
            <a:br>
              <a:rPr lang="fr-FR" dirty="0" smtClean="0"/>
            </a:br>
            <a:r>
              <a:rPr lang="fr-FR" dirty="0" smtClean="0"/>
              <a:t>liste des autres éléments financiers cas 2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28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4" y="2483368"/>
            <a:ext cx="8921866" cy="207339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0320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Autofit/>
          </a:bodyPr>
          <a:lstStyle/>
          <a:p>
            <a:r>
              <a:rPr lang="fr-FR" sz="2000" dirty="0" smtClean="0"/>
              <a:t>la </a:t>
            </a:r>
            <a:r>
              <a:rPr lang="fr-FR" sz="2000" dirty="0"/>
              <a:t>réforme des </a:t>
            </a:r>
            <a:r>
              <a:rPr lang="fr-FR" sz="2000" dirty="0" smtClean="0"/>
              <a:t>responsables :</a:t>
            </a:r>
            <a:br>
              <a:rPr lang="fr-FR" sz="2000" dirty="0" smtClean="0"/>
            </a:br>
            <a:r>
              <a:rPr lang="fr-FR" sz="2000" dirty="0" smtClean="0"/>
              <a:t>constatation et simulation de constatation</a:t>
            </a:r>
            <a:br>
              <a:rPr lang="fr-FR" sz="2000" dirty="0" smtClean="0"/>
            </a:br>
            <a:r>
              <a:rPr lang="fr-FR" sz="2000" dirty="0"/>
              <a:t>avis </a:t>
            </a:r>
            <a:r>
              <a:rPr lang="fr-FR" sz="2000" dirty="0" smtClean="0"/>
              <a:t>aux familles cas 2</a:t>
            </a:r>
            <a:r>
              <a:rPr lang="fr-FR" sz="2000" b="1" dirty="0" smtClean="0"/>
              <a:t/>
            </a:r>
            <a:br>
              <a:rPr lang="fr-FR" sz="2000" b="1" dirty="0" smtClean="0"/>
            </a:br>
            <a:endParaRPr lang="fr-FR" sz="2000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95300" y="1359309"/>
            <a:ext cx="8431982" cy="4613928"/>
          </a:xfrm>
          <a:noFill/>
          <a:effectLst/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fr-FR" sz="1900" dirty="0" smtClean="0"/>
              <a:t>L’avis fait apparaitre tous les éléments financiers déductibles destinés au responsable « qui paie les frais de scolarité »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2002128"/>
            <a:ext cx="7078980" cy="40604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5553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/>
              <a:t>avant la 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Responsables des élèves gérés dans GFE 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317500" y="1609072"/>
            <a:ext cx="8431982" cy="4613928"/>
          </a:xfrm>
          <a:noFill/>
          <a:effectLst/>
        </p:spPr>
        <p:txBody>
          <a:bodyPr>
            <a:noAutofit/>
          </a:bodyPr>
          <a:lstStyle/>
          <a:p>
            <a:r>
              <a:rPr lang="fr-FR" sz="2400" dirty="0" smtClean="0"/>
              <a:t> Responsable légal 1</a:t>
            </a:r>
            <a:endParaRPr lang="fr-FR" sz="2400" dirty="0"/>
          </a:p>
          <a:p>
            <a:pPr lvl="1"/>
            <a:r>
              <a:rPr lang="fr-FR" sz="1600" dirty="0" smtClean="0"/>
              <a:t>Obligatoire dans GFE pour constater un élève</a:t>
            </a:r>
          </a:p>
          <a:p>
            <a:pPr lvl="1"/>
            <a:r>
              <a:rPr lang="fr-FR" sz="1600" dirty="0" smtClean="0"/>
              <a:t>Personne choisie dans BEE</a:t>
            </a:r>
          </a:p>
          <a:p>
            <a:pPr lvl="1"/>
            <a:r>
              <a:rPr lang="fr-FR" sz="1600" dirty="0" smtClean="0"/>
              <a:t>Si l’élève possède une bourse nationale, il s’agit du demandeur de la bourse</a:t>
            </a:r>
            <a:r>
              <a:rPr lang="fr-FR" sz="1600" dirty="0"/>
              <a:t> </a:t>
            </a:r>
            <a:r>
              <a:rPr lang="fr-FR" sz="1600" dirty="0" smtClean="0"/>
              <a:t>nationale</a:t>
            </a:r>
          </a:p>
          <a:p>
            <a:pPr lvl="1"/>
            <a:r>
              <a:rPr lang="fr-FR" sz="1600" dirty="0" smtClean="0"/>
              <a:t>Ses coordonnées bancaires sont saisies dans BEE initialement, puis dans GFE</a:t>
            </a:r>
          </a:p>
          <a:p>
            <a:pPr marL="457200" lvl="1" indent="0">
              <a:buNone/>
            </a:pPr>
            <a:endParaRPr lang="fr-FR" sz="1600" dirty="0" smtClean="0"/>
          </a:p>
          <a:p>
            <a:r>
              <a:rPr lang="fr-FR" sz="2400" dirty="0" smtClean="0"/>
              <a:t> Responsable financier</a:t>
            </a:r>
          </a:p>
          <a:p>
            <a:pPr lvl="1"/>
            <a:r>
              <a:rPr lang="fr-FR" sz="1600" dirty="0"/>
              <a:t>Obligatoire dans GFE pour constater un élève</a:t>
            </a:r>
          </a:p>
          <a:p>
            <a:pPr lvl="1"/>
            <a:r>
              <a:rPr lang="fr-FR" sz="1600" dirty="0" smtClean="0"/>
              <a:t>Personne choisie </a:t>
            </a:r>
            <a:r>
              <a:rPr lang="fr-FR" sz="1600" dirty="0"/>
              <a:t>dans BEE</a:t>
            </a:r>
          </a:p>
          <a:p>
            <a:pPr lvl="1"/>
            <a:r>
              <a:rPr lang="fr-FR" sz="1600" dirty="0"/>
              <a:t>Ses coordonnées bancaires sont saisies dans </a:t>
            </a:r>
            <a:r>
              <a:rPr lang="fr-FR" sz="1600" dirty="0" smtClean="0"/>
              <a:t>BEE</a:t>
            </a:r>
          </a:p>
          <a:p>
            <a:pPr marL="457200" lvl="1" indent="0">
              <a:buNone/>
            </a:pPr>
            <a:endParaRPr lang="fr-FR" sz="1600" dirty="0"/>
          </a:p>
          <a:p>
            <a:pPr marL="0" indent="0">
              <a:buNone/>
            </a:pPr>
            <a:r>
              <a:rPr lang="fr-FR" u="sng" dirty="0" smtClean="0">
                <a:solidFill>
                  <a:schemeClr val="tx1"/>
                </a:solidFill>
              </a:rPr>
              <a:t>Remarque</a:t>
            </a:r>
            <a:r>
              <a:rPr lang="fr-FR" dirty="0" smtClean="0">
                <a:solidFill>
                  <a:schemeClr val="tx1"/>
                </a:solidFill>
              </a:rPr>
              <a:t> : Dans la majorité des cas, la même personne assure les deux responsabilités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51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Autofit/>
          </a:bodyPr>
          <a:lstStyle/>
          <a:p>
            <a:r>
              <a:rPr lang="fr-FR" sz="2000" dirty="0" smtClean="0"/>
              <a:t>la </a:t>
            </a:r>
            <a:r>
              <a:rPr lang="fr-FR" sz="2000" dirty="0"/>
              <a:t>réforme des </a:t>
            </a:r>
            <a:r>
              <a:rPr lang="fr-FR" sz="2000" dirty="0" smtClean="0"/>
              <a:t>responsables :</a:t>
            </a:r>
            <a:br>
              <a:rPr lang="fr-FR" sz="2000" dirty="0" smtClean="0"/>
            </a:br>
            <a:r>
              <a:rPr lang="fr-FR" sz="2000" dirty="0" smtClean="0"/>
              <a:t>constatation et simulation de constatation</a:t>
            </a:r>
            <a:br>
              <a:rPr lang="fr-FR" sz="2000" dirty="0" smtClean="0"/>
            </a:br>
            <a:r>
              <a:rPr lang="fr-FR" sz="2000" dirty="0"/>
              <a:t>avis de virement … non déductible </a:t>
            </a:r>
            <a:r>
              <a:rPr lang="fr-FR" sz="2000" dirty="0" smtClean="0"/>
              <a:t>pour le responsable </a:t>
            </a:r>
            <a:br>
              <a:rPr lang="fr-FR" sz="2000" dirty="0" smtClean="0"/>
            </a:br>
            <a:r>
              <a:rPr lang="fr-FR" sz="2000" dirty="0" smtClean="0"/>
              <a:t>« qui perçoit les aides » cas 2</a:t>
            </a:r>
            <a:r>
              <a:rPr lang="fr-FR" sz="2000" b="1" dirty="0" smtClean="0"/>
              <a:t/>
            </a:r>
            <a:br>
              <a:rPr lang="fr-FR" sz="2000" b="1" dirty="0" smtClean="0"/>
            </a:br>
            <a:endParaRPr lang="fr-FR" sz="2000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95300" y="1359309"/>
            <a:ext cx="8431982" cy="4613928"/>
          </a:xfrm>
          <a:noFill/>
          <a:effectLst/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fr-FR" sz="1900" dirty="0" smtClean="0"/>
              <a:t>L’avis fait apparaitre tous les éléments financiers déductibles et non déductibles pour le responsable « qui perçoit les aides »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" y="2065661"/>
            <a:ext cx="7597140" cy="400009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9002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constatation et simulation de constatation</a:t>
            </a:r>
            <a:br>
              <a:rPr lang="fr-FR" dirty="0" smtClean="0"/>
            </a:br>
            <a:r>
              <a:rPr lang="fr-FR" dirty="0" smtClean="0"/>
              <a:t>état nominatif global cas 2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95300" y="1295399"/>
            <a:ext cx="8431982" cy="4512737"/>
          </a:xfrm>
          <a:noFill/>
          <a:effectLst/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fr-FR" sz="19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2501532"/>
            <a:ext cx="8431982" cy="221732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1407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constatation et simulation de constatation</a:t>
            </a:r>
            <a:br>
              <a:rPr lang="fr-FR" dirty="0" smtClean="0"/>
            </a:br>
            <a:r>
              <a:rPr lang="fr-FR" dirty="0" smtClean="0"/>
              <a:t>bordereau des droits constatés cas 3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95300" y="1359309"/>
            <a:ext cx="8431982" cy="4613928"/>
          </a:xfrm>
          <a:noFill/>
          <a:effectLst/>
        </p:spPr>
        <p:txBody>
          <a:bodyPr>
            <a:noAutofit/>
          </a:bodyPr>
          <a:lstStyle/>
          <a:p>
            <a:r>
              <a:rPr lang="fr-FR" sz="2500" dirty="0" smtClean="0"/>
              <a:t> Élève dont les 2 responsables sont des personnes différentes et en situation de reliquat</a:t>
            </a:r>
            <a:endParaRPr lang="fr-FR" sz="2500" dirty="0"/>
          </a:p>
          <a:p>
            <a:pPr lvl="1"/>
            <a:endParaRPr lang="fr-FR" sz="19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42" y="2293816"/>
            <a:ext cx="8702040" cy="319461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9370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Autofit/>
          </a:bodyPr>
          <a:lstStyle/>
          <a:p>
            <a:r>
              <a:rPr lang="fr-FR" sz="2000" dirty="0" smtClean="0"/>
              <a:t>la </a:t>
            </a:r>
            <a:r>
              <a:rPr lang="fr-FR" sz="2000" dirty="0"/>
              <a:t>réforme des </a:t>
            </a:r>
            <a:r>
              <a:rPr lang="fr-FR" sz="2000" dirty="0" smtClean="0"/>
              <a:t>responsables :</a:t>
            </a:r>
            <a:br>
              <a:rPr lang="fr-FR" sz="2000" dirty="0" smtClean="0"/>
            </a:br>
            <a:r>
              <a:rPr lang="fr-FR" sz="2000" dirty="0" smtClean="0"/>
              <a:t>constatation et simulation de constatation</a:t>
            </a:r>
            <a:br>
              <a:rPr lang="fr-FR" sz="2000" dirty="0" smtClean="0"/>
            </a:br>
            <a:r>
              <a:rPr lang="fr-FR" sz="2000" dirty="0"/>
              <a:t>avis </a:t>
            </a:r>
            <a:r>
              <a:rPr lang="fr-FR" sz="2000" dirty="0" smtClean="0"/>
              <a:t>aux familles cas 3</a:t>
            </a:r>
            <a:r>
              <a:rPr lang="fr-FR" sz="2000" b="1" dirty="0" smtClean="0"/>
              <a:t/>
            </a:r>
            <a:br>
              <a:rPr lang="fr-FR" sz="2000" b="1" dirty="0" smtClean="0"/>
            </a:br>
            <a:endParaRPr lang="fr-FR" sz="2000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0" y="1359309"/>
            <a:ext cx="8927282" cy="4613928"/>
          </a:xfrm>
          <a:noFill/>
          <a:effectLst/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fr-FR" sz="1900" dirty="0" smtClean="0"/>
              <a:t>L’avis fait apparaitre un résultat « NEANT », les frais d’hébergement sont compensés exactement par la bourse nationale et une partie de la bourse au mérite.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97" y="2034540"/>
            <a:ext cx="7952847" cy="39386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1906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Autofit/>
          </a:bodyPr>
          <a:lstStyle/>
          <a:p>
            <a:r>
              <a:rPr lang="fr-FR" sz="2000" dirty="0"/>
              <a:t>la réforme des responsables :</a:t>
            </a:r>
            <a:br>
              <a:rPr lang="fr-FR" sz="2000" dirty="0"/>
            </a:br>
            <a:r>
              <a:rPr lang="fr-FR" sz="2000" dirty="0"/>
              <a:t>constatation et simulation de constatation</a:t>
            </a:r>
            <a:br>
              <a:rPr lang="fr-FR" sz="2000" dirty="0"/>
            </a:br>
            <a:r>
              <a:rPr lang="fr-FR" sz="2000" dirty="0"/>
              <a:t>avis de virement … non déductible pour le responsable </a:t>
            </a:r>
            <a:br>
              <a:rPr lang="fr-FR" sz="2000" dirty="0"/>
            </a:br>
            <a:r>
              <a:rPr lang="fr-FR" sz="2000" dirty="0"/>
              <a:t>« qui </a:t>
            </a:r>
            <a:r>
              <a:rPr lang="fr-FR" sz="2000" dirty="0" smtClean="0"/>
              <a:t>paie les frais de scolarité</a:t>
            </a:r>
            <a:r>
              <a:rPr lang="fr-FR" sz="2000" dirty="0"/>
              <a:t> » cas </a:t>
            </a:r>
            <a:r>
              <a:rPr lang="fr-FR" sz="2000" dirty="0" smtClean="0"/>
              <a:t>3</a:t>
            </a:r>
            <a:r>
              <a:rPr lang="fr-FR" sz="2000" b="1" dirty="0" smtClean="0"/>
              <a:t/>
            </a:r>
            <a:br>
              <a:rPr lang="fr-FR" sz="2000" b="1" dirty="0" smtClean="0"/>
            </a:br>
            <a:endParaRPr lang="fr-FR" sz="2000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34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0" y="1359309"/>
            <a:ext cx="8927282" cy="4613928"/>
          </a:xfrm>
          <a:noFill/>
          <a:effectLst/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fr-FR" sz="1900" dirty="0"/>
              <a:t>L’avis fait apparaitre </a:t>
            </a:r>
            <a:r>
              <a:rPr lang="fr-FR" sz="1900" dirty="0" smtClean="0"/>
              <a:t>la prime locale non déductible destinée au responsable « qui paie les frais d’hébergement »</a:t>
            </a:r>
            <a:endParaRPr lang="fr-FR" sz="1900" dirty="0"/>
          </a:p>
          <a:p>
            <a:pPr marL="457200" lvl="1" indent="0">
              <a:buNone/>
            </a:pPr>
            <a:endParaRPr lang="fr-FR" sz="19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80" y="2067680"/>
            <a:ext cx="7634567" cy="398259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8858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Autofit/>
          </a:bodyPr>
          <a:lstStyle/>
          <a:p>
            <a:r>
              <a:rPr lang="fr-FR" sz="2000" dirty="0"/>
              <a:t>la réforme des responsables :</a:t>
            </a:r>
            <a:br>
              <a:rPr lang="fr-FR" sz="2000" dirty="0"/>
            </a:br>
            <a:r>
              <a:rPr lang="fr-FR" sz="2000" dirty="0"/>
              <a:t>constatation et simulation de constatation</a:t>
            </a:r>
            <a:br>
              <a:rPr lang="fr-FR" sz="2000" dirty="0"/>
            </a:br>
            <a:r>
              <a:rPr lang="fr-FR" sz="2000" dirty="0"/>
              <a:t>avis de virement … non déductible pour le responsable </a:t>
            </a:r>
            <a:br>
              <a:rPr lang="fr-FR" sz="2000" dirty="0"/>
            </a:br>
            <a:r>
              <a:rPr lang="fr-FR" sz="2000" dirty="0"/>
              <a:t>« qui </a:t>
            </a:r>
            <a:r>
              <a:rPr lang="fr-FR" sz="2000" dirty="0" smtClean="0"/>
              <a:t>perçoit les aides</a:t>
            </a:r>
            <a:r>
              <a:rPr lang="fr-FR" sz="2000" dirty="0"/>
              <a:t> » cas </a:t>
            </a:r>
            <a:r>
              <a:rPr lang="fr-FR" sz="2000" dirty="0" smtClean="0"/>
              <a:t>3</a:t>
            </a:r>
            <a:r>
              <a:rPr lang="fr-FR" sz="2000" b="1" dirty="0" smtClean="0"/>
              <a:t/>
            </a:r>
            <a:br>
              <a:rPr lang="fr-FR" sz="2000" b="1" dirty="0" smtClean="0"/>
            </a:br>
            <a:endParaRPr lang="fr-FR" sz="2000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35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0" y="1359309"/>
            <a:ext cx="8927282" cy="4613928"/>
          </a:xfrm>
          <a:noFill/>
          <a:effectLst/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fr-FR" sz="1900" dirty="0"/>
              <a:t>L’avis fait apparaitre tous les éléments financiers déductibles et non déductibles pour le responsable « qui perçoit les aides </a:t>
            </a:r>
            <a:r>
              <a:rPr lang="fr-FR" sz="1900" dirty="0" smtClean="0"/>
              <a:t>» et le reliquat de bourse au mérite</a:t>
            </a:r>
            <a:endParaRPr lang="fr-FR" sz="1900" dirty="0"/>
          </a:p>
          <a:p>
            <a:pPr marL="457200" lvl="1" indent="0">
              <a:buNone/>
            </a:pPr>
            <a:endParaRPr lang="fr-FR" sz="19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067062"/>
            <a:ext cx="7620000" cy="399539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0343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constatation et simulation de constatation</a:t>
            </a:r>
            <a:br>
              <a:rPr lang="fr-FR" dirty="0" smtClean="0"/>
            </a:br>
            <a:r>
              <a:rPr lang="fr-FR" dirty="0" smtClean="0"/>
              <a:t>état nominatif global cas 3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36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95300" y="1295399"/>
            <a:ext cx="8431982" cy="4512737"/>
          </a:xfrm>
          <a:noFill/>
          <a:effectLst/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fr-FR" sz="19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99" y="2129678"/>
            <a:ext cx="8431983" cy="220031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8295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constatation et simulation de constatation</a:t>
            </a:r>
            <a:br>
              <a:rPr lang="fr-FR" dirty="0" smtClean="0"/>
            </a:br>
            <a:r>
              <a:rPr lang="fr-FR" dirty="0" smtClean="0"/>
              <a:t>analyse du bordereau des droits constaté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37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0" y="1295399"/>
            <a:ext cx="8927282" cy="4512737"/>
          </a:xfrm>
          <a:noFill/>
          <a:effectLst/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fr-FR" sz="1900" dirty="0" smtClean="0"/>
              <a:t>Description du contenu dans les diapositives suivantes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78" y="1883837"/>
            <a:ext cx="8674504" cy="402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772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constatation et simulation de constatation</a:t>
            </a:r>
            <a:br>
              <a:rPr lang="fr-FR" dirty="0" smtClean="0"/>
            </a:br>
            <a:r>
              <a:rPr lang="fr-FR" dirty="0" smtClean="0"/>
              <a:t>analyse du bordereau des droits constatés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38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0" y="1295399"/>
            <a:ext cx="8927282" cy="4512737"/>
          </a:xfrm>
          <a:noFill/>
          <a:effectLst/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fr-FR" sz="19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411" y="1295398"/>
            <a:ext cx="6005689" cy="482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44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constatation et simulation de constatation</a:t>
            </a:r>
            <a:br>
              <a:rPr lang="fr-FR" dirty="0" smtClean="0"/>
            </a:br>
            <a:r>
              <a:rPr lang="fr-FR" dirty="0" smtClean="0"/>
              <a:t>analyse du bordereau des droits constatés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39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0" y="1295399"/>
            <a:ext cx="8927282" cy="4512737"/>
          </a:xfrm>
          <a:noFill/>
          <a:effectLst/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fr-FR" sz="19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024" y="1295400"/>
            <a:ext cx="6864360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720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DEPUIS 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Responsables des élèves gérés dans GFE 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4</a:t>
            </a:fld>
            <a:endParaRPr lang="fr-FR" dirty="0"/>
          </a:p>
        </p:txBody>
      </p:sp>
      <p:grpSp>
        <p:nvGrpSpPr>
          <p:cNvPr id="16" name="Groupe 15"/>
          <p:cNvGrpSpPr/>
          <p:nvPr/>
        </p:nvGrpSpPr>
        <p:grpSpPr>
          <a:xfrm>
            <a:off x="620446" y="1468857"/>
            <a:ext cx="3526175" cy="4126892"/>
            <a:chOff x="-567217" y="1739713"/>
            <a:chExt cx="3526175" cy="4126892"/>
          </a:xfrm>
        </p:grpSpPr>
        <p:sp>
          <p:nvSpPr>
            <p:cNvPr id="7" name="Rectangle 6"/>
            <p:cNvSpPr/>
            <p:nvPr/>
          </p:nvSpPr>
          <p:spPr>
            <a:xfrm>
              <a:off x="-70063" y="2116476"/>
              <a:ext cx="3029021" cy="8424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Responsable « qui perçoit </a:t>
              </a:r>
            </a:p>
            <a:p>
              <a:pPr algn="ctr"/>
              <a:r>
                <a:rPr lang="fr-FR" sz="2000" dirty="0" smtClean="0"/>
                <a:t>les aides »</a:t>
              </a:r>
              <a:endParaRPr lang="fr-FR" sz="20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-70063" y="2959982"/>
              <a:ext cx="3029021" cy="2906623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Pour l’élève, il peut être :</a:t>
              </a:r>
            </a:p>
            <a:p>
              <a:pPr marL="285750" indent="-285750">
                <a:buFontTx/>
                <a:buChar char="-"/>
              </a:pPr>
              <a:r>
                <a:rPr lang="fr-FR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un représentant légal</a:t>
              </a:r>
            </a:p>
            <a:p>
              <a:pPr marL="285750" indent="-285750">
                <a:buFontTx/>
                <a:buChar char="-"/>
              </a:pPr>
              <a:r>
                <a:rPr lang="fr-FR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</a:t>
              </a:r>
              <a:r>
                <a:rPr lang="fr-FR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ne personne en charge</a:t>
              </a:r>
            </a:p>
            <a:p>
              <a:pPr marL="285750" indent="-285750">
                <a:buFontTx/>
                <a:buChar char="-"/>
              </a:pPr>
              <a:r>
                <a:rPr lang="fr-FR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</a:t>
              </a:r>
              <a:r>
                <a:rPr lang="fr-FR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’élève lui-même s’il est défini comme représentant légal de lui-même</a:t>
              </a:r>
              <a:endParaRPr lang="fr-FR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-567217" y="1739713"/>
              <a:ext cx="708916" cy="70891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/>
                <a:t>1</a:t>
              </a:r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4725542" y="1557944"/>
            <a:ext cx="3783458" cy="4037744"/>
            <a:chOff x="2922043" y="1828800"/>
            <a:chExt cx="3199258" cy="4037744"/>
          </a:xfrm>
        </p:grpSpPr>
        <p:sp>
          <p:nvSpPr>
            <p:cNvPr id="8" name="Rectangle 7"/>
            <p:cNvSpPr/>
            <p:nvPr/>
          </p:nvSpPr>
          <p:spPr>
            <a:xfrm>
              <a:off x="3492401" y="2116475"/>
              <a:ext cx="2628900" cy="84248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Responsable « qui paie les frais de scolarité »</a:t>
              </a:r>
              <a:endParaRPr lang="fr-FR" sz="20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492401" y="2958957"/>
              <a:ext cx="2628900" cy="2907587"/>
            </a:xfrm>
            <a:prstGeom prst="rect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Pour l’élève, il peut être :</a:t>
              </a:r>
            </a:p>
            <a:p>
              <a:pPr marL="285750" indent="-285750">
                <a:buFontTx/>
                <a:buChar char="-"/>
              </a:pPr>
              <a:r>
                <a:rPr lang="fr-FR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un représentant légal</a:t>
              </a:r>
            </a:p>
            <a:p>
              <a:pPr marL="285750" indent="-285750">
                <a:buFontTx/>
                <a:buChar char="-"/>
              </a:pPr>
              <a:r>
                <a:rPr lang="fr-FR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une personne en charge</a:t>
              </a:r>
            </a:p>
            <a:p>
              <a:pPr marL="285750" indent="-285750">
                <a:buFontTx/>
                <a:buChar char="-"/>
              </a:pPr>
              <a:r>
                <a:rPr lang="fr-FR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l’élève lui-même s’il est défini comme représentant légal de lui-même</a:t>
              </a:r>
            </a:p>
          </p:txBody>
        </p:sp>
        <p:sp>
          <p:nvSpPr>
            <p:cNvPr id="14" name="Ellipse 13"/>
            <p:cNvSpPr/>
            <p:nvPr/>
          </p:nvSpPr>
          <p:spPr>
            <a:xfrm>
              <a:off x="2922043" y="1828800"/>
              <a:ext cx="708916" cy="70891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743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constatation et simulation de constatation</a:t>
            </a:r>
            <a:br>
              <a:rPr lang="fr-FR" dirty="0" smtClean="0"/>
            </a:br>
            <a:r>
              <a:rPr lang="fr-FR" dirty="0" smtClean="0"/>
              <a:t>analyse du bordereau des droits constatés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40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0" y="1295399"/>
            <a:ext cx="8927282" cy="4512737"/>
          </a:xfrm>
          <a:noFill/>
          <a:effectLst/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fr-FR" sz="19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85" y="1682836"/>
            <a:ext cx="8602004" cy="324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97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/>
              <a:t>la réforme des responsables :</a:t>
            </a:r>
            <a:br>
              <a:rPr lang="fr-FR" dirty="0"/>
            </a:br>
            <a:r>
              <a:rPr lang="fr-FR" dirty="0"/>
              <a:t>constatation et simulation de constatation</a:t>
            </a:r>
            <a:br>
              <a:rPr lang="fr-FR" dirty="0"/>
            </a:br>
            <a:r>
              <a:rPr lang="fr-FR" dirty="0" smtClean="0"/>
              <a:t>état statistique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41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317500" y="1609072"/>
            <a:ext cx="8431982" cy="4613928"/>
          </a:xfrm>
          <a:noFill/>
          <a:effectLst/>
        </p:spPr>
        <p:txBody>
          <a:bodyPr>
            <a:noAutofit/>
          </a:bodyPr>
          <a:lstStyle/>
          <a:p>
            <a:r>
              <a:rPr lang="fr-FR" sz="2400" dirty="0" smtClean="0"/>
              <a:t> Règle de répartition des éléments dans l’état statistique</a:t>
            </a:r>
          </a:p>
          <a:p>
            <a:pPr lvl="1"/>
            <a:r>
              <a:rPr lang="fr-FR" sz="1900" dirty="0" smtClean="0"/>
              <a:t> Un </a:t>
            </a:r>
            <a:r>
              <a:rPr lang="fr-FR" sz="1900" dirty="0"/>
              <a:t>élément financier (bourse – prime – aide) est considéré comme </a:t>
            </a:r>
            <a:r>
              <a:rPr lang="fr-FR" sz="1900" b="1" dirty="0"/>
              <a:t>DEDUCTIBLE</a:t>
            </a:r>
            <a:r>
              <a:rPr lang="fr-FR" sz="1900" dirty="0"/>
              <a:t> s’il est déductible et que le destinataire est :</a:t>
            </a:r>
          </a:p>
          <a:p>
            <a:pPr lvl="3"/>
            <a:r>
              <a:rPr lang="fr-FR" sz="1800" dirty="0" smtClean="0"/>
              <a:t> Soit </a:t>
            </a:r>
            <a:r>
              <a:rPr lang="fr-FR" sz="1800" dirty="0"/>
              <a:t>la personne qui paie les frais de scolarité ;</a:t>
            </a:r>
          </a:p>
          <a:p>
            <a:pPr lvl="3"/>
            <a:r>
              <a:rPr lang="fr-FR" sz="1800" dirty="0" smtClean="0"/>
              <a:t> Soit </a:t>
            </a:r>
            <a:r>
              <a:rPr lang="fr-FR" sz="1800" dirty="0"/>
              <a:t>la personne qui perçoit les aides si celle-ci est la même que celle qui paie </a:t>
            </a:r>
            <a:endParaRPr lang="fr-FR" sz="1800" dirty="0" smtClean="0"/>
          </a:p>
          <a:p>
            <a:pPr lvl="3" indent="0">
              <a:buNone/>
            </a:pPr>
            <a:r>
              <a:rPr lang="fr-FR" sz="1800" dirty="0" smtClean="0"/>
              <a:t>    les </a:t>
            </a:r>
            <a:r>
              <a:rPr lang="fr-FR" sz="1800" dirty="0"/>
              <a:t>frais de scolarité  </a:t>
            </a:r>
            <a:endParaRPr lang="fr-FR" sz="1800" dirty="0" smtClean="0"/>
          </a:p>
          <a:p>
            <a:pPr lvl="1"/>
            <a:r>
              <a:rPr lang="fr-FR" sz="1900" dirty="0" smtClean="0"/>
              <a:t> Un </a:t>
            </a:r>
            <a:r>
              <a:rPr lang="fr-FR" sz="1900" dirty="0"/>
              <a:t>élément financier (bourse – prime – aide) est considéré comme </a:t>
            </a:r>
            <a:r>
              <a:rPr lang="fr-FR" sz="1900" b="1" dirty="0" smtClean="0"/>
              <a:t>NON DEDUCTIBLE</a:t>
            </a:r>
            <a:r>
              <a:rPr lang="fr-FR" sz="1900" dirty="0" smtClean="0"/>
              <a:t> si </a:t>
            </a:r>
            <a:r>
              <a:rPr lang="fr-FR" sz="1900" b="1" dirty="0" smtClean="0"/>
              <a:t>:</a:t>
            </a:r>
          </a:p>
          <a:p>
            <a:pPr lvl="3"/>
            <a:r>
              <a:rPr lang="fr-FR" sz="1800" dirty="0"/>
              <a:t> Soit </a:t>
            </a:r>
            <a:r>
              <a:rPr lang="fr-FR" sz="1800" dirty="0" smtClean="0"/>
              <a:t>il </a:t>
            </a:r>
            <a:r>
              <a:rPr lang="fr-FR" sz="1800" dirty="0"/>
              <a:t>est non déductible </a:t>
            </a:r>
            <a:r>
              <a:rPr lang="fr-FR" sz="1800" dirty="0" smtClean="0"/>
              <a:t>;</a:t>
            </a:r>
            <a:endParaRPr lang="fr-FR" sz="1800" dirty="0"/>
          </a:p>
          <a:p>
            <a:pPr lvl="3"/>
            <a:r>
              <a:rPr lang="fr-FR" sz="1800" dirty="0"/>
              <a:t> Soit </a:t>
            </a:r>
            <a:r>
              <a:rPr lang="fr-FR" sz="1800" dirty="0" smtClean="0"/>
              <a:t>il est déductible et le destinataire est la </a:t>
            </a:r>
            <a:r>
              <a:rPr lang="fr-FR" sz="1800" dirty="0"/>
              <a:t>personne qui perçoit les aides </a:t>
            </a:r>
            <a:r>
              <a:rPr lang="fr-FR" sz="1800" dirty="0" smtClean="0"/>
              <a:t>et   </a:t>
            </a:r>
          </a:p>
          <a:p>
            <a:pPr lvl="3" indent="0">
              <a:buNone/>
            </a:pPr>
            <a:r>
              <a:rPr lang="fr-FR" sz="1800" dirty="0" smtClean="0"/>
              <a:t>     celle-ci est différente de celle qui </a:t>
            </a:r>
            <a:r>
              <a:rPr lang="fr-FR" sz="1800" dirty="0"/>
              <a:t>paie les frais de </a:t>
            </a:r>
            <a:r>
              <a:rPr lang="fr-FR" sz="1800" dirty="0" smtClean="0"/>
              <a:t>scolarité</a:t>
            </a:r>
          </a:p>
        </p:txBody>
      </p:sp>
    </p:spTree>
    <p:extLst>
      <p:ext uri="{BB962C8B-B14F-4D97-AF65-F5344CB8AC3E}">
        <p14:creationId xmlns:p14="http://schemas.microsoft.com/office/powerpoint/2010/main" val="367866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/>
              <a:t>la réforme des responsables :</a:t>
            </a:r>
            <a:br>
              <a:rPr lang="fr-FR" dirty="0"/>
            </a:br>
            <a:r>
              <a:rPr lang="fr-FR" dirty="0" smtClean="0"/>
              <a:t>transfert de créance</a:t>
            </a:r>
            <a:br>
              <a:rPr lang="fr-FR" dirty="0" smtClean="0"/>
            </a:br>
            <a:r>
              <a:rPr lang="fr-FR" dirty="0" smtClean="0"/>
              <a:t>règles si première constatation de l’élève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42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317500" y="1358901"/>
            <a:ext cx="8431982" cy="4864100"/>
          </a:xfrm>
          <a:noFill/>
          <a:effectLst/>
        </p:spPr>
        <p:txBody>
          <a:bodyPr>
            <a:noAutofit/>
          </a:bodyPr>
          <a:lstStyle/>
          <a:p>
            <a:r>
              <a:rPr lang="fr-FR" sz="2400" dirty="0" smtClean="0"/>
              <a:t> Élève excédentaire </a:t>
            </a:r>
            <a:r>
              <a:rPr lang="fr-FR" sz="2400" dirty="0" smtClean="0">
                <a:sym typeface="Wingdings" panose="05000000000000000000" pitchFamily="2" charset="2"/>
              </a:rPr>
              <a:t> </a:t>
            </a:r>
            <a:r>
              <a:rPr lang="fr-FR" sz="2400" dirty="0"/>
              <a:t>GFE ne fait </a:t>
            </a:r>
            <a:r>
              <a:rPr lang="fr-FR" sz="2400" dirty="0" smtClean="0"/>
              <a:t>rien</a:t>
            </a:r>
          </a:p>
          <a:p>
            <a:r>
              <a:rPr lang="fr-FR" sz="2400" dirty="0" smtClean="0"/>
              <a:t> Élève </a:t>
            </a:r>
            <a:r>
              <a:rPr lang="fr-FR" sz="2400" dirty="0"/>
              <a:t>non </a:t>
            </a:r>
            <a:r>
              <a:rPr lang="fr-FR" sz="2400" dirty="0" smtClean="0"/>
              <a:t>excédentaire </a:t>
            </a:r>
            <a:r>
              <a:rPr lang="fr-FR" sz="2400" dirty="0" smtClean="0">
                <a:sym typeface="Wingdings" panose="05000000000000000000" pitchFamily="2" charset="2"/>
              </a:rPr>
              <a:t></a:t>
            </a:r>
            <a:r>
              <a:rPr lang="fr-FR" sz="2400" dirty="0"/>
              <a:t>GFE traite l’élève en créance </a:t>
            </a:r>
            <a:endParaRPr lang="fr-FR" sz="24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00" y="2301553"/>
            <a:ext cx="6315186" cy="3742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497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/>
              <a:t>la réforme des responsables :</a:t>
            </a:r>
            <a:br>
              <a:rPr lang="fr-FR" dirty="0"/>
            </a:br>
            <a:r>
              <a:rPr lang="fr-FR" dirty="0" smtClean="0"/>
              <a:t>transfert de créance</a:t>
            </a:r>
            <a:br>
              <a:rPr lang="fr-FR" dirty="0" smtClean="0"/>
            </a:br>
            <a:r>
              <a:rPr lang="fr-FR" dirty="0" smtClean="0"/>
              <a:t>règles si RE-constatation de l’élève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43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317500" y="1206500"/>
            <a:ext cx="8431982" cy="4787900"/>
          </a:xfrm>
          <a:noFill/>
          <a:effectLst/>
        </p:spPr>
        <p:txBody>
          <a:bodyPr>
            <a:noAutofit/>
          </a:bodyPr>
          <a:lstStyle/>
          <a:p>
            <a:r>
              <a:rPr lang="fr-FR" dirty="0" smtClean="0"/>
              <a:t> Élève excédentaire pour la dernière et l’avant-dernière constatation de l’élève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/>
              <a:t>GFE ne fait rien</a:t>
            </a:r>
          </a:p>
          <a:p>
            <a:r>
              <a:rPr lang="fr-FR" dirty="0" smtClean="0"/>
              <a:t> Élève </a:t>
            </a:r>
            <a:r>
              <a:rPr lang="fr-FR" dirty="0"/>
              <a:t>excédentaire pour la dernière et </a:t>
            </a:r>
            <a:r>
              <a:rPr lang="fr-FR" dirty="0" smtClean="0"/>
              <a:t>non excédentaire pour l’avant-dernière </a:t>
            </a:r>
            <a:r>
              <a:rPr lang="fr-FR" dirty="0"/>
              <a:t>constatation de l’élève </a:t>
            </a:r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b="1" dirty="0"/>
              <a:t>GFE annule la créance de l’avant-dernière constatation</a:t>
            </a:r>
            <a:endParaRPr lang="fr-FR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814483"/>
            <a:ext cx="7459943" cy="3449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96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/>
              <a:t>la réforme des responsables :</a:t>
            </a:r>
            <a:br>
              <a:rPr lang="fr-FR" dirty="0"/>
            </a:br>
            <a:r>
              <a:rPr lang="fr-FR" dirty="0" smtClean="0"/>
              <a:t>transfert de créance</a:t>
            </a:r>
            <a:br>
              <a:rPr lang="fr-FR" dirty="0" smtClean="0"/>
            </a:br>
            <a:r>
              <a:rPr lang="fr-FR" dirty="0" smtClean="0"/>
              <a:t>règles si RE-constatation de l’élève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44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317500" y="1308101"/>
            <a:ext cx="8431982" cy="4914900"/>
          </a:xfrm>
          <a:noFill/>
          <a:effectLst/>
        </p:spPr>
        <p:txBody>
          <a:bodyPr>
            <a:noAutofit/>
          </a:bodyPr>
          <a:lstStyle/>
          <a:p>
            <a:r>
              <a:rPr lang="fr-FR" sz="2400" dirty="0" smtClean="0"/>
              <a:t> Élève est non excédentaire pour la dernière constatation et excédentaire pour l’avant-dernière constatation de l’élève </a:t>
            </a:r>
            <a:r>
              <a:rPr lang="fr-FR" sz="2400" dirty="0" smtClean="0">
                <a:sym typeface="Wingdings" panose="05000000000000000000" pitchFamily="2" charset="2"/>
              </a:rPr>
              <a:t> </a:t>
            </a:r>
            <a:r>
              <a:rPr lang="fr-FR" sz="2400" dirty="0"/>
              <a:t>GFE traite l'élève en créance pour </a:t>
            </a:r>
            <a:r>
              <a:rPr lang="fr-FR" sz="2400" dirty="0" smtClean="0"/>
              <a:t>sa </a:t>
            </a:r>
            <a:r>
              <a:rPr lang="fr-FR" sz="2400" dirty="0"/>
              <a:t>dernière constatation</a:t>
            </a:r>
            <a:endParaRPr lang="fr-FR" sz="2400" dirty="0" smtClean="0">
              <a:sym typeface="Wingdings" panose="05000000000000000000" pitchFamily="2" charset="2"/>
            </a:endParaRPr>
          </a:p>
          <a:p>
            <a:endParaRPr lang="fr-FR" sz="2400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1" y="2529579"/>
            <a:ext cx="7594600" cy="36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193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/>
              <a:t>la réforme des responsables :</a:t>
            </a:r>
            <a:br>
              <a:rPr lang="fr-FR" dirty="0"/>
            </a:br>
            <a:r>
              <a:rPr lang="fr-FR" dirty="0" smtClean="0"/>
              <a:t>transfert de créance</a:t>
            </a:r>
            <a:br>
              <a:rPr lang="fr-FR" dirty="0" smtClean="0"/>
            </a:br>
            <a:r>
              <a:rPr lang="fr-FR" dirty="0" smtClean="0"/>
              <a:t>règles si RE-constatation de l’élève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45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0" y="1350437"/>
            <a:ext cx="9042400" cy="4732863"/>
          </a:xfrm>
          <a:noFill/>
          <a:effectLst/>
        </p:spPr>
        <p:txBody>
          <a:bodyPr>
            <a:noAutofit/>
          </a:bodyPr>
          <a:lstStyle/>
          <a:p>
            <a:r>
              <a:rPr lang="fr-FR" sz="2400" dirty="0" smtClean="0"/>
              <a:t> </a:t>
            </a:r>
            <a:r>
              <a:rPr lang="fr-FR" dirty="0" smtClean="0"/>
              <a:t>Élève est non excédentaire pour la dernière  et l’avant-dernière constatation de l’élève et la personne qui paie les frais de scolarité est la même pour les 2 dernières constatations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/>
              <a:t>GFE traite l'élève en créance pour la dernière constatation</a:t>
            </a:r>
            <a:endParaRPr lang="fr-FR" dirty="0">
              <a:sym typeface="Wingdings" panose="05000000000000000000" pitchFamily="2" charset="2"/>
            </a:endParaRPr>
          </a:p>
          <a:p>
            <a:endParaRPr lang="fr-FR" sz="2400" dirty="0" smtClean="0">
              <a:sym typeface="Wingdings" panose="05000000000000000000" pitchFamily="2" charset="2"/>
            </a:endParaRPr>
          </a:p>
          <a:p>
            <a:endParaRPr lang="fr-FR" sz="24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84" y="2422524"/>
            <a:ext cx="8150115" cy="353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800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/>
              <a:t>la réforme des responsables :</a:t>
            </a:r>
            <a:br>
              <a:rPr lang="fr-FR" dirty="0"/>
            </a:br>
            <a:r>
              <a:rPr lang="fr-FR" dirty="0" smtClean="0"/>
              <a:t>transfert de créance</a:t>
            </a:r>
            <a:br>
              <a:rPr lang="fr-FR" dirty="0" smtClean="0"/>
            </a:br>
            <a:r>
              <a:rPr lang="fr-FR" dirty="0" smtClean="0"/>
              <a:t>règles si RE-constatation de l’élève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46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0" y="1350437"/>
            <a:ext cx="9029700" cy="4732863"/>
          </a:xfrm>
          <a:noFill/>
          <a:effectLst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dirty="0" smtClean="0">
                <a:sym typeface="Wingdings" panose="05000000000000000000" pitchFamily="2" charset="2"/>
              </a:rPr>
              <a:t> suite</a:t>
            </a:r>
            <a:endParaRPr lang="fr-FR" sz="2400" dirty="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85" y="2023801"/>
            <a:ext cx="7315200" cy="356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092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réforme des responsables :</a:t>
            </a:r>
            <a:br>
              <a:rPr lang="fr-FR" dirty="0" smtClean="0"/>
            </a:br>
            <a:r>
              <a:rPr lang="fr-FR" dirty="0" smtClean="0"/>
              <a:t>transfert de créance</a:t>
            </a:r>
            <a:br>
              <a:rPr lang="fr-FR" dirty="0" smtClean="0"/>
            </a:br>
            <a:r>
              <a:rPr lang="fr-FR" dirty="0" smtClean="0"/>
              <a:t>règles si RE-constatation de l’élève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47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101600" y="1350437"/>
            <a:ext cx="9042400" cy="4732863"/>
          </a:xfrm>
          <a:noFill/>
          <a:effectLst/>
        </p:spPr>
        <p:txBody>
          <a:bodyPr>
            <a:noAutofit/>
          </a:bodyPr>
          <a:lstStyle/>
          <a:p>
            <a:endParaRPr lang="fr-FR" sz="2400" dirty="0" smtClean="0">
              <a:sym typeface="Wingdings" panose="05000000000000000000" pitchFamily="2" charset="2"/>
            </a:endParaRPr>
          </a:p>
          <a:p>
            <a:endParaRPr lang="fr-FR" sz="2400" dirty="0" smtClean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96" y="1847302"/>
            <a:ext cx="7823201" cy="379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98" y="5756618"/>
            <a:ext cx="7881399" cy="28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756696" y="1350437"/>
            <a:ext cx="5009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accent1"/>
                </a:solidFill>
                <a:sym typeface="Wingdings" panose="05000000000000000000" pitchFamily="2" charset="2"/>
              </a:rPr>
              <a:t> suite</a:t>
            </a:r>
            <a:endParaRPr lang="fr-FR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76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/>
              <a:t>la réforme des responsables :</a:t>
            </a:r>
            <a:br>
              <a:rPr lang="fr-FR" dirty="0"/>
            </a:br>
            <a:r>
              <a:rPr lang="fr-FR" dirty="0" smtClean="0"/>
              <a:t>transfert de créance</a:t>
            </a:r>
            <a:br>
              <a:rPr lang="fr-FR" dirty="0" smtClean="0"/>
            </a:br>
            <a:r>
              <a:rPr lang="fr-FR" dirty="0" smtClean="0"/>
              <a:t>règles si RE-constatation de l’élève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48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0" y="1210737"/>
            <a:ext cx="9144000" cy="4732863"/>
          </a:xfrm>
          <a:noFill/>
          <a:effectLst/>
        </p:spPr>
        <p:txBody>
          <a:bodyPr>
            <a:noAutofit/>
          </a:bodyPr>
          <a:lstStyle/>
          <a:p>
            <a:r>
              <a:rPr lang="fr-FR" sz="2400" dirty="0" smtClean="0"/>
              <a:t> </a:t>
            </a:r>
            <a:r>
              <a:rPr lang="fr-FR" dirty="0" smtClean="0"/>
              <a:t>Élève est non excédentaire pour la dernière  et l’avant-dernière constatation de l’élève et la personne qui paie les frais de scolarité est différente pour les 2 dernières constatations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/>
              <a:t>GFE traite l'élève en créance par différence entre la dernière et l’avant-dernière constatation</a:t>
            </a:r>
            <a:endParaRPr lang="fr-FR" dirty="0" smtClean="0">
              <a:sym typeface="Wingdings" panose="05000000000000000000" pitchFamily="2" charset="2"/>
            </a:endParaRPr>
          </a:p>
          <a:p>
            <a:endParaRPr lang="fr-FR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585" y="2616200"/>
            <a:ext cx="7289800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009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/>
              <a:t>la réforme des responsables :</a:t>
            </a:r>
            <a:br>
              <a:rPr lang="fr-FR" dirty="0"/>
            </a:br>
            <a:r>
              <a:rPr lang="fr-FR" dirty="0" smtClean="0"/>
              <a:t>transfert de créance</a:t>
            </a:r>
            <a:br>
              <a:rPr lang="fr-FR" dirty="0" smtClean="0"/>
            </a:br>
            <a:r>
              <a:rPr lang="fr-FR" dirty="0" smtClean="0"/>
              <a:t>règles si RE-constatation de l’élève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49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0" y="1490137"/>
            <a:ext cx="9144000" cy="4453463"/>
          </a:xfrm>
          <a:noFill/>
          <a:effectLst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 Suite : </a:t>
            </a:r>
            <a:r>
              <a:rPr lang="fr-FR" dirty="0">
                <a:sym typeface="Wingdings" panose="05000000000000000000" pitchFamily="2" charset="2"/>
              </a:rPr>
              <a:t>l</a:t>
            </a:r>
            <a:r>
              <a:rPr lang="fr-FR" dirty="0" smtClean="0"/>
              <a:t>es </a:t>
            </a:r>
            <a:r>
              <a:rPr lang="fr-FR" dirty="0"/>
              <a:t>informations ne sont pas </a:t>
            </a:r>
            <a:r>
              <a:rPr lang="fr-FR" dirty="0" smtClean="0"/>
              <a:t>enregistrées </a:t>
            </a:r>
            <a:r>
              <a:rPr lang="fr-FR" dirty="0"/>
              <a:t>dans le fichier le fichier de créance mais uniquement dans la partie « Destinataires à rembourser » de la liste de créance</a:t>
            </a:r>
            <a:endParaRPr lang="fr-FR" dirty="0" smtClean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2212448"/>
            <a:ext cx="8649470" cy="3527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767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Responsables des élèves gérés dans GFE 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99782" y="1219199"/>
            <a:ext cx="8483600" cy="4803041"/>
          </a:xfrm>
          <a:noFill/>
          <a:effectLst/>
        </p:spPr>
        <p:txBody>
          <a:bodyPr>
            <a:noAutofit/>
          </a:bodyPr>
          <a:lstStyle/>
          <a:p>
            <a:r>
              <a:rPr lang="fr-FR" dirty="0" smtClean="0"/>
              <a:t> </a:t>
            </a:r>
            <a:r>
              <a:rPr lang="fr-FR" b="1" dirty="0" smtClean="0"/>
              <a:t>Responsable « qui perçoit les aides »</a:t>
            </a:r>
            <a:endParaRPr lang="fr-FR" b="1" dirty="0"/>
          </a:p>
          <a:p>
            <a:pPr lvl="1"/>
            <a:r>
              <a:rPr lang="fr-FR" sz="1600" dirty="0" smtClean="0"/>
              <a:t>Obligatoire dans GFE pour constater un élève</a:t>
            </a:r>
          </a:p>
          <a:p>
            <a:pPr lvl="1"/>
            <a:r>
              <a:rPr lang="fr-FR" sz="1600" dirty="0" smtClean="0"/>
              <a:t>Si l’élève ne possède pas de bourse nationale, peut être choisi dans GFE ou BEE parmi les représentants légaux et personnes en charge de l’élève </a:t>
            </a:r>
          </a:p>
          <a:p>
            <a:pPr lvl="1"/>
            <a:r>
              <a:rPr lang="fr-FR" sz="1600" dirty="0" smtClean="0"/>
              <a:t>Si l’élève possède une bourse nationale</a:t>
            </a:r>
            <a:r>
              <a:rPr lang="fr-FR" sz="1600" dirty="0"/>
              <a:t>, </a:t>
            </a:r>
            <a:r>
              <a:rPr lang="fr-FR" sz="1600" dirty="0" smtClean="0"/>
              <a:t>ce rôle est renseigné lors de l’attribution de la bourse par l’application de gestion des bourses (collège ou lycée)</a:t>
            </a:r>
            <a:endParaRPr lang="fr-FR" sz="1600" dirty="0" smtClean="0"/>
          </a:p>
          <a:p>
            <a:pPr lvl="1"/>
            <a:r>
              <a:rPr lang="fr-FR" sz="1600" dirty="0"/>
              <a:t>Ses coordonnées bancaires sont saisies </a:t>
            </a:r>
            <a:r>
              <a:rPr lang="fr-FR" sz="1600" dirty="0" smtClean="0"/>
              <a:t>dans GFE</a:t>
            </a:r>
            <a:endParaRPr lang="fr-FR" sz="1000" dirty="0" smtClean="0"/>
          </a:p>
          <a:p>
            <a:r>
              <a:rPr lang="fr-FR" dirty="0" smtClean="0"/>
              <a:t> </a:t>
            </a:r>
            <a:r>
              <a:rPr lang="fr-FR" b="1" dirty="0" smtClean="0"/>
              <a:t>Responsable « qui paie les frais de scolarité »</a:t>
            </a:r>
          </a:p>
          <a:p>
            <a:pPr lvl="1"/>
            <a:r>
              <a:rPr lang="fr-FR" sz="1600" dirty="0"/>
              <a:t>Obligatoire dans GFE pour constater un élève</a:t>
            </a:r>
          </a:p>
          <a:p>
            <a:pPr lvl="1"/>
            <a:r>
              <a:rPr lang="fr-FR" sz="1600" dirty="0" smtClean="0"/>
              <a:t>Responsable choisi </a:t>
            </a:r>
            <a:r>
              <a:rPr lang="fr-FR" sz="1600" dirty="0"/>
              <a:t>dans </a:t>
            </a:r>
            <a:r>
              <a:rPr lang="fr-FR" sz="1600" dirty="0" smtClean="0"/>
              <a:t>BEE initialement, puis dans GFE, parmi </a:t>
            </a:r>
            <a:r>
              <a:rPr lang="fr-FR" sz="1600" dirty="0"/>
              <a:t>les représentants légaux et personnes en charge de l’élève </a:t>
            </a:r>
          </a:p>
          <a:p>
            <a:pPr lvl="1"/>
            <a:r>
              <a:rPr lang="fr-FR" sz="1600" dirty="0"/>
              <a:t>Ses coordonnées bancaires sont saisies dans </a:t>
            </a:r>
            <a:r>
              <a:rPr lang="fr-FR" sz="1600" dirty="0" smtClean="0"/>
              <a:t>GFE</a:t>
            </a:r>
          </a:p>
          <a:p>
            <a:pPr marL="0" indent="0">
              <a:buNone/>
            </a:pPr>
            <a:r>
              <a:rPr lang="fr-FR" sz="1600" u="sng" dirty="0" smtClean="0">
                <a:solidFill>
                  <a:schemeClr val="tx1"/>
                </a:solidFill>
              </a:rPr>
              <a:t>Remarques</a:t>
            </a: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>
                <a:solidFill>
                  <a:schemeClr val="tx1"/>
                </a:solidFill>
              </a:rPr>
              <a:t>: </a:t>
            </a:r>
            <a:endParaRPr lang="fr-FR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chemeClr val="tx1"/>
                </a:solidFill>
              </a:rPr>
              <a:t>Dans </a:t>
            </a:r>
            <a:r>
              <a:rPr lang="fr-FR" sz="1600" dirty="0">
                <a:solidFill>
                  <a:schemeClr val="tx1"/>
                </a:solidFill>
              </a:rPr>
              <a:t>la majorité des cas, la même personne assure les deux </a:t>
            </a:r>
            <a:r>
              <a:rPr lang="fr-FR" sz="1600" dirty="0" smtClean="0">
                <a:solidFill>
                  <a:schemeClr val="tx1"/>
                </a:solidFill>
              </a:rPr>
              <a:t>responsabilités. </a:t>
            </a:r>
          </a:p>
          <a:p>
            <a:pPr marL="0" indent="0">
              <a:buNone/>
            </a:pPr>
            <a:r>
              <a:rPr lang="fr-FR" sz="1600" dirty="0" smtClean="0">
                <a:solidFill>
                  <a:schemeClr val="tx1"/>
                </a:solidFill>
              </a:rPr>
              <a:t>         Si le père et la mère sont déclarés, chacun comme un des responsables, ils seront considérés </a:t>
            </a:r>
          </a:p>
          <a:p>
            <a:pPr marL="0" indent="0">
              <a:buNone/>
            </a:pPr>
            <a:r>
              <a:rPr lang="fr-FR" sz="1600" dirty="0">
                <a:solidFill>
                  <a:schemeClr val="tx1"/>
                </a:solidFill>
              </a:rPr>
              <a:t> </a:t>
            </a:r>
            <a:r>
              <a:rPr lang="fr-FR" sz="1600" dirty="0" smtClean="0">
                <a:solidFill>
                  <a:schemeClr val="tx1"/>
                </a:solidFill>
              </a:rPr>
              <a:t>         comme des personnes différentes </a:t>
            </a:r>
            <a:r>
              <a:rPr lang="fr-FR" sz="1600" b="1" u="sng" dirty="0" smtClean="0">
                <a:solidFill>
                  <a:schemeClr val="tx1"/>
                </a:solidFill>
              </a:rPr>
              <a:t>même s’ils sont mariés</a:t>
            </a:r>
            <a:endParaRPr lang="fr-FR" sz="1600" b="1" u="sng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NAldeguer\AppData\Local\Microsoft\Windows\Temporary Internet Files\Content.IE5\OMAY0ZWZ\1200px-Achtung.svg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9467" y="5474553"/>
            <a:ext cx="416889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68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différence concernant les paiements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50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95300" y="1612899"/>
            <a:ext cx="8431982" cy="4360337"/>
          </a:xfrm>
          <a:noFill/>
          <a:effectLst/>
        </p:spPr>
        <p:txBody>
          <a:bodyPr>
            <a:noAutofit/>
          </a:bodyPr>
          <a:lstStyle/>
          <a:p>
            <a:r>
              <a:rPr lang="fr-FR" sz="2400" dirty="0"/>
              <a:t> </a:t>
            </a:r>
            <a:r>
              <a:rPr lang="fr-FR" sz="2400" dirty="0" smtClean="0"/>
              <a:t>Avant la réforme des responsables, pour un élève, seul le responsable légal 1, était concerné par les paiements </a:t>
            </a:r>
          </a:p>
          <a:p>
            <a:pPr marL="457200" lvl="1" indent="0">
              <a:buNone/>
            </a:pPr>
            <a:endParaRPr lang="fr-FR" sz="1900" dirty="0" smtClean="0"/>
          </a:p>
          <a:p>
            <a:r>
              <a:rPr lang="fr-FR" sz="2400" dirty="0"/>
              <a:t> A</a:t>
            </a:r>
            <a:r>
              <a:rPr lang="fr-FR" sz="2400" dirty="0" smtClean="0"/>
              <a:t>vec la réforme des responsables</a:t>
            </a:r>
            <a:r>
              <a:rPr lang="fr-FR" sz="2400" dirty="0"/>
              <a:t>, pour un élève, les </a:t>
            </a:r>
            <a:r>
              <a:rPr lang="fr-FR" sz="2400" dirty="0" smtClean="0"/>
              <a:t>paiements peuvent concerner à la fois : </a:t>
            </a:r>
            <a:endParaRPr lang="fr-FR" sz="2400" dirty="0"/>
          </a:p>
          <a:p>
            <a:pPr lvl="1"/>
            <a:r>
              <a:rPr lang="fr-FR" sz="1900" dirty="0" smtClean="0"/>
              <a:t>Le responsable « qui perçoit les aides »</a:t>
            </a:r>
          </a:p>
          <a:p>
            <a:pPr lvl="1"/>
            <a:r>
              <a:rPr lang="fr-FR" sz="1900" dirty="0" smtClean="0"/>
              <a:t>Le responsable « qui paie les frais de scolarité »</a:t>
            </a:r>
            <a:endParaRPr lang="fr-FR" sz="1900" dirty="0"/>
          </a:p>
          <a:p>
            <a:pPr lvl="1"/>
            <a:endParaRPr lang="fr-FR" sz="1900" dirty="0" smtClean="0"/>
          </a:p>
        </p:txBody>
      </p:sp>
    </p:spTree>
    <p:extLst>
      <p:ext uri="{BB962C8B-B14F-4D97-AF65-F5344CB8AC3E}">
        <p14:creationId xmlns:p14="http://schemas.microsoft.com/office/powerpoint/2010/main" val="21794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7486" y="3029447"/>
            <a:ext cx="5897726" cy="2361913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sz="1600" b="1" dirty="0">
                <a:solidFill>
                  <a:srgbClr val="1FA1E5"/>
                </a:solidFill>
              </a:rPr>
              <a:t>MOE déléguée – </a:t>
            </a:r>
            <a:r>
              <a:rPr lang="fr-FR" sz="1600" b="1" dirty="0" smtClean="0">
                <a:solidFill>
                  <a:srgbClr val="1FA1E5"/>
                </a:solidFill>
              </a:rPr>
              <a:t>équipe nationale </a:t>
            </a:r>
            <a:r>
              <a:rPr lang="fr-FR" sz="1600" b="1" dirty="0">
                <a:solidFill>
                  <a:srgbClr val="1FA1E5"/>
                </a:solidFill>
              </a:rPr>
              <a:t>de Clermont-Ferrand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Nadine ALDEGUER</a:t>
            </a:r>
            <a:br>
              <a:rPr lang="fr-FR" dirty="0" smtClean="0"/>
            </a:br>
            <a:r>
              <a:rPr lang="fr-FR" dirty="0" smtClean="0"/>
              <a:t>Régis JACQUELIN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197502" y="6390910"/>
            <a:ext cx="403878" cy="365125"/>
          </a:xfrm>
          <a:prstGeom prst="rect">
            <a:avLst/>
          </a:prstGeom>
        </p:spPr>
        <p:txBody>
          <a:bodyPr/>
          <a:lstStyle/>
          <a:p>
            <a:fld id="{1FC8907D-B208-DC44-82F5-2940ECA1C9FA}" type="slidenum">
              <a:rPr lang="fr-FR" smtClean="0"/>
              <a:pPr/>
              <a:t>51</a:t>
            </a:fld>
            <a:endParaRPr lang="fr-FR" dirty="0"/>
          </a:p>
        </p:txBody>
      </p:sp>
      <p:grpSp>
        <p:nvGrpSpPr>
          <p:cNvPr id="7" name="Groupe 6"/>
          <p:cNvGrpSpPr/>
          <p:nvPr/>
        </p:nvGrpSpPr>
        <p:grpSpPr>
          <a:xfrm>
            <a:off x="3781822" y="927100"/>
            <a:ext cx="1488281" cy="1270000"/>
            <a:chOff x="5429250" y="812800"/>
            <a:chExt cx="1488281" cy="1270000"/>
          </a:xfrm>
        </p:grpSpPr>
        <p:sp>
          <p:nvSpPr>
            <p:cNvPr id="3" name="Ellipse 2"/>
            <p:cNvSpPr/>
            <p:nvPr/>
          </p:nvSpPr>
          <p:spPr>
            <a:xfrm>
              <a:off x="5429250" y="812800"/>
              <a:ext cx="1270000" cy="1270000"/>
            </a:xfrm>
            <a:prstGeom prst="ellipse">
              <a:avLst/>
            </a:prstGeom>
            <a:solidFill>
              <a:srgbClr val="1FA1E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600" b="1" dirty="0" smtClean="0"/>
                <a:t>?</a:t>
              </a:r>
              <a:endParaRPr lang="fr-FR" sz="1600" b="1" dirty="0"/>
            </a:p>
          </p:txBody>
        </p:sp>
        <p:sp>
          <p:nvSpPr>
            <p:cNvPr id="4" name="Forme libre 3"/>
            <p:cNvSpPr/>
            <p:nvPr/>
          </p:nvSpPr>
          <p:spPr>
            <a:xfrm>
              <a:off x="6407944" y="1738313"/>
              <a:ext cx="509587" cy="323850"/>
            </a:xfrm>
            <a:custGeom>
              <a:avLst/>
              <a:gdLst>
                <a:gd name="connsiteX0" fmla="*/ 195262 w 509587"/>
                <a:gd name="connsiteY0" fmla="*/ 0 h 323850"/>
                <a:gd name="connsiteX1" fmla="*/ 509587 w 509587"/>
                <a:gd name="connsiteY1" fmla="*/ 323850 h 323850"/>
                <a:gd name="connsiteX2" fmla="*/ 0 w 509587"/>
                <a:gd name="connsiteY2" fmla="*/ 180975 h 323850"/>
                <a:gd name="connsiteX3" fmla="*/ 195262 w 509587"/>
                <a:gd name="connsiteY3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9587" h="323850">
                  <a:moveTo>
                    <a:pt x="195262" y="0"/>
                  </a:moveTo>
                  <a:lnTo>
                    <a:pt x="509587" y="323850"/>
                  </a:lnTo>
                  <a:lnTo>
                    <a:pt x="0" y="180975"/>
                  </a:lnTo>
                  <a:lnTo>
                    <a:pt x="195262" y="0"/>
                  </a:lnTo>
                  <a:close/>
                </a:path>
              </a:pathLst>
            </a:custGeom>
            <a:solidFill>
              <a:srgbClr val="1FA1E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500" b="1"/>
            </a:p>
          </p:txBody>
        </p:sp>
      </p:grpSp>
    </p:spTree>
    <p:extLst>
      <p:ext uri="{BB962C8B-B14F-4D97-AF65-F5344CB8AC3E}">
        <p14:creationId xmlns:p14="http://schemas.microsoft.com/office/powerpoint/2010/main" val="1720581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6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5087E-6 L 0.63836 -0.2698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10" y="-135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082" y="203200"/>
            <a:ext cx="7881400" cy="12869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</a:t>
            </a:r>
            <a:r>
              <a:rPr lang="fr-FR" dirty="0"/>
              <a:t>réforme des </a:t>
            </a:r>
            <a:r>
              <a:rPr lang="fr-FR" dirty="0" smtClean="0"/>
              <a:t>responsables :</a:t>
            </a:r>
            <a:br>
              <a:rPr lang="fr-FR" dirty="0" smtClean="0"/>
            </a:br>
            <a:r>
              <a:rPr lang="fr-FR" dirty="0" smtClean="0"/>
              <a:t>Responsables des élèves gérés dans GFE 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69900" y="1304272"/>
            <a:ext cx="8483600" cy="4753628"/>
          </a:xfrm>
          <a:noFill/>
          <a:effectLst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dirty="0" smtClean="0">
                <a:solidFill>
                  <a:schemeClr val="tx1"/>
                </a:solidFill>
              </a:rPr>
              <a:t>Si l’élève possède une bourse nationale, le responsable « qui perçoit les aides » ne peut pas être modifié ni dans GFE, ni dans BEE mais dans les applications des bourses uniquement.  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50" y="2393950"/>
            <a:ext cx="4772297" cy="34505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994" y="2614295"/>
            <a:ext cx="3865506" cy="30099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8060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700" dirty="0"/>
              <a:t>la réforme des responsables :</a:t>
            </a:r>
            <a:br>
              <a:rPr lang="fr-FR" sz="2700" dirty="0"/>
            </a:br>
            <a:r>
              <a:rPr lang="fr-FR" sz="2700" dirty="0"/>
              <a:t>Responsables des élèves gérés dans GFE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7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2" y="1557194"/>
            <a:ext cx="8495197" cy="455404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662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6482" y="177800"/>
            <a:ext cx="8136218" cy="1134537"/>
          </a:xfrm>
        </p:spPr>
        <p:txBody>
          <a:bodyPr>
            <a:normAutofit fontScale="90000"/>
          </a:bodyPr>
          <a:lstStyle/>
          <a:p>
            <a:r>
              <a:rPr lang="fr-FR" sz="3100" dirty="0" smtClean="0"/>
              <a:t>la </a:t>
            </a:r>
            <a:r>
              <a:rPr lang="fr-FR" sz="3100" dirty="0"/>
              <a:t>réforme des </a:t>
            </a:r>
            <a:r>
              <a:rPr lang="fr-FR" sz="3100" dirty="0" smtClean="0"/>
              <a:t>responsables : </a:t>
            </a:r>
            <a:br>
              <a:rPr lang="fr-FR" sz="3100" dirty="0" smtClean="0"/>
            </a:br>
            <a:r>
              <a:rPr lang="fr-FR" sz="3100" dirty="0"/>
              <a:t>Principe d’affectation des éléments financiers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622300" y="1393172"/>
            <a:ext cx="7899227" cy="4613928"/>
          </a:xfrm>
          <a:noFill/>
          <a:effectLst/>
        </p:spPr>
        <p:txBody>
          <a:bodyPr>
            <a:noAutofit/>
          </a:bodyPr>
          <a:lstStyle/>
          <a:p>
            <a:r>
              <a:rPr lang="fr-FR" sz="2400" dirty="0" smtClean="0"/>
              <a:t> Responsable « qui paie les frais de scolarité »</a:t>
            </a:r>
          </a:p>
          <a:p>
            <a:pPr lvl="1"/>
            <a:r>
              <a:rPr lang="fr-FR" sz="1600" dirty="0" smtClean="0"/>
              <a:t>Les frais d’hébergements et les frais associés aux voyages sont toujours affectés à ce responsable</a:t>
            </a:r>
          </a:p>
          <a:p>
            <a:pPr lvl="1"/>
            <a:r>
              <a:rPr lang="fr-FR" sz="1600" dirty="0" smtClean="0"/>
              <a:t>Selon certaines règles (voir plus loin), des bourses, des primes, des aides, des autres éléments financiers, des régularisations peuvent être affectés à ce responsable</a:t>
            </a:r>
          </a:p>
          <a:p>
            <a:pPr lvl="1"/>
            <a:endParaRPr lang="fr-FR" sz="1600" dirty="0" smtClean="0"/>
          </a:p>
          <a:p>
            <a:r>
              <a:rPr lang="fr-FR" sz="2400" dirty="0" smtClean="0"/>
              <a:t> Responsable « qui perçoit les aides »</a:t>
            </a:r>
          </a:p>
          <a:p>
            <a:pPr lvl="1"/>
            <a:r>
              <a:rPr lang="fr-FR" sz="1600" dirty="0"/>
              <a:t>Selon certaines règles (voir plus loin</a:t>
            </a:r>
            <a:r>
              <a:rPr lang="fr-FR" sz="1600" dirty="0" smtClean="0"/>
              <a:t>), </a:t>
            </a:r>
            <a:r>
              <a:rPr lang="fr-FR" sz="1600" dirty="0"/>
              <a:t>des bourses, des primes, des aides, des autres éléments financiers, des </a:t>
            </a:r>
            <a:r>
              <a:rPr lang="fr-FR" sz="1600" dirty="0" smtClean="0"/>
              <a:t>régularisations </a:t>
            </a:r>
            <a:r>
              <a:rPr lang="fr-FR" sz="1600" dirty="0"/>
              <a:t>peuvent être affectés à ce responsable</a:t>
            </a:r>
          </a:p>
          <a:p>
            <a:pPr lvl="2"/>
            <a:endParaRPr lang="fr-FR" sz="1600" dirty="0" smtClean="0"/>
          </a:p>
          <a:p>
            <a:r>
              <a:rPr lang="fr-FR" sz="2400" dirty="0" smtClean="0"/>
              <a:t> Différence avec l’ancien système </a:t>
            </a:r>
            <a:endParaRPr lang="fr-FR" sz="2400" dirty="0"/>
          </a:p>
          <a:p>
            <a:pPr lvl="1"/>
            <a:r>
              <a:rPr lang="fr-FR" dirty="0"/>
              <a:t>L</a:t>
            </a:r>
            <a:r>
              <a:rPr lang="fr-FR" dirty="0" smtClean="0">
                <a:solidFill>
                  <a:schemeClr val="tx1"/>
                </a:solidFill>
              </a:rPr>
              <a:t>e responsable qui « paie les frais de scolarité » peut percevoir des paiements </a:t>
            </a:r>
          </a:p>
          <a:p>
            <a:pPr lvl="1"/>
            <a:r>
              <a:rPr lang="fr-FR" dirty="0"/>
              <a:t>Le responsable qui </a:t>
            </a:r>
            <a:r>
              <a:rPr lang="fr-FR" dirty="0" smtClean="0"/>
              <a:t>« perçoit les aides » peut, dans des cas exceptionnels, avoir une créance en cas d’un autre élément financier  « négatif » ou d’une régularisation « négative » qui lui serait attribuée</a:t>
            </a:r>
            <a:endParaRPr lang="fr-FR" dirty="0"/>
          </a:p>
          <a:p>
            <a:pPr lvl="1"/>
            <a:endParaRPr lang="fr-FR" dirty="0" smtClean="0">
              <a:solidFill>
                <a:schemeClr val="tx1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629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6482" y="258635"/>
            <a:ext cx="8136218" cy="1134537"/>
          </a:xfrm>
        </p:spPr>
        <p:txBody>
          <a:bodyPr>
            <a:normAutofit fontScale="90000"/>
          </a:bodyPr>
          <a:lstStyle/>
          <a:p>
            <a:r>
              <a:rPr lang="fr-FR" sz="3100" dirty="0" smtClean="0"/>
              <a:t>la </a:t>
            </a:r>
            <a:r>
              <a:rPr lang="fr-FR" sz="3100" dirty="0"/>
              <a:t>réforme des </a:t>
            </a:r>
            <a:r>
              <a:rPr lang="fr-FR" sz="3100" dirty="0" smtClean="0"/>
              <a:t>responsables :</a:t>
            </a:r>
            <a:br>
              <a:rPr lang="fr-FR" sz="3100" dirty="0" smtClean="0"/>
            </a:br>
            <a:r>
              <a:rPr lang="fr-FR" sz="3100" dirty="0" smtClean="0"/>
              <a:t>notion de destinataire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622300" y="1587500"/>
            <a:ext cx="8280400" cy="4419600"/>
          </a:xfrm>
          <a:noFill/>
          <a:effectLst/>
        </p:spPr>
        <p:txBody>
          <a:bodyPr>
            <a:noAutofit/>
          </a:bodyPr>
          <a:lstStyle/>
          <a:p>
            <a:r>
              <a:rPr lang="fr-FR" sz="2400" dirty="0" smtClean="0"/>
              <a:t> Comment affecter les éléments financiers aux responsables ?</a:t>
            </a:r>
          </a:p>
          <a:p>
            <a:endParaRPr lang="fr-FR" sz="2400" dirty="0" smtClean="0"/>
          </a:p>
          <a:p>
            <a:r>
              <a:rPr lang="fr-FR" sz="2400" dirty="0" smtClean="0"/>
              <a:t> La notion de « </a:t>
            </a:r>
            <a:r>
              <a:rPr lang="fr-FR" sz="2400" b="1" dirty="0" smtClean="0"/>
              <a:t>destinataire »</a:t>
            </a:r>
            <a:r>
              <a:rPr lang="fr-FR" sz="2400" dirty="0" smtClean="0"/>
              <a:t> permet au gestionnaire d’attribuer les </a:t>
            </a:r>
            <a:r>
              <a:rPr lang="fr-FR" sz="2400" dirty="0"/>
              <a:t>bourses, </a:t>
            </a:r>
            <a:r>
              <a:rPr lang="fr-FR" sz="2400" dirty="0" smtClean="0"/>
              <a:t>les </a:t>
            </a:r>
            <a:r>
              <a:rPr lang="fr-FR" sz="2400" dirty="0"/>
              <a:t>primes, </a:t>
            </a:r>
            <a:r>
              <a:rPr lang="fr-FR" sz="2400" dirty="0" smtClean="0"/>
              <a:t>les </a:t>
            </a:r>
            <a:r>
              <a:rPr lang="fr-FR" sz="2400" dirty="0"/>
              <a:t>aides, </a:t>
            </a:r>
            <a:r>
              <a:rPr lang="fr-FR" sz="2400" dirty="0" smtClean="0"/>
              <a:t>les </a:t>
            </a:r>
            <a:r>
              <a:rPr lang="fr-FR" sz="2400" dirty="0"/>
              <a:t>autres éléments financiers, </a:t>
            </a:r>
            <a:r>
              <a:rPr lang="fr-FR" sz="2400" dirty="0" smtClean="0"/>
              <a:t>les </a:t>
            </a:r>
            <a:r>
              <a:rPr lang="fr-FR" sz="2400" dirty="0"/>
              <a:t>régularisations</a:t>
            </a:r>
            <a:r>
              <a:rPr lang="fr-FR" sz="2400" dirty="0" smtClean="0"/>
              <a:t> d’un élève, au responsable, qui peut être : </a:t>
            </a:r>
          </a:p>
          <a:p>
            <a:pPr lvl="1"/>
            <a:r>
              <a:rPr lang="fr-FR" sz="1900" dirty="0" smtClean="0"/>
              <a:t> soit le responsable « </a:t>
            </a:r>
            <a:r>
              <a:rPr lang="fr-FR" sz="1900" b="1" dirty="0" smtClean="0"/>
              <a:t>qui paie les frais des scolarité </a:t>
            </a:r>
            <a:r>
              <a:rPr lang="fr-FR" sz="1900" dirty="0" smtClean="0"/>
              <a:t>» </a:t>
            </a:r>
          </a:p>
          <a:p>
            <a:pPr lvl="1"/>
            <a:r>
              <a:rPr lang="fr-FR" sz="1900" dirty="0" smtClean="0"/>
              <a:t> soit  le responsable « </a:t>
            </a:r>
            <a:r>
              <a:rPr lang="fr-FR" sz="1900" b="1" dirty="0" smtClean="0"/>
              <a:t>qui perçoit les aides</a:t>
            </a:r>
            <a:r>
              <a:rPr lang="fr-FR" sz="1900" dirty="0" smtClean="0"/>
              <a:t> » </a:t>
            </a:r>
          </a:p>
          <a:p>
            <a:pPr marL="0" indent="0">
              <a:buNone/>
            </a:pPr>
            <a:r>
              <a:rPr lang="fr-FR" sz="2400" dirty="0" smtClean="0"/>
              <a:t>   dans le respect des règles associées à chacun des éléments </a:t>
            </a:r>
          </a:p>
          <a:p>
            <a:pPr marL="0" indent="0">
              <a:buNone/>
            </a:pPr>
            <a:r>
              <a:rPr lang="fr-FR" sz="2400" dirty="0"/>
              <a:t> </a:t>
            </a:r>
            <a:r>
              <a:rPr lang="fr-FR" sz="2400" dirty="0" smtClean="0"/>
              <a:t>  financiers.</a:t>
            </a:r>
          </a:p>
          <a:p>
            <a:pPr lvl="1"/>
            <a:endParaRPr lang="fr-FR" sz="1600" dirty="0" smtClean="0"/>
          </a:p>
          <a:p>
            <a:pPr lvl="1"/>
            <a:endParaRPr lang="fr-FR" dirty="0" smtClean="0">
              <a:solidFill>
                <a:schemeClr val="tx1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947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ges de contenu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age de presentation et de 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age de sous-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119f9b1cd9f589f93a03fb976800c80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3c27bd0fcb797d0a61d91e17cfc962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 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172372-D38F-4E02-B516-CEACA93C01DB}">
  <ds:schemaRefs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sharepoint/v3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C50E5C75-570B-4E09-882B-836378D204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057ECF7-4D99-4D30-A9B6-F154BA2DCA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3728</TotalTime>
  <Words>3286</Words>
  <Application>Microsoft Office PowerPoint</Application>
  <PresentationFormat>Affichage à l'écran (4:3)</PresentationFormat>
  <Paragraphs>247</Paragraphs>
  <Slides>51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51</vt:i4>
      </vt:variant>
    </vt:vector>
  </HeadingPairs>
  <TitlesOfParts>
    <vt:vector size="60" baseType="lpstr">
      <vt:lpstr>Arial</vt:lpstr>
      <vt:lpstr>Arial Italic</vt:lpstr>
      <vt:lpstr>Calibri</vt:lpstr>
      <vt:lpstr>Wingdings</vt:lpstr>
      <vt:lpstr>pages de contenus</vt:lpstr>
      <vt:lpstr>page de presentation et de partie</vt:lpstr>
      <vt:lpstr>page de sous-partie</vt:lpstr>
      <vt:lpstr>1_Conception personnalisée</vt:lpstr>
      <vt:lpstr>Conception personnalisée</vt:lpstr>
      <vt:lpstr>Gestion Financière Élèves</vt:lpstr>
      <vt:lpstr>avant la réforme des responsables : Responsables des élèves gérés dans GFE  </vt:lpstr>
      <vt:lpstr>avant la réforme des responsables : Responsables des élèves gérés dans GFE  </vt:lpstr>
      <vt:lpstr>DEPUIS la réforme des responsables : Responsables des élèves gérés dans GFE  </vt:lpstr>
      <vt:lpstr>la réforme des responsables : Responsables des élèves gérés dans GFE  </vt:lpstr>
      <vt:lpstr>la réforme des responsables : Responsables des élèves gérés dans GFE  </vt:lpstr>
      <vt:lpstr>la réforme des responsables : Responsables des élèves gérés dans GFE </vt:lpstr>
      <vt:lpstr>la réforme des responsables :  Principe d’affectation des éléments financiers </vt:lpstr>
      <vt:lpstr>la réforme des responsables : notion de destinataire </vt:lpstr>
      <vt:lpstr>la réforme des responsables : BOURSES règles dans les Constantes financières </vt:lpstr>
      <vt:lpstr>la réforme des responsables : BOURSES règles dans les éléments financiers de l’élève </vt:lpstr>
      <vt:lpstr>la réforme des responsables : primes règles dans les Constantes financières </vt:lpstr>
      <vt:lpstr>la réforme des responsables : primes règles dans les éléments financiers de l’élève </vt:lpstr>
      <vt:lpstr>la réforme des responsables : aides règles dans les Constantes financières </vt:lpstr>
      <vt:lpstr>la réforme des responsables : aides règles dans les éléments financiers de l’élève </vt:lpstr>
      <vt:lpstr>la réforme des responsables :  régularisations </vt:lpstr>
      <vt:lpstr>la réforme des responsables :  régularisations </vt:lpstr>
      <vt:lpstr>la réforme des responsables :  les autres éléments financiers </vt:lpstr>
      <vt:lpstr>la réforme des responsables : destinataire et déductibilité </vt:lpstr>
      <vt:lpstr>la réforme des responsables : constatation et simulation de constatation </vt:lpstr>
      <vt:lpstr>la réforme des responsables : constatation et simulation de constatation règle de gestion des reliquats </vt:lpstr>
      <vt:lpstr>la réforme des responsables : constatation et simulation de constatation règle de gestion des reliquats (suite) </vt:lpstr>
      <vt:lpstr>la réforme des responsables : constatation et simulation de constatation bordereau des droits constatés cas 1 </vt:lpstr>
      <vt:lpstr>la réforme des responsables : constatation et simulation de constatation avis au famille cas 1 </vt:lpstr>
      <vt:lpstr>la réforme des responsables : constatation et simulation de constatation avis de virement … non déductible cas 1 </vt:lpstr>
      <vt:lpstr>la réforme des responsables : constatation et simulation de constatation état nominatif global cas 1 </vt:lpstr>
      <vt:lpstr>la réforme des responsables : constatation et simulation de constatation bordereau des droits constatés cas 2 </vt:lpstr>
      <vt:lpstr>la réforme des responsables : constatation et simulation de constatation liste des autres éléments financiers cas 2 </vt:lpstr>
      <vt:lpstr>la réforme des responsables : constatation et simulation de constatation avis aux familles cas 2 </vt:lpstr>
      <vt:lpstr>la réforme des responsables : constatation et simulation de constatation avis de virement … non déductible pour le responsable  « qui perçoit les aides » cas 2 </vt:lpstr>
      <vt:lpstr>la réforme des responsables : constatation et simulation de constatation état nominatif global cas 2 </vt:lpstr>
      <vt:lpstr>la réforme des responsables : constatation et simulation de constatation bordereau des droits constatés cas 3 </vt:lpstr>
      <vt:lpstr>la réforme des responsables : constatation et simulation de constatation avis aux familles cas 3 </vt:lpstr>
      <vt:lpstr>la réforme des responsables : constatation et simulation de constatation avis de virement … non déductible pour le responsable  « qui paie les frais de scolarité » cas 3 </vt:lpstr>
      <vt:lpstr>la réforme des responsables : constatation et simulation de constatation avis de virement … non déductible pour le responsable  « qui perçoit les aides » cas 3 </vt:lpstr>
      <vt:lpstr>la réforme des responsables : constatation et simulation de constatation état nominatif global cas 3 </vt:lpstr>
      <vt:lpstr>la réforme des responsables : constatation et simulation de constatation analyse du bordereau des droits constaté </vt:lpstr>
      <vt:lpstr>la réforme des responsables : constatation et simulation de constatation analyse du bordereau des droits constatés </vt:lpstr>
      <vt:lpstr>la réforme des responsables : constatation et simulation de constatation analyse du bordereau des droits constatés </vt:lpstr>
      <vt:lpstr>la réforme des responsables : constatation et simulation de constatation analyse du bordereau des droits constatés </vt:lpstr>
      <vt:lpstr>la réforme des responsables : constatation et simulation de constatation état statistique </vt:lpstr>
      <vt:lpstr>la réforme des responsables : transfert de créance règles si première constatation de l’élève </vt:lpstr>
      <vt:lpstr>la réforme des responsables : transfert de créance règles si RE-constatation de l’élève </vt:lpstr>
      <vt:lpstr>la réforme des responsables : transfert de créance règles si RE-constatation de l’élève </vt:lpstr>
      <vt:lpstr>la réforme des responsables : transfert de créance règles si RE-constatation de l’élève </vt:lpstr>
      <vt:lpstr>la réforme des responsables : transfert de créance règles si RE-constatation de l’élève </vt:lpstr>
      <vt:lpstr>la réforme des responsables : transfert de créance règles si RE-constatation de l’élève </vt:lpstr>
      <vt:lpstr>la réforme des responsables : transfert de créance règles si RE-constatation de l’élève </vt:lpstr>
      <vt:lpstr>la réforme des responsables : transfert de créance règles si RE-constatation de l’élève </vt:lpstr>
      <vt:lpstr>la réforme des responsables : différence concernant les paiements </vt:lpstr>
      <vt:lpstr>       MOE déléguée – équipe nationale de Clermont-Ferrand Nadine ALDEGUER Régis JACQUELIN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Administrateur MEN</dc:creator>
  <cp:lastModifiedBy>DFeisthauer</cp:lastModifiedBy>
  <cp:revision>353</cp:revision>
  <cp:lastPrinted>2015-02-04T16:19:06Z</cp:lastPrinted>
  <dcterms:created xsi:type="dcterms:W3CDTF">2015-02-04T10:43:31Z</dcterms:created>
  <dcterms:modified xsi:type="dcterms:W3CDTF">2020-03-24T08:36:53Z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