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5"/>
  </p:notesMasterIdLst>
  <p:sldIdLst>
    <p:sldId id="256" r:id="rId2"/>
    <p:sldId id="318" r:id="rId3"/>
    <p:sldId id="258" r:id="rId4"/>
    <p:sldId id="259" r:id="rId5"/>
    <p:sldId id="347" r:id="rId6"/>
    <p:sldId id="349" r:id="rId7"/>
    <p:sldId id="350" r:id="rId8"/>
    <p:sldId id="351" r:id="rId9"/>
    <p:sldId id="319" r:id="rId10"/>
    <p:sldId id="323" r:id="rId11"/>
    <p:sldId id="321" r:id="rId12"/>
    <p:sldId id="322" r:id="rId13"/>
    <p:sldId id="343" r:id="rId14"/>
    <p:sldId id="345" r:id="rId15"/>
    <p:sldId id="344" r:id="rId16"/>
    <p:sldId id="320" r:id="rId17"/>
    <p:sldId id="325" r:id="rId18"/>
    <p:sldId id="324" r:id="rId19"/>
    <p:sldId id="268" r:id="rId20"/>
    <p:sldId id="327" r:id="rId21"/>
    <p:sldId id="311" r:id="rId22"/>
    <p:sldId id="312" r:id="rId23"/>
    <p:sldId id="329" r:id="rId24"/>
    <p:sldId id="260" r:id="rId25"/>
    <p:sldId id="261" r:id="rId26"/>
    <p:sldId id="346" r:id="rId27"/>
    <p:sldId id="266" r:id="rId28"/>
    <p:sldId id="270" r:id="rId29"/>
    <p:sldId id="271" r:id="rId30"/>
    <p:sldId id="339" r:id="rId31"/>
    <p:sldId id="272" r:id="rId32"/>
    <p:sldId id="273" r:id="rId33"/>
    <p:sldId id="315" r:id="rId34"/>
    <p:sldId id="316" r:id="rId35"/>
    <p:sldId id="274" r:id="rId36"/>
    <p:sldId id="275" r:id="rId37"/>
    <p:sldId id="276" r:id="rId38"/>
    <p:sldId id="277" r:id="rId39"/>
    <p:sldId id="279" r:id="rId40"/>
    <p:sldId id="278"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36" r:id="rId63"/>
    <p:sldId id="337" r:id="rId64"/>
    <p:sldId id="338" r:id="rId65"/>
    <p:sldId id="304" r:id="rId66"/>
    <p:sldId id="305" r:id="rId67"/>
    <p:sldId id="306" r:id="rId68"/>
    <p:sldId id="307" r:id="rId69"/>
    <p:sldId id="308" r:id="rId70"/>
    <p:sldId id="309" r:id="rId71"/>
    <p:sldId id="310" r:id="rId72"/>
    <p:sldId id="340" r:id="rId73"/>
    <p:sldId id="348"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0" autoAdjust="0"/>
    <p:restoredTop sz="85747" autoAdjust="0"/>
  </p:normalViewPr>
  <p:slideViewPr>
    <p:cSldViewPr>
      <p:cViewPr varScale="1">
        <p:scale>
          <a:sx n="72" d="100"/>
          <a:sy n="72" d="100"/>
        </p:scale>
        <p:origin x="81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DD4D6-799F-4AC7-8B62-2CF1C74FE213}" type="datetimeFigureOut">
              <a:rPr lang="fr-FR" smtClean="0"/>
              <a:pPr/>
              <a:t>12/11/2023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BC020-5E97-4A24-B62C-65B287FB23C7}" type="slidenum">
              <a:rPr lang="fr-FR" smtClean="0"/>
              <a:pPr/>
              <a:t>‹N°›</a:t>
            </a:fld>
            <a:endParaRPr lang="fr-FR"/>
          </a:p>
        </p:txBody>
      </p:sp>
    </p:spTree>
    <p:extLst>
      <p:ext uri="{BB962C8B-B14F-4D97-AF65-F5344CB8AC3E}">
        <p14:creationId xmlns:p14="http://schemas.microsoft.com/office/powerpoint/2010/main" val="94153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Présentation des intervenants</a:t>
            </a:r>
          </a:p>
          <a:p>
            <a:r>
              <a:rPr lang="fr-FR" dirty="0" smtClean="0"/>
              <a:t>Présentation rapide de la classe virtuelle</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r>
            <a:br>
              <a:rPr lang="fr-FR" dirty="0" smtClean="0"/>
            </a:br>
            <a:r>
              <a:rPr lang="fr-FR" sz="1200" dirty="0" smtClean="0"/>
              <a:t>Le détail des opérations décrites ci-après concerne à l’aide de trois exemples.</a:t>
            </a:r>
            <a:br>
              <a:rPr lang="fr-FR" sz="1200" dirty="0" smtClean="0"/>
            </a:br>
            <a:r>
              <a:rPr lang="fr-FR" sz="1200" dirty="0" smtClean="0"/>
              <a:t> Le traitement des charges à payer. </a:t>
            </a:r>
            <a:br>
              <a:rPr lang="fr-FR" sz="1200" dirty="0" smtClean="0"/>
            </a:br>
            <a:r>
              <a:rPr lang="fr-FR" sz="1200" dirty="0" smtClean="0"/>
              <a:t>Le traitement des produits à recevoir s’exécute dans les mêmes conditions.</a:t>
            </a: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0"/>
            <a:r>
              <a:rPr lang="fr-FR" sz="1200" kern="1200" dirty="0" smtClean="0">
                <a:solidFill>
                  <a:schemeClr val="tx1"/>
                </a:solidFill>
                <a:latin typeface="+mn-lt"/>
                <a:ea typeface="+mn-ea"/>
                <a:cs typeface="+mn-cs"/>
              </a:rPr>
              <a:t>Le compte de paiement est automatiquement mis à « 4081 ». Les autres comptes disponibles</a:t>
            </a:r>
          </a:p>
          <a:p>
            <a:pPr eaLnBrk="0"/>
            <a:r>
              <a:rPr lang="fr-FR" sz="1200" kern="1200" dirty="0" smtClean="0">
                <a:solidFill>
                  <a:schemeClr val="tx1"/>
                </a:solidFill>
                <a:latin typeface="+mn-lt"/>
                <a:ea typeface="+mn-ea"/>
                <a:cs typeface="+mn-cs"/>
              </a:rPr>
              <a:t>sont : 4084-4282-4286-4382-4386-4482-4486-4686.</a:t>
            </a:r>
          </a:p>
          <a:p>
            <a:pPr eaLnBrk="0"/>
            <a:r>
              <a:rPr lang="fr-FR" sz="1200" kern="1200" dirty="0" smtClean="0">
                <a:solidFill>
                  <a:schemeClr val="tx1"/>
                </a:solidFill>
                <a:latin typeface="+mn-lt"/>
                <a:ea typeface="+mn-ea"/>
                <a:cs typeface="+mn-cs"/>
              </a:rPr>
              <a:t>A la validation apparait un avertissement relatif à la confection du fichier de transfert à destination de la Comptabilité Budgétaire exercice en cours (N) de l’établissement concerné :</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À l’aide de la fonctionnalité « extourne » accessible dans « GFC comptabilité générale » de l’année N-1, le comptable constitue le fichier de transfert des écritures correspondant aux charges à payer à destination de l’ordonnateur qui va les réceptionner en Comptabilité Budgétaire de l’exercice en cours (année N). Ce fichier d’extourne contient toutes les informations de la liquidation provisoire.</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38</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39</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i="1" kern="1200" dirty="0" smtClean="0">
                <a:solidFill>
                  <a:schemeClr val="tx1"/>
                </a:solidFill>
                <a:latin typeface="+mn-lt"/>
                <a:ea typeface="+mn-ea"/>
                <a:cs typeface="+mn-cs"/>
              </a:rPr>
              <a:t>Si le montant de la facture est </a:t>
            </a:r>
            <a:r>
              <a:rPr lang="fr-FR" sz="1200" b="1" i="1" kern="1200" dirty="0" smtClean="0">
                <a:solidFill>
                  <a:schemeClr val="tx1"/>
                </a:solidFill>
                <a:latin typeface="+mn-lt"/>
                <a:ea typeface="+mn-ea"/>
                <a:cs typeface="+mn-cs"/>
              </a:rPr>
              <a:t>identique au mandat estimatif de l’année N-1, il n’y a aucun impact sur le budget N</a:t>
            </a:r>
          </a:p>
          <a:p>
            <a:pPr rtl="0"/>
            <a:r>
              <a:rPr lang="fr-FR" sz="1200" i="1" kern="1200" baseline="0" dirty="0" smtClean="0">
                <a:solidFill>
                  <a:schemeClr val="tx1"/>
                </a:solidFill>
                <a:latin typeface="+mn-lt"/>
                <a:ea typeface="+mn-ea"/>
                <a:cs typeface="+mn-cs"/>
              </a:rPr>
              <a:t>La capacité d’autofinancement ne sera pas modifiée par l’opération </a:t>
            </a:r>
            <a:r>
              <a:rPr lang="fr-FR" sz="1200" i="1" kern="1200" baseline="0" dirty="0" err="1" smtClean="0">
                <a:solidFill>
                  <a:schemeClr val="tx1"/>
                </a:solidFill>
                <a:latin typeface="+mn-lt"/>
                <a:ea typeface="+mn-ea"/>
                <a:cs typeface="+mn-cs"/>
              </a:rPr>
              <a:t>extournée</a:t>
            </a:r>
            <a:r>
              <a:rPr lang="fr-FR" sz="1200" i="1" kern="1200" baseline="0" dirty="0" smtClean="0">
                <a:solidFill>
                  <a:schemeClr val="tx1"/>
                </a:solidFill>
                <a:latin typeface="+mn-lt"/>
                <a:ea typeface="+mn-ea"/>
                <a:cs typeface="+mn-cs"/>
              </a:rPr>
              <a:t>.</a:t>
            </a:r>
          </a:p>
          <a:p>
            <a:pPr rtl="0"/>
            <a:r>
              <a:rPr lang="fr-FR" sz="1200" i="1" kern="1200" baseline="0" dirty="0" smtClean="0">
                <a:solidFill>
                  <a:schemeClr val="tx1"/>
                </a:solidFill>
                <a:latin typeface="+mn-lt"/>
                <a:ea typeface="+mn-ea"/>
                <a:cs typeface="+mn-cs"/>
              </a:rPr>
              <a:t>Le fonds de roulement ne variera pas.</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62</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i="1" kern="1200" dirty="0" smtClean="0">
                <a:solidFill>
                  <a:schemeClr val="tx1"/>
                </a:solidFill>
                <a:latin typeface="+mn-lt"/>
                <a:ea typeface="+mn-ea"/>
                <a:cs typeface="+mn-cs"/>
              </a:rPr>
              <a:t>Si le montant de la facture est </a:t>
            </a:r>
            <a:r>
              <a:rPr lang="fr-FR" sz="1200" b="1" i="1" kern="1200" dirty="0" smtClean="0">
                <a:solidFill>
                  <a:schemeClr val="tx1"/>
                </a:solidFill>
                <a:latin typeface="+mn-lt"/>
                <a:ea typeface="+mn-ea"/>
                <a:cs typeface="+mn-cs"/>
              </a:rPr>
              <a:t>inférieur au mandat estimatif de l’année N-1, la différence au crédit du compte de classe 6 s’analysera en fin d’année comme un ordre de reversement.</a:t>
            </a:r>
          </a:p>
          <a:p>
            <a:pPr rtl="0"/>
            <a:r>
              <a:rPr lang="fr-FR" sz="1200" i="1" kern="1200" baseline="0" dirty="0" smtClean="0">
                <a:solidFill>
                  <a:schemeClr val="tx1"/>
                </a:solidFill>
                <a:latin typeface="+mn-lt"/>
                <a:ea typeface="+mn-ea"/>
                <a:cs typeface="+mn-cs"/>
              </a:rPr>
              <a:t>Cette réduction des charges conduira à une augmentation de la Capacité d’autofinancement et donc du Fonds de roulement en fin d’exercice.</a:t>
            </a:r>
          </a:p>
          <a:p>
            <a:pPr rtl="0"/>
            <a:endParaRPr lang="fr-FR" sz="1200"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63</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i="1" kern="1200" dirty="0" smtClean="0">
                <a:solidFill>
                  <a:schemeClr val="tx1"/>
                </a:solidFill>
                <a:latin typeface="+mn-lt"/>
                <a:ea typeface="+mn-ea"/>
                <a:cs typeface="+mn-cs"/>
              </a:rPr>
              <a:t> Si le montant de la facture est </a:t>
            </a:r>
            <a:r>
              <a:rPr lang="fr-FR" sz="1200" b="1" i="1" kern="1200" dirty="0" smtClean="0">
                <a:solidFill>
                  <a:schemeClr val="tx1"/>
                </a:solidFill>
                <a:latin typeface="+mn-lt"/>
                <a:ea typeface="+mn-ea"/>
                <a:cs typeface="+mn-cs"/>
              </a:rPr>
              <a:t>supérieur au mandat estimatif de l’année N-1, le complément sera mandaté sur les crédits de l’année </a:t>
            </a:r>
            <a:r>
              <a:rPr lang="fr-FR" sz="1200" b="1" i="1" u="sng" kern="1200" dirty="0" smtClean="0">
                <a:solidFill>
                  <a:schemeClr val="tx1"/>
                </a:solidFill>
                <a:latin typeface="+mn-lt"/>
                <a:ea typeface="+mn-ea"/>
                <a:cs typeface="+mn-cs"/>
              </a:rPr>
              <a:t>en cours N.</a:t>
            </a:r>
          </a:p>
          <a:p>
            <a:pPr rtl="0"/>
            <a:r>
              <a:rPr lang="fr-FR" sz="1200" i="1" kern="1200" baseline="0" dirty="0" smtClean="0">
                <a:solidFill>
                  <a:schemeClr val="tx1"/>
                </a:solidFill>
                <a:latin typeface="+mn-lt"/>
                <a:ea typeface="+mn-ea"/>
                <a:cs typeface="+mn-cs"/>
              </a:rPr>
              <a:t>Cette charge supplémentaire va diminuer la Capacité d’autofinancement, et fera diminuer le fonds de roulement, qui sera ainsi corrigé.</a:t>
            </a:r>
          </a:p>
          <a:p>
            <a:pPr rtl="0"/>
            <a:endParaRPr lang="fr-FR" sz="1200"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64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Deux parties de 45 minutes chacune,</a:t>
            </a:r>
            <a:r>
              <a:rPr lang="fr-FR" baseline="0" dirty="0" smtClean="0"/>
              <a:t> </a:t>
            </a:r>
          </a:p>
          <a:p>
            <a:r>
              <a:rPr lang="fr-FR" baseline="0" dirty="0" smtClean="0"/>
              <a:t>L’importance de se référer pour les détails au vadémécum fourni par les formateurs, </a:t>
            </a:r>
          </a:p>
          <a:p>
            <a:r>
              <a:rPr lang="fr-FR" baseline="0" dirty="0" smtClean="0"/>
              <a:t>La possibilité de les contacter par courriel ou téléphone,</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2</a:t>
            </a:fld>
            <a:endParaRPr lang="fr-FR"/>
          </a:p>
        </p:txBody>
      </p:sp>
    </p:spTree>
    <p:extLst>
      <p:ext uri="{BB962C8B-B14F-4D97-AF65-F5344CB8AC3E}">
        <p14:creationId xmlns:p14="http://schemas.microsoft.com/office/powerpoint/2010/main" val="144797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3</a:t>
            </a:fld>
            <a:endParaRPr lang="fr-FR"/>
          </a:p>
        </p:txBody>
      </p:sp>
    </p:spTree>
    <p:extLst>
      <p:ext uri="{BB962C8B-B14F-4D97-AF65-F5344CB8AC3E}">
        <p14:creationId xmlns:p14="http://schemas.microsoft.com/office/powerpoint/2010/main" val="376673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 périodes : avant le 31/12 et début janvier,</a:t>
            </a:r>
          </a:p>
          <a:p>
            <a:r>
              <a:rPr lang="fr-FR" dirty="0" smtClean="0"/>
              <a:t>Voir avec l’agent comptable son calendrier</a:t>
            </a:r>
          </a:p>
          <a:p>
            <a:r>
              <a:rPr lang="fr-FR" dirty="0" smtClean="0"/>
              <a:t>Voir avec l’agent comptable la date envisagée du basculement,</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4</a:t>
            </a:fld>
            <a:endParaRPr lang="fr-FR"/>
          </a:p>
        </p:txBody>
      </p:sp>
    </p:spTree>
    <p:extLst>
      <p:ext uri="{BB962C8B-B14F-4D97-AF65-F5344CB8AC3E}">
        <p14:creationId xmlns:p14="http://schemas.microsoft.com/office/powerpoint/2010/main" val="213057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Mandatement : vérifier les crédits ouverts, vérifier le SRH voir DBM 22 ci-après</a:t>
            </a:r>
          </a:p>
          <a:p>
            <a:r>
              <a:rPr lang="fr-FR" dirty="0" smtClean="0"/>
              <a:t>Nettoyer la situation des dépenses engagées : pas de DO cosmétiques,</a:t>
            </a:r>
          </a:p>
          <a:p>
            <a:r>
              <a:rPr lang="fr-FR" dirty="0" smtClean="0"/>
              <a:t>Rappeler règle du service fait, de la prescription,</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9</a:t>
            </a:fld>
            <a:endParaRPr lang="fr-FR"/>
          </a:p>
        </p:txBody>
      </p:sp>
    </p:spTree>
    <p:extLst>
      <p:ext uri="{BB962C8B-B14F-4D97-AF65-F5344CB8AC3E}">
        <p14:creationId xmlns:p14="http://schemas.microsoft.com/office/powerpoint/2010/main" val="67018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Solder n’est pas clôturer pour la régie principale,</a:t>
            </a:r>
          </a:p>
          <a:p>
            <a:r>
              <a:rPr lang="fr-FR" dirty="0" smtClean="0"/>
              <a:t>Expliquer la transition pour la régie</a:t>
            </a:r>
            <a:r>
              <a:rPr lang="fr-FR" baseline="0" dirty="0" smtClean="0"/>
              <a:t> du gestionnaire </a:t>
            </a:r>
            <a:r>
              <a:rPr lang="fr-FR" dirty="0" smtClean="0"/>
              <a:t>au niveau des deux exercices,</a:t>
            </a:r>
          </a:p>
          <a:p>
            <a:r>
              <a:rPr lang="fr-FR" sz="1200" kern="1200" dirty="0" smtClean="0">
                <a:solidFill>
                  <a:schemeClr val="tx1"/>
                </a:solidFill>
                <a:latin typeface="+mn-lt"/>
                <a:ea typeface="+mn-ea"/>
                <a:cs typeface="+mn-cs"/>
              </a:rPr>
              <a:t>Le cas le plus fréquent de « blocage » lors du basculement de la comptabilité est une régie d’avance non soldée. </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10</a:t>
            </a:fld>
            <a:endParaRPr lang="fr-FR"/>
          </a:p>
        </p:txBody>
      </p:sp>
    </p:spTree>
    <p:extLst>
      <p:ext uri="{BB962C8B-B14F-4D97-AF65-F5344CB8AC3E}">
        <p14:creationId xmlns:p14="http://schemas.microsoft.com/office/powerpoint/2010/main" val="239565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Pas de DBM </a:t>
            </a:r>
            <a:r>
              <a:rPr lang="fr-FR" dirty="0" err="1" smtClean="0"/>
              <a:t>comestiques</a:t>
            </a:r>
            <a:endParaRPr lang="fr-FR" dirty="0" smtClean="0"/>
          </a:p>
          <a:p>
            <a:r>
              <a:rPr lang="fr-FR" dirty="0" smtClean="0"/>
              <a:t>Faire le parallèle sur dépenses/recettes sur crédits globalisés à titre d’exemple sur la vérification des OR à faire</a:t>
            </a:r>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11</a:t>
            </a:fld>
            <a:endParaRPr lang="fr-FR"/>
          </a:p>
        </p:txBody>
      </p:sp>
    </p:spTree>
    <p:extLst>
      <p:ext uri="{BB962C8B-B14F-4D97-AF65-F5344CB8AC3E}">
        <p14:creationId xmlns:p14="http://schemas.microsoft.com/office/powerpoint/2010/main" val="45293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Stopper la vente des tickets en décembre (communiquer auprès des familles et commensaux).</a:t>
            </a:r>
          </a:p>
          <a:p>
            <a:r>
              <a:rPr lang="fr-FR" dirty="0" smtClean="0"/>
              <a:t>Vérifier la concordance de l’existant avec l’inventaire de GTI</a:t>
            </a:r>
          </a:p>
          <a:p>
            <a:r>
              <a:rPr lang="fr-FR" dirty="0" smtClean="0"/>
              <a:t>Envoyer les documents de GTI à l’agence comptable pour l’exercice N-1 (aide pour remplissage pièce du compte financier et vérification de la classe 8), clôturer GTI 2020 ; puis modifier les tarifs au 1er janvier (valorisation du stock) et communiquer la revalorisation à l’agent comptable pour prise en compte en compta </a:t>
            </a:r>
            <a:r>
              <a:rPr lang="fr-FR" dirty="0" err="1" smtClean="0"/>
              <a:t>géné</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15</a:t>
            </a:fld>
            <a:endParaRPr lang="fr-FR"/>
          </a:p>
        </p:txBody>
      </p:sp>
    </p:spTree>
    <p:extLst>
      <p:ext uri="{BB962C8B-B14F-4D97-AF65-F5344CB8AC3E}">
        <p14:creationId xmlns:p14="http://schemas.microsoft.com/office/powerpoint/2010/main" val="427207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22</a:t>
            </a:fld>
            <a:endParaRPr lang="fr-FR"/>
          </a:p>
        </p:txBody>
      </p:sp>
    </p:spTree>
    <p:extLst>
      <p:ext uri="{BB962C8B-B14F-4D97-AF65-F5344CB8AC3E}">
        <p14:creationId xmlns:p14="http://schemas.microsoft.com/office/powerpoint/2010/main" val="103887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F0CB9F7-F3C6-46DC-8ADE-DDD2FC225310}"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CB9F7-F3C6-46DC-8ADE-DDD2FC225310}"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AF0CB9F7-F3C6-46DC-8ADE-DDD2FC22531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0CB9F7-F3C6-46DC-8ADE-DDD2FC225310}"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0CB9F7-F3C6-46DC-8ADE-DDD2FC225310}"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0CB9F7-F3C6-46DC-8ADE-DDD2FC22531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0CB9F7-F3C6-46DC-8ADE-DDD2FC225310}"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FF450F9-F023-4DE8-B6F7-BC696D813A15}" type="datetimeFigureOut">
              <a:rPr lang="fr-FR" smtClean="0"/>
              <a:pPr/>
              <a:t>12/11/2023</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AF0CB9F7-F3C6-46DC-8ADE-DDD2FC225310}"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FF450F9-F023-4DE8-B6F7-BC696D813A15}" type="datetimeFigureOut">
              <a:rPr lang="fr-FR" smtClean="0"/>
              <a:pPr/>
              <a:t>12/11/2023</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F0CB9F7-F3C6-46DC-8ADE-DDD2FC22531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ntendance03.fr/AMORTISSEMENTS-ecritures2018.pdf" TargetMode="External"/><Relationship Id="rId2" Type="http://schemas.openxmlformats.org/officeDocument/2006/relationships/hyperlink" Target="http://www.intendance03.fr/Amortissements-ecriture2014.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3501008"/>
            <a:ext cx="8424936" cy="2736304"/>
          </a:xfrm>
        </p:spPr>
        <p:txBody>
          <a:bodyPr>
            <a:normAutofit/>
          </a:bodyPr>
          <a:lstStyle/>
          <a:p>
            <a:r>
              <a:rPr lang="fr-FR" b="1" dirty="0" smtClean="0"/>
              <a:t>Hamid ETTAHFI, </a:t>
            </a:r>
          </a:p>
          <a:p>
            <a:r>
              <a:rPr lang="fr-FR" sz="2400" b="1" dirty="0" smtClean="0"/>
              <a:t>Agent comptable lycée Jeanne d’Arc Clermont-</a:t>
            </a:r>
            <a:r>
              <a:rPr lang="fr-FR" sz="2400" b="1" dirty="0" err="1" smtClean="0"/>
              <a:t>Fd</a:t>
            </a:r>
            <a:endParaRPr lang="fr-FR" sz="2400" b="1" dirty="0" smtClean="0"/>
          </a:p>
          <a:p>
            <a:endParaRPr lang="fr-FR" sz="1100" b="1" dirty="0" smtClean="0"/>
          </a:p>
          <a:p>
            <a:r>
              <a:rPr lang="fr-FR" b="1" dirty="0" smtClean="0"/>
              <a:t>Bernard BLANC </a:t>
            </a:r>
            <a:endParaRPr lang="fr-FR" b="1" dirty="0"/>
          </a:p>
          <a:p>
            <a:r>
              <a:rPr lang="fr-FR" b="1" dirty="0" smtClean="0"/>
              <a:t>Ancien agent comptable Lycée Constans Montluçon</a:t>
            </a:r>
            <a:endParaRPr lang="fr-FR" b="1" dirty="0"/>
          </a:p>
        </p:txBody>
      </p:sp>
      <p:sp>
        <p:nvSpPr>
          <p:cNvPr id="2" name="Titre 1"/>
          <p:cNvSpPr>
            <a:spLocks noGrp="1"/>
          </p:cNvSpPr>
          <p:nvPr>
            <p:ph type="ctrTitle"/>
          </p:nvPr>
        </p:nvSpPr>
        <p:spPr>
          <a:xfrm>
            <a:off x="683568" y="1772816"/>
            <a:ext cx="7776864" cy="936105"/>
          </a:xfrm>
        </p:spPr>
        <p:txBody>
          <a:bodyPr>
            <a:normAutofit fontScale="90000"/>
          </a:bodyPr>
          <a:lstStyle/>
          <a:p>
            <a:r>
              <a:rPr lang="fr-FR" dirty="0" smtClean="0"/>
              <a:t>LA PERIODE D'INVENTAIRE : </a:t>
            </a:r>
            <a:br>
              <a:rPr lang="fr-FR" dirty="0" smtClean="0"/>
            </a:br>
            <a:r>
              <a:rPr lang="fr-FR" dirty="0" smtClean="0"/>
              <a:t>LES ECRITURES DE FIN D’ANNEE</a:t>
            </a:r>
            <a:br>
              <a:rPr lang="fr-FR" dirty="0" smtClean="0"/>
            </a:br>
            <a:r>
              <a:rPr lang="fr-FR" sz="3600" dirty="0" smtClean="0"/>
              <a:t>14 – 11 - 2023</a:t>
            </a:r>
            <a:endParaRPr lang="fr-FR" sz="3600" dirty="0"/>
          </a:p>
        </p:txBody>
      </p:sp>
      <p:sp>
        <p:nvSpPr>
          <p:cNvPr id="8" name="Ellipse 7"/>
          <p:cNvSpPr/>
          <p:nvPr/>
        </p:nvSpPr>
        <p:spPr>
          <a:xfrm>
            <a:off x="683568" y="215632"/>
            <a:ext cx="360040" cy="3330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287536" y="221392"/>
            <a:ext cx="324024" cy="32728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REGIES</a:t>
            </a:r>
            <a:endParaRPr lang="fr-FR" i="1" dirty="0"/>
          </a:p>
        </p:txBody>
      </p:sp>
      <p:sp>
        <p:nvSpPr>
          <p:cNvPr id="3" name="Espace réservé du contenu 2"/>
          <p:cNvSpPr>
            <a:spLocks noGrp="1"/>
          </p:cNvSpPr>
          <p:nvPr>
            <p:ph sz="quarter" idx="1"/>
          </p:nvPr>
        </p:nvSpPr>
        <p:spPr>
          <a:xfrm>
            <a:off x="914400" y="1772816"/>
            <a:ext cx="7772400" cy="4246984"/>
          </a:xfrm>
        </p:spPr>
        <p:txBody>
          <a:bodyPr/>
          <a:lstStyle/>
          <a:p>
            <a:pPr algn="just"/>
            <a:r>
              <a:rPr lang="fr-FR" dirty="0" smtClean="0"/>
              <a:t>Faire un dernier encaissement.</a:t>
            </a:r>
          </a:p>
          <a:p>
            <a:pPr algn="just"/>
            <a:r>
              <a:rPr lang="fr-FR" dirty="0" smtClean="0"/>
              <a:t>Reverser l’avance à l’agence comptable (Régie / Décaissements / Versement à l'agent comptable). </a:t>
            </a:r>
          </a:p>
          <a:p>
            <a:pPr algn="just"/>
            <a:r>
              <a:rPr lang="fr-FR" dirty="0" smtClean="0"/>
              <a:t>Clôturer les régies temporaires (sorties, voyages).</a:t>
            </a:r>
          </a:p>
          <a:p>
            <a:pPr algn="just"/>
            <a:r>
              <a:rPr lang="fr-FR" dirty="0" smtClean="0"/>
              <a:t>Solder la régie en fin d’année.</a:t>
            </a:r>
            <a:endParaRPr lang="fr-FR" dirty="0"/>
          </a:p>
        </p:txBody>
      </p:sp>
      <p:pic>
        <p:nvPicPr>
          <p:cNvPr id="5" name="Image 4"/>
          <p:cNvPicPr>
            <a:picLocks noChangeAspect="1"/>
          </p:cNvPicPr>
          <p:nvPr/>
        </p:nvPicPr>
        <p:blipFill>
          <a:blip r:embed="rId3"/>
          <a:stretch>
            <a:fillRect/>
          </a:stretch>
        </p:blipFill>
        <p:spPr>
          <a:xfrm>
            <a:off x="251520" y="274638"/>
            <a:ext cx="335309" cy="341406"/>
          </a:xfrm>
          <a:prstGeom prst="rect">
            <a:avLst/>
          </a:prstGeom>
        </p:spPr>
      </p:pic>
    </p:spTree>
    <p:extLst>
      <p:ext uri="{BB962C8B-B14F-4D97-AF65-F5344CB8AC3E}">
        <p14:creationId xmlns:p14="http://schemas.microsoft.com/office/powerpoint/2010/main" val="90922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SITUATION DES DEPENSES ENGAGEES</a:t>
            </a:r>
            <a:endParaRPr lang="fr-FR" i="1"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196722" y="1447800"/>
            <a:ext cx="7490078" cy="4572000"/>
          </a:xfrm>
          <a:prstGeom prst="rect">
            <a:avLst/>
          </a:prstGeom>
          <a:noFill/>
          <a:ln w="9525">
            <a:noFill/>
            <a:miter lim="800000"/>
            <a:headEnd/>
            <a:tailEnd/>
          </a:ln>
          <a:effectLst/>
        </p:spPr>
      </p:pic>
      <p:pic>
        <p:nvPicPr>
          <p:cNvPr id="3" name="Image 2"/>
          <p:cNvPicPr>
            <a:picLocks noChangeAspect="1"/>
          </p:cNvPicPr>
          <p:nvPr/>
        </p:nvPicPr>
        <p:blipFill>
          <a:blip r:embed="rId4"/>
          <a:stretch>
            <a:fillRect/>
          </a:stretch>
        </p:blipFill>
        <p:spPr>
          <a:xfrm>
            <a:off x="251520" y="274638"/>
            <a:ext cx="371888" cy="347502"/>
          </a:xfrm>
          <a:prstGeom prst="rect">
            <a:avLst/>
          </a:prstGeom>
        </p:spPr>
      </p:pic>
    </p:spTree>
    <p:extLst>
      <p:ext uri="{BB962C8B-B14F-4D97-AF65-F5344CB8AC3E}">
        <p14:creationId xmlns:p14="http://schemas.microsoft.com/office/powerpoint/2010/main" val="60145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SITUATION DES RECETTES</a:t>
            </a:r>
            <a:endParaRPr lang="fr-FR" i="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88328" y="1447800"/>
            <a:ext cx="7224543" cy="4572000"/>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251520" y="274638"/>
            <a:ext cx="371888" cy="347502"/>
          </a:xfrm>
          <a:prstGeom prst="rect">
            <a:avLst/>
          </a:prstGeom>
        </p:spPr>
      </p:pic>
    </p:spTree>
    <p:extLst>
      <p:ext uri="{BB962C8B-B14F-4D97-AF65-F5344CB8AC3E}">
        <p14:creationId xmlns:p14="http://schemas.microsoft.com/office/powerpoint/2010/main" val="325645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 RETENIR</a:t>
            </a:r>
            <a:endParaRPr lang="fr-FR" i="1" dirty="0"/>
          </a:p>
        </p:txBody>
      </p:sp>
      <p:sp>
        <p:nvSpPr>
          <p:cNvPr id="3" name="Espace réservé du contenu 2"/>
          <p:cNvSpPr>
            <a:spLocks noGrp="1"/>
          </p:cNvSpPr>
          <p:nvPr>
            <p:ph sz="quarter" idx="1"/>
          </p:nvPr>
        </p:nvSpPr>
        <p:spPr>
          <a:xfrm>
            <a:off x="683568" y="1447800"/>
            <a:ext cx="8003232" cy="4861520"/>
          </a:xfrm>
        </p:spPr>
        <p:txBody>
          <a:bodyPr>
            <a:normAutofit lnSpcReduction="10000"/>
          </a:bodyPr>
          <a:lstStyle/>
          <a:p>
            <a:pPr algn="just"/>
            <a:r>
              <a:rPr lang="fr-FR" dirty="0" smtClean="0"/>
              <a:t>Début </a:t>
            </a:r>
            <a:r>
              <a:rPr lang="fr-FR" dirty="0"/>
              <a:t>janvier, et jusqu’au basculement, GFC est encore en </a:t>
            </a:r>
            <a:r>
              <a:rPr lang="fr-FR" dirty="0" smtClean="0"/>
              <a:t>2023 </a:t>
            </a:r>
            <a:r>
              <a:rPr lang="fr-FR" dirty="0"/>
              <a:t>et </a:t>
            </a:r>
            <a:r>
              <a:rPr lang="fr-FR" dirty="0" smtClean="0"/>
              <a:t>on travaille </a:t>
            </a:r>
            <a:r>
              <a:rPr lang="fr-FR" dirty="0"/>
              <a:t>à la date du 31 décembre </a:t>
            </a:r>
            <a:r>
              <a:rPr lang="fr-FR" dirty="0" smtClean="0"/>
              <a:t>2023. </a:t>
            </a:r>
            <a:r>
              <a:rPr lang="fr-FR" dirty="0"/>
              <a:t>Ce n’est qu’après le </a:t>
            </a:r>
            <a:r>
              <a:rPr lang="fr-FR" dirty="0" smtClean="0"/>
              <a:t>basculement </a:t>
            </a:r>
            <a:r>
              <a:rPr lang="fr-FR" dirty="0"/>
              <a:t>(vers le 20 janvier) que vous aurez dans GFC deux exercices comptables différents : celui de l’exercice antérieur </a:t>
            </a:r>
            <a:r>
              <a:rPr lang="fr-FR" dirty="0" smtClean="0"/>
              <a:t>2023 </a:t>
            </a:r>
            <a:r>
              <a:rPr lang="fr-FR" dirty="0"/>
              <a:t>ou N-1) et le nouveau de </a:t>
            </a:r>
            <a:r>
              <a:rPr lang="fr-FR" dirty="0" smtClean="0"/>
              <a:t>2024 </a:t>
            </a:r>
            <a:r>
              <a:rPr lang="fr-FR" dirty="0"/>
              <a:t>(exercice N). Donc </a:t>
            </a:r>
            <a:r>
              <a:rPr lang="fr-FR" b="1" dirty="0"/>
              <a:t>jusqu’au basculement, en compta budgétaire et </a:t>
            </a:r>
            <a:r>
              <a:rPr lang="fr-FR" b="1" dirty="0" smtClean="0"/>
              <a:t>générale, dans GFC, </a:t>
            </a:r>
            <a:r>
              <a:rPr lang="fr-FR" b="1" dirty="0"/>
              <a:t>vous restez en </a:t>
            </a:r>
            <a:r>
              <a:rPr lang="fr-FR" b="1" dirty="0" smtClean="0"/>
              <a:t>2023 et ne pouvez travailler sur 2024</a:t>
            </a:r>
            <a:r>
              <a:rPr lang="fr-FR" dirty="0" smtClean="0"/>
              <a:t>.</a:t>
            </a:r>
          </a:p>
          <a:p>
            <a:pPr algn="just"/>
            <a:r>
              <a:rPr lang="fr-FR" dirty="0" smtClean="0"/>
              <a:t>C’est pourquoi la date de basculement doit être la plus rapide possible.</a:t>
            </a:r>
            <a:endParaRPr lang="fr-FR" dirty="0"/>
          </a:p>
          <a:p>
            <a:pPr algn="just"/>
            <a:r>
              <a:rPr lang="fr-FR" dirty="0"/>
              <a:t>Dans cette période de début janvier, la compta budgétaire doit être votre priorité.</a:t>
            </a:r>
          </a:p>
          <a:p>
            <a:endParaRPr lang="fr-FR" dirty="0"/>
          </a:p>
        </p:txBody>
      </p:sp>
      <p:pic>
        <p:nvPicPr>
          <p:cNvPr id="4" name="Image 3"/>
          <p:cNvPicPr>
            <a:picLocks noChangeAspect="1"/>
          </p:cNvPicPr>
          <p:nvPr/>
        </p:nvPicPr>
        <p:blipFill>
          <a:blip r:embed="rId2"/>
          <a:stretch>
            <a:fillRect/>
          </a:stretch>
        </p:blipFill>
        <p:spPr>
          <a:xfrm>
            <a:off x="300632" y="279718"/>
            <a:ext cx="371888" cy="347502"/>
          </a:xfrm>
          <a:prstGeom prst="rect">
            <a:avLst/>
          </a:prstGeom>
        </p:spPr>
      </p:pic>
    </p:spTree>
    <p:extLst>
      <p:ext uri="{BB962C8B-B14F-4D97-AF65-F5344CB8AC3E}">
        <p14:creationId xmlns:p14="http://schemas.microsoft.com/office/powerpoint/2010/main" val="156970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 RETENIR</a:t>
            </a:r>
            <a:endParaRPr lang="fr-FR" i="1" dirty="0"/>
          </a:p>
        </p:txBody>
      </p:sp>
      <p:sp>
        <p:nvSpPr>
          <p:cNvPr id="3" name="Espace réservé du contenu 2"/>
          <p:cNvSpPr>
            <a:spLocks noGrp="1"/>
          </p:cNvSpPr>
          <p:nvPr>
            <p:ph sz="quarter" idx="1"/>
          </p:nvPr>
        </p:nvSpPr>
        <p:spPr>
          <a:xfrm>
            <a:off x="395536" y="1447800"/>
            <a:ext cx="7992888" cy="4572000"/>
          </a:xfrm>
        </p:spPr>
        <p:txBody>
          <a:bodyPr>
            <a:normAutofit/>
          </a:bodyPr>
          <a:lstStyle/>
          <a:p>
            <a:pPr algn="just"/>
            <a:r>
              <a:rPr lang="fr-FR" dirty="0"/>
              <a:t>L</a:t>
            </a:r>
            <a:r>
              <a:rPr lang="fr-FR" dirty="0" smtClean="0"/>
              <a:t>'extourne </a:t>
            </a:r>
            <a:r>
              <a:rPr lang="fr-FR" dirty="0"/>
              <a:t>ne se fera qu’après la bascule GFC </a:t>
            </a:r>
            <a:r>
              <a:rPr lang="fr-FR" dirty="0" smtClean="0"/>
              <a:t>2024. </a:t>
            </a:r>
            <a:r>
              <a:rPr lang="fr-FR" dirty="0"/>
              <a:t>Jusqu’au moment du basculement </a:t>
            </a:r>
            <a:r>
              <a:rPr lang="fr-FR" dirty="0" smtClean="0"/>
              <a:t>(même après le 31/12) il </a:t>
            </a:r>
            <a:r>
              <a:rPr lang="fr-FR" dirty="0"/>
              <a:t>sera donc </a:t>
            </a:r>
            <a:r>
              <a:rPr lang="fr-FR" dirty="0" smtClean="0"/>
              <a:t>possible en théorie </a:t>
            </a:r>
            <a:r>
              <a:rPr lang="fr-FR" dirty="0"/>
              <a:t>de mandater </a:t>
            </a:r>
            <a:r>
              <a:rPr lang="fr-FR" dirty="0" smtClean="0"/>
              <a:t>«normalement» </a:t>
            </a:r>
            <a:r>
              <a:rPr lang="fr-FR" dirty="0"/>
              <a:t>sur </a:t>
            </a:r>
            <a:r>
              <a:rPr lang="fr-FR" dirty="0" smtClean="0"/>
              <a:t>2023. </a:t>
            </a:r>
          </a:p>
          <a:p>
            <a:pPr algn="just"/>
            <a:r>
              <a:rPr lang="fr-FR" dirty="0"/>
              <a:t>A</a:t>
            </a:r>
            <a:r>
              <a:rPr lang="fr-FR" dirty="0" smtClean="0"/>
              <a:t>près </a:t>
            </a:r>
            <a:r>
              <a:rPr lang="fr-FR" dirty="0"/>
              <a:t>le basculement, seuls seront pris en </a:t>
            </a:r>
            <a:r>
              <a:rPr lang="fr-FR" dirty="0" smtClean="0"/>
              <a:t>compte en mandatement « classique » </a:t>
            </a:r>
            <a:r>
              <a:rPr lang="fr-FR" dirty="0"/>
              <a:t>les mandats pour ordre ; les autres factures avec paiement devront être </a:t>
            </a:r>
            <a:r>
              <a:rPr lang="fr-FR" dirty="0" err="1" smtClean="0"/>
              <a:t>extournées</a:t>
            </a:r>
            <a:r>
              <a:rPr lang="fr-FR" dirty="0" smtClean="0"/>
              <a:t>.</a:t>
            </a:r>
          </a:p>
          <a:p>
            <a:pPr algn="just"/>
            <a:r>
              <a:rPr lang="fr-FR" dirty="0" smtClean="0"/>
              <a:t>Après basculement il sera toujours possible de passer « normalement » sur 2023 des OR et des mandats pour ordre. </a:t>
            </a:r>
          </a:p>
          <a:p>
            <a:pPr algn="just"/>
            <a:r>
              <a:rPr lang="fr-FR" dirty="0"/>
              <a:t> </a:t>
            </a:r>
            <a:r>
              <a:rPr lang="fr-FR" dirty="0" smtClean="0"/>
              <a:t>Un </a:t>
            </a:r>
            <a:r>
              <a:rPr lang="fr-FR" dirty="0"/>
              <a:t>établissement rattaché peut tout à fait basculer sans attendre que son </a:t>
            </a:r>
            <a:r>
              <a:rPr lang="fr-FR" dirty="0" smtClean="0"/>
              <a:t>agence comptable </a:t>
            </a:r>
            <a:r>
              <a:rPr lang="fr-FR" dirty="0"/>
              <a:t>le </a:t>
            </a:r>
            <a:r>
              <a:rPr lang="fr-FR" dirty="0" smtClean="0"/>
              <a:t>fasse.</a:t>
            </a:r>
            <a:endParaRPr lang="fr-FR" dirty="0"/>
          </a:p>
        </p:txBody>
      </p:sp>
      <p:pic>
        <p:nvPicPr>
          <p:cNvPr id="4" name="Image 3"/>
          <p:cNvPicPr>
            <a:picLocks noChangeAspect="1"/>
          </p:cNvPicPr>
          <p:nvPr/>
        </p:nvPicPr>
        <p:blipFill>
          <a:blip r:embed="rId2"/>
          <a:stretch>
            <a:fillRect/>
          </a:stretch>
        </p:blipFill>
        <p:spPr>
          <a:xfrm>
            <a:off x="209592" y="188640"/>
            <a:ext cx="371888" cy="347502"/>
          </a:xfrm>
          <a:prstGeom prst="rect">
            <a:avLst/>
          </a:prstGeom>
        </p:spPr>
      </p:pic>
    </p:spTree>
    <p:extLst>
      <p:ext uri="{BB962C8B-B14F-4D97-AF65-F5344CB8AC3E}">
        <p14:creationId xmlns:p14="http://schemas.microsoft.com/office/powerpoint/2010/main" val="425649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DEBUT JANVIER 2024</a:t>
            </a:r>
            <a:endParaRPr lang="fr-FR" i="1" dirty="0"/>
          </a:p>
        </p:txBody>
      </p:sp>
      <p:sp>
        <p:nvSpPr>
          <p:cNvPr id="3" name="Espace réservé du contenu 2"/>
          <p:cNvSpPr>
            <a:spLocks noGrp="1"/>
          </p:cNvSpPr>
          <p:nvPr>
            <p:ph sz="quarter" idx="1"/>
          </p:nvPr>
        </p:nvSpPr>
        <p:spPr>
          <a:xfrm>
            <a:off x="467544" y="1447800"/>
            <a:ext cx="8352928" cy="4572000"/>
          </a:xfrm>
        </p:spPr>
        <p:txBody>
          <a:bodyPr/>
          <a:lstStyle/>
          <a:p>
            <a:pPr algn="just"/>
            <a:r>
              <a:rPr lang="fr-FR" dirty="0"/>
              <a:t>Relevez les compteurs pour les prestations en </a:t>
            </a:r>
            <a:r>
              <a:rPr lang="fr-FR" dirty="0" smtClean="0"/>
              <a:t>nature, faire si besoin les OR. </a:t>
            </a:r>
            <a:r>
              <a:rPr lang="fr-FR" i="1" dirty="0" smtClean="0"/>
              <a:t>Rappel : pensez aux conventions</a:t>
            </a:r>
            <a:r>
              <a:rPr lang="fr-FR" dirty="0" smtClean="0"/>
              <a:t>.</a:t>
            </a:r>
          </a:p>
          <a:p>
            <a:pPr algn="just"/>
            <a:r>
              <a:rPr lang="fr-FR" dirty="0" smtClean="0"/>
              <a:t>Etablissez les états des divers stocks de l’établissement. </a:t>
            </a:r>
          </a:p>
          <a:p>
            <a:pPr algn="just"/>
            <a:r>
              <a:rPr lang="fr-FR" dirty="0"/>
              <a:t>Penser à renouveler les délégations, les autorisations pour les déplacements</a:t>
            </a:r>
            <a:r>
              <a:rPr lang="fr-FR" dirty="0" smtClean="0"/>
              <a:t>… préparer les actes pour les premiers mandatements…</a:t>
            </a:r>
          </a:p>
          <a:p>
            <a:pPr algn="just"/>
            <a:r>
              <a:rPr lang="fr-FR" dirty="0" smtClean="0"/>
              <a:t>Vente de tickets repas – penser à la revalorisation.</a:t>
            </a:r>
          </a:p>
          <a:p>
            <a:pPr algn="just"/>
            <a:r>
              <a:rPr lang="fr-FR" dirty="0"/>
              <a:t>E</a:t>
            </a:r>
            <a:r>
              <a:rPr lang="fr-FR" dirty="0" smtClean="0"/>
              <a:t>ncaissements des créances sans régie avant le basculement.</a:t>
            </a:r>
          </a:p>
          <a:p>
            <a:pPr algn="just"/>
            <a:r>
              <a:rPr lang="fr-FR" dirty="0" smtClean="0"/>
              <a:t>Mise à jour le cas échéant du logiciel d’inventaire. </a:t>
            </a:r>
            <a:r>
              <a:rPr lang="fr-FR" i="1" dirty="0" smtClean="0"/>
              <a:t>Rappel : Opale et les inventaires</a:t>
            </a:r>
            <a:endParaRPr lang="fr-FR" i="1" dirty="0"/>
          </a:p>
        </p:txBody>
      </p:sp>
      <p:pic>
        <p:nvPicPr>
          <p:cNvPr id="4" name="Image 3"/>
          <p:cNvPicPr>
            <a:picLocks noChangeAspect="1"/>
          </p:cNvPicPr>
          <p:nvPr/>
        </p:nvPicPr>
        <p:blipFill>
          <a:blip r:embed="rId3"/>
          <a:stretch>
            <a:fillRect/>
          </a:stretch>
        </p:blipFill>
        <p:spPr>
          <a:xfrm>
            <a:off x="281600" y="274638"/>
            <a:ext cx="371888" cy="347502"/>
          </a:xfrm>
          <a:prstGeom prst="rect">
            <a:avLst/>
          </a:prstGeom>
        </p:spPr>
      </p:pic>
    </p:spTree>
    <p:extLst>
      <p:ext uri="{BB962C8B-B14F-4D97-AF65-F5344CB8AC3E}">
        <p14:creationId xmlns:p14="http://schemas.microsoft.com/office/powerpoint/2010/main" val="161942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DEBUT JANVIER avant basculement</a:t>
            </a:r>
            <a:endParaRPr lang="fr-FR" i="1" dirty="0"/>
          </a:p>
        </p:txBody>
      </p:sp>
      <p:sp>
        <p:nvSpPr>
          <p:cNvPr id="3" name="Espace réservé du contenu 2"/>
          <p:cNvSpPr>
            <a:spLocks noGrp="1"/>
          </p:cNvSpPr>
          <p:nvPr>
            <p:ph sz="quarter" idx="1"/>
          </p:nvPr>
        </p:nvSpPr>
        <p:spPr>
          <a:xfrm>
            <a:off x="755576" y="1447800"/>
            <a:ext cx="7931224" cy="4572000"/>
          </a:xfrm>
        </p:spPr>
        <p:txBody>
          <a:bodyPr/>
          <a:lstStyle/>
          <a:p>
            <a:pPr marL="0" indent="0" algn="just">
              <a:buNone/>
            </a:pPr>
            <a:r>
              <a:rPr lang="fr-FR" b="1" u="sng" dirty="0" smtClean="0">
                <a:solidFill>
                  <a:srgbClr val="FF0000"/>
                </a:solidFill>
              </a:rPr>
              <a:t>Seulement si accord de votre comptable :</a:t>
            </a:r>
          </a:p>
          <a:p>
            <a:pPr algn="just"/>
            <a:r>
              <a:rPr lang="fr-FR" dirty="0" smtClean="0"/>
              <a:t>En étant </a:t>
            </a:r>
            <a:r>
              <a:rPr lang="fr-FR" b="1" dirty="0" smtClean="0"/>
              <a:t>avant basculement </a:t>
            </a:r>
            <a:r>
              <a:rPr lang="fr-FR" dirty="0" smtClean="0"/>
              <a:t>à la date du 31/12/23 dans GFC :</a:t>
            </a:r>
          </a:p>
          <a:p>
            <a:pPr algn="just">
              <a:buFontTx/>
              <a:buChar char="-"/>
            </a:pPr>
            <a:r>
              <a:rPr lang="fr-FR" dirty="0" smtClean="0"/>
              <a:t>Faire un dernier mandatement 2023 des factures parvenues durant les vacances et datées de 2023.</a:t>
            </a:r>
          </a:p>
          <a:p>
            <a:pPr algn="just">
              <a:buFontTx/>
              <a:buChar char="-"/>
            </a:pPr>
            <a:r>
              <a:rPr lang="fr-FR" dirty="0" smtClean="0"/>
              <a:t>Faire les mandats pour ordre prêts (reversement SRH/ALO), </a:t>
            </a:r>
            <a:r>
              <a:rPr lang="fr-FR" i="1" dirty="0" smtClean="0"/>
              <a:t>Rappel : disparition des reversements avec Opale</a:t>
            </a:r>
          </a:p>
          <a:p>
            <a:pPr marL="0" indent="0" algn="just">
              <a:buNone/>
            </a:pPr>
            <a:r>
              <a:rPr lang="fr-FR" dirty="0" smtClean="0"/>
              <a:t>- Faire les ordres de recettes en instance.</a:t>
            </a:r>
          </a:p>
          <a:p>
            <a:pPr algn="just"/>
            <a:r>
              <a:rPr lang="fr-FR" dirty="0" smtClean="0"/>
              <a:t>Remettre les chèques reçus durant les vacances à l’agence comptable s’il veut les encaisser sur 2023.</a:t>
            </a:r>
          </a:p>
        </p:txBody>
      </p:sp>
      <p:pic>
        <p:nvPicPr>
          <p:cNvPr id="4" name="Image 3"/>
          <p:cNvPicPr>
            <a:picLocks noChangeAspect="1"/>
          </p:cNvPicPr>
          <p:nvPr/>
        </p:nvPicPr>
        <p:blipFill>
          <a:blip r:embed="rId2"/>
          <a:stretch>
            <a:fillRect/>
          </a:stretch>
        </p:blipFill>
        <p:spPr>
          <a:xfrm>
            <a:off x="179512" y="274638"/>
            <a:ext cx="371888" cy="347502"/>
          </a:xfrm>
          <a:prstGeom prst="rect">
            <a:avLst/>
          </a:prstGeom>
        </p:spPr>
      </p:pic>
    </p:spTree>
    <p:extLst>
      <p:ext uri="{BB962C8B-B14F-4D97-AF65-F5344CB8AC3E}">
        <p14:creationId xmlns:p14="http://schemas.microsoft.com/office/powerpoint/2010/main" val="342510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APRES BASCULEMENT</a:t>
            </a:r>
            <a:endParaRPr lang="fr-FR" i="1" dirty="0"/>
          </a:p>
        </p:txBody>
      </p:sp>
      <p:sp>
        <p:nvSpPr>
          <p:cNvPr id="3" name="Espace réservé du contenu 2"/>
          <p:cNvSpPr>
            <a:spLocks noGrp="1"/>
          </p:cNvSpPr>
          <p:nvPr>
            <p:ph sz="quarter" idx="1"/>
          </p:nvPr>
        </p:nvSpPr>
        <p:spPr>
          <a:xfrm>
            <a:off x="914400" y="1916832"/>
            <a:ext cx="7772400" cy="4102968"/>
          </a:xfrm>
        </p:spPr>
        <p:txBody>
          <a:bodyPr/>
          <a:lstStyle/>
          <a:p>
            <a:r>
              <a:rPr lang="fr-FR" dirty="0" smtClean="0"/>
              <a:t>Réceptionner le budget 2024.</a:t>
            </a:r>
          </a:p>
          <a:p>
            <a:r>
              <a:rPr lang="fr-FR" dirty="0" smtClean="0"/>
              <a:t>Réceptionner la régie.</a:t>
            </a:r>
          </a:p>
          <a:p>
            <a:endParaRPr lang="fr-FR" dirty="0" smtClean="0"/>
          </a:p>
          <a:p>
            <a:r>
              <a:rPr lang="fr-FR" dirty="0" smtClean="0"/>
              <a:t>Comment travailler encore en N-1 (2023) avec GFC ?</a:t>
            </a:r>
            <a:endParaRPr lang="fr-FR" dirty="0"/>
          </a:p>
        </p:txBody>
      </p:sp>
      <p:pic>
        <p:nvPicPr>
          <p:cNvPr id="4" name="Image 3"/>
          <p:cNvPicPr>
            <a:picLocks noChangeAspect="1"/>
          </p:cNvPicPr>
          <p:nvPr/>
        </p:nvPicPr>
        <p:blipFill>
          <a:blip r:embed="rId2"/>
          <a:stretch>
            <a:fillRect/>
          </a:stretch>
        </p:blipFill>
        <p:spPr>
          <a:xfrm>
            <a:off x="179512" y="274638"/>
            <a:ext cx="371888" cy="347502"/>
          </a:xfrm>
          <a:prstGeom prst="rect">
            <a:avLst/>
          </a:prstGeom>
        </p:spPr>
      </p:pic>
    </p:spTree>
    <p:extLst>
      <p:ext uri="{BB962C8B-B14F-4D97-AF65-F5344CB8AC3E}">
        <p14:creationId xmlns:p14="http://schemas.microsoft.com/office/powerpoint/2010/main" val="328834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AVANT ou APRES BASCULEMENT</a:t>
            </a:r>
            <a:endParaRPr lang="fr-FR" i="1" dirty="0"/>
          </a:p>
        </p:txBody>
      </p:sp>
      <p:sp>
        <p:nvSpPr>
          <p:cNvPr id="3" name="Espace réservé du contenu 2"/>
          <p:cNvSpPr>
            <a:spLocks noGrp="1"/>
          </p:cNvSpPr>
          <p:nvPr>
            <p:ph sz="quarter" idx="1"/>
          </p:nvPr>
        </p:nvSpPr>
        <p:spPr>
          <a:xfrm>
            <a:off x="914400" y="1988840"/>
            <a:ext cx="7772400" cy="4392488"/>
          </a:xfrm>
        </p:spPr>
        <p:txBody>
          <a:bodyPr/>
          <a:lstStyle/>
          <a:p>
            <a:pPr marL="0" indent="0">
              <a:buNone/>
            </a:pPr>
            <a:r>
              <a:rPr lang="fr-FR" dirty="0" smtClean="0"/>
              <a:t>Pour la préparation du compte financier et la clôture de 2023 il reste 3 opérations particulières à faire :</a:t>
            </a:r>
          </a:p>
          <a:p>
            <a:r>
              <a:rPr lang="fr-FR" dirty="0"/>
              <a:t>Faire la DBM </a:t>
            </a:r>
            <a:r>
              <a:rPr lang="fr-FR" dirty="0" smtClean="0"/>
              <a:t>22 (obligatoire).</a:t>
            </a:r>
            <a:endParaRPr lang="fr-FR" dirty="0"/>
          </a:p>
          <a:p>
            <a:r>
              <a:rPr lang="fr-FR" dirty="0" smtClean="0"/>
              <a:t>Faire les écritures de stocks.</a:t>
            </a:r>
          </a:p>
          <a:p>
            <a:r>
              <a:rPr lang="fr-FR" dirty="0"/>
              <a:t>Faire les écritures </a:t>
            </a:r>
            <a:r>
              <a:rPr lang="fr-FR" dirty="0" smtClean="0"/>
              <a:t>d’amortissements.</a:t>
            </a:r>
          </a:p>
          <a:p>
            <a:pPr marL="0" indent="0">
              <a:buNone/>
            </a:pPr>
            <a:endParaRPr lang="fr-FR" dirty="0"/>
          </a:p>
        </p:txBody>
      </p:sp>
      <p:pic>
        <p:nvPicPr>
          <p:cNvPr id="4" name="Image 3"/>
          <p:cNvPicPr>
            <a:picLocks noChangeAspect="1"/>
          </p:cNvPicPr>
          <p:nvPr/>
        </p:nvPicPr>
        <p:blipFill>
          <a:blip r:embed="rId2"/>
          <a:stretch>
            <a:fillRect/>
          </a:stretch>
        </p:blipFill>
        <p:spPr>
          <a:xfrm>
            <a:off x="179512" y="269558"/>
            <a:ext cx="371888" cy="347502"/>
          </a:xfrm>
          <a:prstGeom prst="rect">
            <a:avLst/>
          </a:prstGeom>
        </p:spPr>
      </p:pic>
    </p:spTree>
    <p:extLst>
      <p:ext uri="{BB962C8B-B14F-4D97-AF65-F5344CB8AC3E}">
        <p14:creationId xmlns:p14="http://schemas.microsoft.com/office/powerpoint/2010/main" val="414525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DBM 22</a:t>
            </a:r>
            <a:endParaRPr lang="fr-FR" i="1" dirty="0"/>
          </a:p>
        </p:txBody>
      </p:sp>
      <p:sp>
        <p:nvSpPr>
          <p:cNvPr id="3" name="Espace réservé du contenu 2"/>
          <p:cNvSpPr>
            <a:spLocks noGrp="1"/>
          </p:cNvSpPr>
          <p:nvPr>
            <p:ph sz="quarter" idx="1"/>
          </p:nvPr>
        </p:nvSpPr>
        <p:spPr>
          <a:xfrm>
            <a:off x="914400" y="1447800"/>
            <a:ext cx="7772400" cy="4933528"/>
          </a:xfrm>
        </p:spPr>
        <p:txBody>
          <a:bodyPr>
            <a:normAutofit/>
          </a:bodyPr>
          <a:lstStyle/>
          <a:p>
            <a:pPr marL="0" indent="0" algn="just">
              <a:buNone/>
            </a:pPr>
            <a:endParaRPr lang="fr-FR" dirty="0" smtClean="0"/>
          </a:p>
          <a:p>
            <a:pPr marL="0" indent="0" algn="just">
              <a:buNone/>
            </a:pPr>
            <a:r>
              <a:rPr lang="fr-FR" dirty="0" smtClean="0"/>
              <a:t>Les </a:t>
            </a:r>
            <a:r>
              <a:rPr lang="fr-FR" dirty="0"/>
              <a:t>crédits ouverts au service de restauration et d'hébergement ayant un caractère estimatif ils doivent être réajustés en fin d'exercice, en fonction des recettes effectivement constatées (IC M9-6 paragraphe 1225). Ce réajustement sera réalisé par l'intermédiaire d'une DBM n°22 « constatations de produits scolaires ». </a:t>
            </a:r>
            <a:endParaRPr lang="fr-FR" dirty="0" smtClean="0"/>
          </a:p>
          <a:p>
            <a:pPr marL="0" indent="0" algn="just">
              <a:buNone/>
            </a:pPr>
            <a:r>
              <a:rPr lang="fr-FR" dirty="0" smtClean="0"/>
              <a:t>Dans </a:t>
            </a:r>
            <a:r>
              <a:rPr lang="fr-FR" dirty="0"/>
              <a:t>le cas de </a:t>
            </a:r>
            <a:r>
              <a:rPr lang="fr-FR" dirty="0" smtClean="0"/>
              <a:t>la </a:t>
            </a:r>
            <a:r>
              <a:rPr lang="fr-FR" dirty="0"/>
              <a:t>DBM 22, le comptable s'assurera que le taux et l'assiette sont conformes à la convention ou à la délibération du CA selon le cas.</a:t>
            </a:r>
          </a:p>
        </p:txBody>
      </p:sp>
      <p:pic>
        <p:nvPicPr>
          <p:cNvPr id="4" name="Image 3"/>
          <p:cNvPicPr>
            <a:picLocks noChangeAspect="1"/>
          </p:cNvPicPr>
          <p:nvPr/>
        </p:nvPicPr>
        <p:blipFill>
          <a:blip r:embed="rId2"/>
          <a:stretch>
            <a:fillRect/>
          </a:stretch>
        </p:blipFill>
        <p:spPr>
          <a:xfrm>
            <a:off x="251520" y="269558"/>
            <a:ext cx="371888" cy="3475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SOMMAIRE DE LA FORMATION</a:t>
            </a:r>
            <a:endParaRPr lang="fr-FR" i="1" dirty="0"/>
          </a:p>
        </p:txBody>
      </p:sp>
      <p:sp>
        <p:nvSpPr>
          <p:cNvPr id="3" name="Espace réservé du contenu 2"/>
          <p:cNvSpPr>
            <a:spLocks noGrp="1"/>
          </p:cNvSpPr>
          <p:nvPr>
            <p:ph sz="quarter" idx="1"/>
          </p:nvPr>
        </p:nvSpPr>
        <p:spPr>
          <a:xfrm>
            <a:off x="914400" y="1447800"/>
            <a:ext cx="7772400" cy="4861520"/>
          </a:xfrm>
        </p:spPr>
        <p:txBody>
          <a:bodyPr>
            <a:normAutofit/>
          </a:bodyPr>
          <a:lstStyle/>
          <a:p>
            <a:pPr marL="0" indent="0">
              <a:buNone/>
            </a:pPr>
            <a:endParaRPr lang="fr-FR" dirty="0" smtClean="0"/>
          </a:p>
          <a:p>
            <a:pPr marL="0" indent="0">
              <a:buNone/>
            </a:pPr>
            <a:r>
              <a:rPr lang="fr-FR" dirty="0" smtClean="0"/>
              <a:t>Le </a:t>
            </a:r>
            <a:r>
              <a:rPr lang="fr-FR" dirty="0"/>
              <a:t>support </a:t>
            </a:r>
            <a:r>
              <a:rPr lang="fr-FR" dirty="0" smtClean="0"/>
              <a:t>de cette formation : </a:t>
            </a:r>
            <a:r>
              <a:rPr lang="fr-FR" dirty="0"/>
              <a:t>le </a:t>
            </a:r>
            <a:r>
              <a:rPr lang="fr-FR" dirty="0" smtClean="0"/>
              <a:t>vadémécum </a:t>
            </a:r>
            <a:r>
              <a:rPr lang="fr-FR" dirty="0"/>
              <a:t>transmis aux </a:t>
            </a:r>
            <a:r>
              <a:rPr lang="fr-FR" dirty="0" smtClean="0"/>
              <a:t>stagiaires pour </a:t>
            </a:r>
            <a:r>
              <a:rPr lang="fr-FR" dirty="0"/>
              <a:t>la gestion GFC, et </a:t>
            </a:r>
            <a:r>
              <a:rPr lang="fr-FR" dirty="0" smtClean="0"/>
              <a:t>« Magistère - opérations </a:t>
            </a:r>
            <a:r>
              <a:rPr lang="fr-FR" dirty="0"/>
              <a:t>de fin d'exercice - compte </a:t>
            </a:r>
            <a:r>
              <a:rPr lang="fr-FR" dirty="0" smtClean="0"/>
              <a:t>financier » pour la gestion en mode Opale.</a:t>
            </a:r>
            <a:endParaRPr lang="fr-FR" dirty="0"/>
          </a:p>
          <a:p>
            <a:pPr marL="0" indent="0">
              <a:buNone/>
            </a:pPr>
            <a:endParaRPr lang="fr-FR" dirty="0"/>
          </a:p>
          <a:p>
            <a:pPr marL="0" indent="0">
              <a:buNone/>
            </a:pPr>
            <a:r>
              <a:rPr lang="fr-FR" u="sng" dirty="0" smtClean="0"/>
              <a:t>Deux parties </a:t>
            </a:r>
            <a:r>
              <a:rPr lang="fr-FR" dirty="0" smtClean="0"/>
              <a:t>:</a:t>
            </a:r>
          </a:p>
          <a:p>
            <a:pPr marL="0" indent="0">
              <a:buNone/>
            </a:pPr>
            <a:endParaRPr lang="fr-FR" sz="1600" dirty="0" smtClean="0"/>
          </a:p>
          <a:p>
            <a:r>
              <a:rPr lang="fr-FR" dirty="0" smtClean="0"/>
              <a:t>La période d’inventaire et le basculement comptable</a:t>
            </a:r>
          </a:p>
          <a:p>
            <a:pPr marL="0" indent="0">
              <a:buNone/>
            </a:pPr>
            <a:endParaRPr lang="fr-FR" sz="1600" dirty="0" smtClean="0"/>
          </a:p>
          <a:p>
            <a:r>
              <a:rPr lang="fr-FR" dirty="0" smtClean="0"/>
              <a:t>La procédure de l’extourne</a:t>
            </a:r>
          </a:p>
          <a:p>
            <a:endParaRPr lang="fr-FR" dirty="0"/>
          </a:p>
        </p:txBody>
      </p:sp>
      <p:sp>
        <p:nvSpPr>
          <p:cNvPr id="4" name="Organigramme : Connecteur 3"/>
          <p:cNvSpPr/>
          <p:nvPr/>
        </p:nvSpPr>
        <p:spPr>
          <a:xfrm>
            <a:off x="287536" y="221392"/>
            <a:ext cx="324024" cy="32728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627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914400" y="188640"/>
            <a:ext cx="7772400" cy="6480720"/>
          </a:xfrm>
        </p:spPr>
        <p:txBody>
          <a:bodyPr>
            <a:normAutofit fontScale="55000" lnSpcReduction="20000"/>
          </a:bodyPr>
          <a:lstStyle/>
          <a:p>
            <a:pPr marL="0" indent="0">
              <a:buNone/>
            </a:pPr>
            <a:r>
              <a:rPr lang="fr-FR" dirty="0"/>
              <a:t>Il s’agit de prendre en compte les différences entre les prévisions budgétaires des recettes du SRH et les recettes réelles. </a:t>
            </a:r>
            <a:r>
              <a:rPr lang="fr-FR" b="1" dirty="0" smtClean="0"/>
              <a:t>Cette </a:t>
            </a:r>
            <a:r>
              <a:rPr lang="fr-FR" b="1" dirty="0"/>
              <a:t>DBM </a:t>
            </a:r>
            <a:r>
              <a:rPr lang="fr-FR" b="1" dirty="0" smtClean="0"/>
              <a:t>est obligatoire.</a:t>
            </a:r>
            <a:r>
              <a:rPr lang="fr-FR" dirty="0"/>
              <a:t/>
            </a:r>
            <a:br>
              <a:rPr lang="fr-FR" dirty="0"/>
            </a:br>
            <a:endParaRPr lang="fr-FR" dirty="0" smtClean="0"/>
          </a:p>
          <a:p>
            <a:pPr marL="0" indent="0">
              <a:buNone/>
            </a:pPr>
            <a:r>
              <a:rPr lang="fr-FR" u="sng" dirty="0" smtClean="0"/>
              <a:t>Exemple</a:t>
            </a:r>
            <a:r>
              <a:rPr lang="fr-FR" dirty="0"/>
              <a:t>.</a:t>
            </a:r>
            <a:br>
              <a:rPr lang="fr-FR" dirty="0"/>
            </a:br>
            <a:r>
              <a:rPr lang="fr-FR" dirty="0"/>
              <a:t/>
            </a:r>
            <a:br>
              <a:rPr lang="fr-FR" dirty="0"/>
            </a:br>
            <a:r>
              <a:rPr lang="fr-FR" dirty="0"/>
              <a:t>Recettes prévisionnelles du SRH au budget -</a:t>
            </a:r>
            <a:r>
              <a:rPr lang="fr-FR" dirty="0" smtClean="0"/>
              <a:t> total 277 000 € :</a:t>
            </a:r>
            <a:r>
              <a:rPr lang="fr-FR" dirty="0"/>
              <a:t/>
            </a:r>
            <a:br>
              <a:rPr lang="fr-FR" dirty="0"/>
            </a:br>
            <a:r>
              <a:rPr lang="fr-FR" dirty="0"/>
              <a:t>7062 (forfait): </a:t>
            </a:r>
            <a:r>
              <a:rPr lang="fr-FR" dirty="0" smtClean="0"/>
              <a:t>248 000 €</a:t>
            </a:r>
            <a:r>
              <a:rPr lang="fr-FR" dirty="0"/>
              <a:t/>
            </a:r>
            <a:br>
              <a:rPr lang="fr-FR" dirty="0"/>
            </a:br>
            <a:r>
              <a:rPr lang="fr-FR" dirty="0"/>
              <a:t>7062 (commensaux) : </a:t>
            </a:r>
            <a:r>
              <a:rPr lang="fr-FR" dirty="0" smtClean="0"/>
              <a:t>27 000 €</a:t>
            </a:r>
            <a:r>
              <a:rPr lang="fr-FR" dirty="0"/>
              <a:t/>
            </a:r>
            <a:br>
              <a:rPr lang="fr-FR" dirty="0"/>
            </a:br>
            <a:r>
              <a:rPr lang="fr-FR" dirty="0"/>
              <a:t>7446 : </a:t>
            </a:r>
            <a:r>
              <a:rPr lang="fr-FR" dirty="0" smtClean="0"/>
              <a:t>2 000 € (</a:t>
            </a:r>
            <a:r>
              <a:rPr lang="fr-FR" dirty="0"/>
              <a:t>subvention </a:t>
            </a:r>
            <a:r>
              <a:rPr lang="fr-FR" dirty="0" err="1"/>
              <a:t>Agrimer</a:t>
            </a:r>
            <a:r>
              <a:rPr lang="fr-FR" dirty="0" smtClean="0"/>
              <a:t>)</a:t>
            </a:r>
            <a:r>
              <a:rPr lang="fr-FR" dirty="0"/>
              <a:t/>
            </a:r>
            <a:br>
              <a:rPr lang="fr-FR" dirty="0"/>
            </a:br>
            <a:r>
              <a:rPr lang="fr-FR" dirty="0"/>
              <a:t/>
            </a:r>
            <a:br>
              <a:rPr lang="fr-FR" dirty="0"/>
            </a:br>
            <a:r>
              <a:rPr lang="fr-FR" dirty="0"/>
              <a:t>Recettes réelles </a:t>
            </a:r>
            <a:r>
              <a:rPr lang="fr-FR" dirty="0" smtClean="0"/>
              <a:t>constatées – total 267 700 € </a:t>
            </a:r>
            <a:r>
              <a:rPr lang="fr-FR" dirty="0"/>
              <a:t>:</a:t>
            </a:r>
            <a:br>
              <a:rPr lang="fr-FR" dirty="0"/>
            </a:br>
            <a:r>
              <a:rPr lang="fr-FR" dirty="0"/>
              <a:t>7062 : </a:t>
            </a:r>
            <a:r>
              <a:rPr lang="fr-FR" dirty="0" smtClean="0"/>
              <a:t>238 000 €</a:t>
            </a:r>
            <a:r>
              <a:rPr lang="fr-FR" dirty="0"/>
              <a:t/>
            </a:r>
            <a:br>
              <a:rPr lang="fr-FR" dirty="0"/>
            </a:br>
            <a:r>
              <a:rPr lang="fr-FR" dirty="0"/>
              <a:t>7062 : </a:t>
            </a:r>
            <a:r>
              <a:rPr lang="fr-FR" dirty="0" smtClean="0"/>
              <a:t>28 500 €</a:t>
            </a:r>
            <a:r>
              <a:rPr lang="fr-FR" dirty="0"/>
              <a:t/>
            </a:r>
            <a:br>
              <a:rPr lang="fr-FR" dirty="0"/>
            </a:br>
            <a:r>
              <a:rPr lang="fr-FR" dirty="0"/>
              <a:t>7446 : </a:t>
            </a:r>
            <a:r>
              <a:rPr lang="fr-FR" dirty="0" smtClean="0"/>
              <a:t>1 200 €</a:t>
            </a:r>
            <a:r>
              <a:rPr lang="fr-FR" dirty="0"/>
              <a:t/>
            </a:r>
            <a:br>
              <a:rPr lang="fr-FR" dirty="0"/>
            </a:br>
            <a:r>
              <a:rPr lang="fr-FR" dirty="0"/>
              <a:t/>
            </a:r>
            <a:br>
              <a:rPr lang="fr-FR" dirty="0"/>
            </a:br>
            <a:r>
              <a:rPr lang="fr-FR" dirty="0"/>
              <a:t>On prend les différences en recettes dans la DBM 22 soit :</a:t>
            </a:r>
            <a:br>
              <a:rPr lang="fr-FR" dirty="0"/>
            </a:br>
            <a:r>
              <a:rPr lang="fr-FR" dirty="0"/>
              <a:t>SRH 7062 : - </a:t>
            </a:r>
            <a:r>
              <a:rPr lang="fr-FR" dirty="0" smtClean="0"/>
              <a:t>10 000 €</a:t>
            </a:r>
            <a:r>
              <a:rPr lang="fr-FR" dirty="0"/>
              <a:t/>
            </a:r>
            <a:br>
              <a:rPr lang="fr-FR" dirty="0"/>
            </a:br>
            <a:r>
              <a:rPr lang="fr-FR" dirty="0"/>
              <a:t>SRH 7062 : +</a:t>
            </a:r>
            <a:r>
              <a:rPr lang="fr-FR" dirty="0" smtClean="0"/>
              <a:t>1 500 €</a:t>
            </a:r>
            <a:r>
              <a:rPr lang="fr-FR" dirty="0"/>
              <a:t/>
            </a:r>
            <a:br>
              <a:rPr lang="fr-FR" dirty="0"/>
            </a:br>
            <a:r>
              <a:rPr lang="fr-FR" dirty="0"/>
              <a:t>SRH 7446 : - </a:t>
            </a:r>
            <a:r>
              <a:rPr lang="fr-FR" dirty="0" smtClean="0"/>
              <a:t>800 € </a:t>
            </a:r>
            <a:r>
              <a:rPr lang="fr-FR" dirty="0"/>
              <a:t>(différence entre prévision et réel non prise en compte dans une DBM niveau 2)</a:t>
            </a:r>
            <a:br>
              <a:rPr lang="fr-FR" dirty="0"/>
            </a:br>
            <a:r>
              <a:rPr lang="fr-FR" dirty="0"/>
              <a:t/>
            </a:r>
            <a:br>
              <a:rPr lang="fr-FR" dirty="0"/>
            </a:br>
            <a:r>
              <a:rPr lang="fr-FR" dirty="0"/>
              <a:t>Soit au total : - </a:t>
            </a:r>
            <a:r>
              <a:rPr lang="fr-FR" dirty="0" smtClean="0"/>
              <a:t>9 300 €</a:t>
            </a:r>
            <a:r>
              <a:rPr lang="fr-FR" dirty="0"/>
              <a:t/>
            </a:r>
            <a:br>
              <a:rPr lang="fr-FR" dirty="0"/>
            </a:br>
            <a:r>
              <a:rPr lang="fr-FR" dirty="0"/>
              <a:t/>
            </a:r>
            <a:br>
              <a:rPr lang="fr-FR" dirty="0"/>
            </a:br>
            <a:r>
              <a:rPr lang="fr-FR" dirty="0"/>
              <a:t/>
            </a:r>
            <a:br>
              <a:rPr lang="fr-FR" dirty="0"/>
            </a:br>
            <a:r>
              <a:rPr lang="fr-FR" dirty="0"/>
              <a:t>En dépenses on commence par équilibrer les comptes du SRH qui varient en fonction des recettes pour avoir un solde a zéro </a:t>
            </a:r>
            <a:r>
              <a:rPr lang="fr-FR" dirty="0" smtClean="0"/>
              <a:t>correspondant à </a:t>
            </a:r>
            <a:r>
              <a:rPr lang="fr-FR" dirty="0"/>
              <a:t>la </a:t>
            </a:r>
            <a:r>
              <a:rPr lang="fr-FR" dirty="0" smtClean="0"/>
              <a:t>situation des comptes concernés :</a:t>
            </a:r>
            <a:r>
              <a:rPr lang="fr-FR" dirty="0"/>
              <a:t/>
            </a:r>
            <a:br>
              <a:rPr lang="fr-FR" dirty="0"/>
            </a:br>
            <a:r>
              <a:rPr lang="fr-FR" dirty="0"/>
              <a:t/>
            </a:r>
            <a:br>
              <a:rPr lang="fr-FR" dirty="0"/>
            </a:br>
            <a:r>
              <a:rPr lang="fr-FR" dirty="0"/>
              <a:t>SRH 6562 : -</a:t>
            </a:r>
            <a:r>
              <a:rPr lang="fr-FR" dirty="0" smtClean="0"/>
              <a:t>2 000 €</a:t>
            </a:r>
            <a:r>
              <a:rPr lang="fr-FR" dirty="0"/>
              <a:t/>
            </a:r>
            <a:br>
              <a:rPr lang="fr-FR" dirty="0"/>
            </a:br>
            <a:r>
              <a:rPr lang="fr-FR" dirty="0"/>
              <a:t>SRH 6588 : -</a:t>
            </a:r>
            <a:r>
              <a:rPr lang="fr-FR" dirty="0" smtClean="0"/>
              <a:t>2 100 €</a:t>
            </a:r>
            <a:r>
              <a:rPr lang="fr-FR" dirty="0"/>
              <a:t/>
            </a:r>
            <a:br>
              <a:rPr lang="fr-FR" dirty="0"/>
            </a:br>
            <a:r>
              <a:rPr lang="fr-FR" dirty="0"/>
              <a:t/>
            </a:r>
            <a:br>
              <a:rPr lang="fr-FR" dirty="0"/>
            </a:br>
            <a:r>
              <a:rPr lang="fr-FR" dirty="0"/>
              <a:t>Le </a:t>
            </a:r>
            <a:r>
              <a:rPr lang="fr-FR" dirty="0" smtClean="0"/>
              <a:t>solde, </a:t>
            </a:r>
            <a:r>
              <a:rPr lang="fr-FR" dirty="0"/>
              <a:t>-</a:t>
            </a:r>
            <a:r>
              <a:rPr lang="fr-FR" dirty="0" smtClean="0"/>
              <a:t>9 300 € </a:t>
            </a:r>
            <a:r>
              <a:rPr lang="fr-FR" dirty="0"/>
              <a:t>moins </a:t>
            </a:r>
            <a:r>
              <a:rPr lang="fr-FR" dirty="0" smtClean="0"/>
              <a:t>4 100 €, </a:t>
            </a:r>
            <a:r>
              <a:rPr lang="fr-FR" dirty="0"/>
              <a:t>étant mis au SRH 6011 : -</a:t>
            </a:r>
            <a:r>
              <a:rPr lang="fr-FR" dirty="0" smtClean="0"/>
              <a:t>5 200 € (ou sur d’autres comptes 60, 61, 62,,,)</a:t>
            </a:r>
            <a:r>
              <a:rPr lang="fr-FR" dirty="0"/>
              <a:t/>
            </a:r>
            <a:br>
              <a:rPr lang="fr-FR" dirty="0"/>
            </a:br>
            <a:r>
              <a:rPr lang="fr-FR" dirty="0"/>
              <a:t/>
            </a:r>
            <a:br>
              <a:rPr lang="fr-FR" dirty="0"/>
            </a:br>
            <a:r>
              <a:rPr lang="fr-FR" dirty="0"/>
              <a:t>On a égalité recettes / dépenses dans la DBM ; et c’est là qu’il faut ne pas avoir dépensé les </a:t>
            </a:r>
            <a:r>
              <a:rPr lang="fr-FR" dirty="0" smtClean="0"/>
              <a:t>5 200 € qui </a:t>
            </a:r>
            <a:r>
              <a:rPr lang="fr-FR" dirty="0"/>
              <a:t>sont enlevés du 6011 sinon on a dépensé plus que les crédits autorisés (en tenant compte des autres comptes éventuellement ouverts qui auraient eux un solde positif). Cette DBM ne touche pas les autres éventuelles DBM 2 ou 3 dont les crédits restent ouverts inchangés au budget.</a:t>
            </a:r>
          </a:p>
        </p:txBody>
      </p:sp>
      <p:pic>
        <p:nvPicPr>
          <p:cNvPr id="2" name="Image 1"/>
          <p:cNvPicPr>
            <a:picLocks noChangeAspect="1"/>
          </p:cNvPicPr>
          <p:nvPr/>
        </p:nvPicPr>
        <p:blipFill>
          <a:blip r:embed="rId2"/>
          <a:stretch>
            <a:fillRect/>
          </a:stretch>
        </p:blipFill>
        <p:spPr>
          <a:xfrm>
            <a:off x="179512" y="214040"/>
            <a:ext cx="371888" cy="347502"/>
          </a:xfrm>
          <a:prstGeom prst="rect">
            <a:avLst/>
          </a:prstGeom>
        </p:spPr>
      </p:pic>
    </p:spTree>
    <p:extLst>
      <p:ext uri="{BB962C8B-B14F-4D97-AF65-F5344CB8AC3E}">
        <p14:creationId xmlns:p14="http://schemas.microsoft.com/office/powerpoint/2010/main" val="133683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LES STOCKS</a:t>
            </a:r>
            <a:endParaRPr lang="fr-FR" i="1" dirty="0"/>
          </a:p>
        </p:txBody>
      </p:sp>
      <p:sp>
        <p:nvSpPr>
          <p:cNvPr id="3" name="Espace réservé du contenu 2"/>
          <p:cNvSpPr>
            <a:spLocks noGrp="1"/>
          </p:cNvSpPr>
          <p:nvPr>
            <p:ph sz="quarter" idx="1"/>
          </p:nvPr>
        </p:nvSpPr>
        <p:spPr/>
        <p:txBody>
          <a:bodyPr>
            <a:normAutofit/>
          </a:bodyPr>
          <a:lstStyle/>
          <a:p>
            <a:pPr algn="just" eaLnBrk="0"/>
            <a:r>
              <a:rPr lang="fr-FR" dirty="0" smtClean="0"/>
              <a:t>Les variations de stocks qui corrigent les achats constituent des opérations d'ordre budgétaire.</a:t>
            </a:r>
          </a:p>
          <a:p>
            <a:pPr algn="just" eaLnBrk="0"/>
            <a:r>
              <a:rPr lang="fr-FR" dirty="0" smtClean="0"/>
              <a:t>La constatation des variations de stocks est portée au budget par le chef d'établissement en fin d'année budgétaire et fait l'objet, si besoin, d'une décision budgétaire modificative présentée pour information au prochain conseil d'administration.</a:t>
            </a:r>
          </a:p>
          <a:p>
            <a:endParaRPr lang="fr-FR" dirty="0"/>
          </a:p>
        </p:txBody>
      </p:sp>
      <p:pic>
        <p:nvPicPr>
          <p:cNvPr id="4" name="Image 3"/>
          <p:cNvPicPr>
            <a:picLocks noChangeAspect="1"/>
          </p:cNvPicPr>
          <p:nvPr/>
        </p:nvPicPr>
        <p:blipFill>
          <a:blip r:embed="rId2"/>
          <a:stretch>
            <a:fillRect/>
          </a:stretch>
        </p:blipFill>
        <p:spPr>
          <a:xfrm>
            <a:off x="179512" y="274638"/>
            <a:ext cx="371888" cy="34750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LES STOCKS</a:t>
            </a:r>
            <a:endParaRPr lang="fr-FR" i="1" dirty="0"/>
          </a:p>
        </p:txBody>
      </p:sp>
      <p:sp>
        <p:nvSpPr>
          <p:cNvPr id="3" name="Espace réservé du contenu 2"/>
          <p:cNvSpPr>
            <a:spLocks noGrp="1"/>
          </p:cNvSpPr>
          <p:nvPr>
            <p:ph sz="quarter" idx="1"/>
          </p:nvPr>
        </p:nvSpPr>
        <p:spPr>
          <a:xfrm>
            <a:off x="899592" y="1412776"/>
            <a:ext cx="7772400" cy="901080"/>
          </a:xfrm>
        </p:spPr>
        <p:txBody>
          <a:bodyPr>
            <a:normAutofit fontScale="85000" lnSpcReduction="20000"/>
          </a:bodyPr>
          <a:lstStyle/>
          <a:p>
            <a:r>
              <a:rPr lang="fr-FR" dirty="0"/>
              <a:t>U</a:t>
            </a:r>
            <a:r>
              <a:rPr lang="fr-FR" dirty="0" smtClean="0"/>
              <a:t>ne </a:t>
            </a:r>
            <a:r>
              <a:rPr lang="fr-FR" dirty="0"/>
              <a:t>seule DBM de niveau 2 (</a:t>
            </a:r>
            <a:r>
              <a:rPr lang="fr-FR" dirty="0" smtClean="0"/>
              <a:t>type 293) qui sert uniquement </a:t>
            </a:r>
            <a:r>
              <a:rPr lang="fr-FR" dirty="0"/>
              <a:t>pour la diminution du stock de matières </a:t>
            </a:r>
            <a:r>
              <a:rPr lang="fr-FR" dirty="0" smtClean="0"/>
              <a:t>premières et </a:t>
            </a:r>
            <a:r>
              <a:rPr lang="fr-FR" dirty="0"/>
              <a:t>autres </a:t>
            </a:r>
            <a:r>
              <a:rPr lang="fr-FR" dirty="0" smtClean="0"/>
              <a:t>approvisionnements.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708920"/>
            <a:ext cx="73342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4"/>
          <a:stretch>
            <a:fillRect/>
          </a:stretch>
        </p:blipFill>
        <p:spPr>
          <a:xfrm>
            <a:off x="179512" y="274638"/>
            <a:ext cx="371888" cy="34750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LES STOCKS</a:t>
            </a:r>
            <a:endParaRPr lang="fr-FR" dirty="0"/>
          </a:p>
        </p:txBody>
      </p:sp>
      <p:pic>
        <p:nvPicPr>
          <p:cNvPr id="4" name="Espace réservé du conten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12068" y="1447800"/>
            <a:ext cx="5777063" cy="4572000"/>
          </a:xfrm>
        </p:spPr>
      </p:pic>
      <p:pic>
        <p:nvPicPr>
          <p:cNvPr id="3" name="Image 2"/>
          <p:cNvPicPr>
            <a:picLocks noChangeAspect="1"/>
          </p:cNvPicPr>
          <p:nvPr/>
        </p:nvPicPr>
        <p:blipFill>
          <a:blip r:embed="rId3"/>
          <a:stretch>
            <a:fillRect/>
          </a:stretch>
        </p:blipFill>
        <p:spPr>
          <a:xfrm>
            <a:off x="251520" y="274638"/>
            <a:ext cx="371888" cy="347502"/>
          </a:xfrm>
          <a:prstGeom prst="rect">
            <a:avLst/>
          </a:prstGeom>
        </p:spPr>
      </p:pic>
    </p:spTree>
    <p:extLst>
      <p:ext uri="{BB962C8B-B14F-4D97-AF65-F5344CB8AC3E}">
        <p14:creationId xmlns:p14="http://schemas.microsoft.com/office/powerpoint/2010/main" val="153610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188640"/>
            <a:ext cx="8496944" cy="2088232"/>
          </a:xfrm>
        </p:spPr>
        <p:txBody>
          <a:bodyPr/>
          <a:lstStyle/>
          <a:p>
            <a:r>
              <a:rPr lang="fr-FR" u="sng" dirty="0" smtClean="0"/>
              <a:t>Logiciel VARISTOCK </a:t>
            </a:r>
            <a:r>
              <a:rPr lang="fr-FR" dirty="0" smtClean="0"/>
              <a:t>:</a:t>
            </a:r>
          </a:p>
          <a:p>
            <a:pPr marL="0" indent="0">
              <a:buNone/>
            </a:pPr>
            <a:r>
              <a:rPr lang="fr-FR" dirty="0" smtClean="0">
                <a:solidFill>
                  <a:srgbClr val="0070C0"/>
                </a:solidFill>
              </a:rPr>
              <a:t>http</a:t>
            </a:r>
            <a:r>
              <a:rPr lang="fr-FR" dirty="0">
                <a:solidFill>
                  <a:srgbClr val="0070C0"/>
                </a:solidFill>
              </a:rPr>
              <a:t>://</a:t>
            </a:r>
            <a:r>
              <a:rPr lang="fr-FR" dirty="0" smtClean="0">
                <a:solidFill>
                  <a:srgbClr val="0070C0"/>
                </a:solidFill>
              </a:rPr>
              <a:t>www.intendance03.fr/VARISTOCK-09-13.xls</a:t>
            </a:r>
          </a:p>
          <a:p>
            <a:r>
              <a:rPr lang="fr-FR" u="sng" dirty="0" smtClean="0"/>
              <a:t>Son mode d’emploi </a:t>
            </a:r>
            <a:r>
              <a:rPr lang="fr-FR" dirty="0" smtClean="0"/>
              <a:t>:</a:t>
            </a:r>
          </a:p>
          <a:p>
            <a:pPr marL="0" indent="0">
              <a:buNone/>
            </a:pPr>
            <a:r>
              <a:rPr lang="fr-FR" dirty="0" smtClean="0">
                <a:solidFill>
                  <a:srgbClr val="0070C0"/>
                </a:solidFill>
              </a:rPr>
              <a:t>http</a:t>
            </a:r>
            <a:r>
              <a:rPr lang="fr-FR" dirty="0">
                <a:solidFill>
                  <a:srgbClr val="0070C0"/>
                </a:solidFill>
              </a:rPr>
              <a:t>://</a:t>
            </a:r>
            <a:r>
              <a:rPr lang="fr-FR" dirty="0" smtClean="0">
                <a:solidFill>
                  <a:srgbClr val="0070C0"/>
                </a:solidFill>
              </a:rPr>
              <a:t>www.intendance03.fr/notice_VARISTOCK_4-09-13.pdf</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060848"/>
            <a:ext cx="6408712" cy="4585954"/>
          </a:xfrm>
          <a:prstGeom prst="rect">
            <a:avLst/>
          </a:prstGeom>
        </p:spPr>
      </p:pic>
      <p:pic>
        <p:nvPicPr>
          <p:cNvPr id="2" name="Image 1"/>
          <p:cNvPicPr>
            <a:picLocks noChangeAspect="1"/>
          </p:cNvPicPr>
          <p:nvPr/>
        </p:nvPicPr>
        <p:blipFill>
          <a:blip r:embed="rId3"/>
          <a:stretch>
            <a:fillRect/>
          </a:stretch>
        </p:blipFill>
        <p:spPr>
          <a:xfrm>
            <a:off x="43968" y="162352"/>
            <a:ext cx="371888" cy="3475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INVENTAIRE et AMORTISSEMENTS</a:t>
            </a:r>
            <a:endParaRPr lang="fr-FR" i="1" dirty="0"/>
          </a:p>
        </p:txBody>
      </p:sp>
      <p:sp>
        <p:nvSpPr>
          <p:cNvPr id="3" name="Espace réservé du contenu 2"/>
          <p:cNvSpPr>
            <a:spLocks noGrp="1"/>
          </p:cNvSpPr>
          <p:nvPr>
            <p:ph sz="quarter" idx="1"/>
          </p:nvPr>
        </p:nvSpPr>
        <p:spPr/>
        <p:txBody>
          <a:bodyPr>
            <a:normAutofit lnSpcReduction="10000"/>
          </a:bodyPr>
          <a:lstStyle/>
          <a:p>
            <a:pPr algn="just"/>
            <a:r>
              <a:rPr lang="fr-FR" dirty="0" smtClean="0"/>
              <a:t>SAISIE SUR EGIMMO/WINCZ (saisir au fur et mesure des immobilisation) ; </a:t>
            </a:r>
          </a:p>
          <a:p>
            <a:pPr algn="just"/>
            <a:r>
              <a:rPr lang="fr-FR" dirty="0" smtClean="0"/>
              <a:t>Reporter le numéro d’inventaire sur la facture</a:t>
            </a:r>
          </a:p>
          <a:p>
            <a:pPr algn="just"/>
            <a:r>
              <a:rPr lang="fr-FR" dirty="0" smtClean="0"/>
              <a:t>Imprimer les documents (liasse comptable, état annuel des financements, état annuel des immobilisations…)</a:t>
            </a:r>
          </a:p>
          <a:p>
            <a:pPr algn="just"/>
            <a:endParaRPr lang="fr-FR" dirty="0"/>
          </a:p>
          <a:p>
            <a:pPr algn="just"/>
            <a:r>
              <a:rPr lang="fr-FR" dirty="0" smtClean="0"/>
              <a:t>Pour les amortissements, en </a:t>
            </a:r>
            <a:r>
              <a:rPr lang="fr-FR" dirty="0"/>
              <a:t>compta budgétaire il y a un mandat en ALO du montant des amortissements indiqués par les documents fournis par les logiciels d’inventaire et un ordre de recette du montant de la neutralisation des biens financés par des subventions. </a:t>
            </a:r>
          </a:p>
        </p:txBody>
      </p:sp>
      <p:pic>
        <p:nvPicPr>
          <p:cNvPr id="4" name="Image 3"/>
          <p:cNvPicPr>
            <a:picLocks noChangeAspect="1"/>
          </p:cNvPicPr>
          <p:nvPr/>
        </p:nvPicPr>
        <p:blipFill>
          <a:blip r:embed="rId2"/>
          <a:stretch>
            <a:fillRect/>
          </a:stretch>
        </p:blipFill>
        <p:spPr>
          <a:xfrm>
            <a:off x="251520" y="274638"/>
            <a:ext cx="335309" cy="3414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AMORTISSEMENTS</a:t>
            </a:r>
            <a:endParaRPr lang="fr-FR" dirty="0"/>
          </a:p>
        </p:txBody>
      </p:sp>
      <p:sp>
        <p:nvSpPr>
          <p:cNvPr id="3" name="Espace réservé du contenu 2"/>
          <p:cNvSpPr>
            <a:spLocks noGrp="1"/>
          </p:cNvSpPr>
          <p:nvPr>
            <p:ph sz="quarter" idx="1"/>
          </p:nvPr>
        </p:nvSpPr>
        <p:spPr>
          <a:xfrm>
            <a:off x="251520" y="1447800"/>
            <a:ext cx="8640960" cy="5077544"/>
          </a:xfrm>
        </p:spPr>
        <p:txBody>
          <a:bodyPr>
            <a:normAutofit/>
          </a:bodyPr>
          <a:lstStyle/>
          <a:p>
            <a:pPr algn="just"/>
            <a:r>
              <a:rPr lang="fr-FR" dirty="0"/>
              <a:t>Ce sont des opérations relativement </a:t>
            </a:r>
            <a:r>
              <a:rPr lang="fr-FR" dirty="0" smtClean="0"/>
              <a:t>complexes qui ne peuvent être traitées faute de temps dans cette formation. Le </a:t>
            </a:r>
            <a:r>
              <a:rPr lang="fr-FR" dirty="0"/>
              <a:t>mieux est de solliciter le comptable </a:t>
            </a:r>
            <a:r>
              <a:rPr lang="fr-FR" dirty="0" smtClean="0"/>
              <a:t>qui vous indiquera comment </a:t>
            </a:r>
            <a:r>
              <a:rPr lang="fr-FR" dirty="0"/>
              <a:t>les passer. </a:t>
            </a:r>
            <a:endParaRPr lang="fr-FR" dirty="0" smtClean="0"/>
          </a:p>
          <a:p>
            <a:pPr algn="just"/>
            <a:r>
              <a:rPr lang="fr-FR" dirty="0" smtClean="0"/>
              <a:t>A </a:t>
            </a:r>
            <a:r>
              <a:rPr lang="fr-FR" dirty="0"/>
              <a:t>noter que s’agissant d’opérations pour ordre le mandat et l’OR peuvent être fait avant ou après le basculement.</a:t>
            </a:r>
          </a:p>
          <a:p>
            <a:pPr algn="just"/>
            <a:r>
              <a:rPr lang="fr-FR" dirty="0" smtClean="0"/>
              <a:t>Si vous souhaitez approfondir le sujet les </a:t>
            </a:r>
            <a:r>
              <a:rPr lang="fr-FR" dirty="0"/>
              <a:t>documents disponibles avec les liens suivants donnent le détail de la procédure et des écritures :</a:t>
            </a:r>
          </a:p>
          <a:p>
            <a:pPr marL="0" indent="0" algn="just">
              <a:buNone/>
            </a:pPr>
            <a:r>
              <a:rPr lang="fr-FR" dirty="0">
                <a:solidFill>
                  <a:srgbClr val="0070C0"/>
                </a:solidFill>
                <a:hlinkClick r:id="rId2"/>
              </a:rPr>
              <a:t>http://</a:t>
            </a:r>
            <a:r>
              <a:rPr lang="fr-FR" dirty="0" smtClean="0">
                <a:solidFill>
                  <a:srgbClr val="0070C0"/>
                </a:solidFill>
                <a:hlinkClick r:id="rId2"/>
              </a:rPr>
              <a:t>www.intendance03.fr/Amortissements-ecriture2014.pdf</a:t>
            </a:r>
            <a:endParaRPr lang="fr-FR" dirty="0" smtClean="0">
              <a:solidFill>
                <a:srgbClr val="0070C0"/>
              </a:solidFill>
            </a:endParaRPr>
          </a:p>
          <a:p>
            <a:pPr marL="0" indent="0" algn="just">
              <a:buNone/>
            </a:pPr>
            <a:r>
              <a:rPr lang="fr-FR" sz="1600" dirty="0" smtClean="0"/>
              <a:t>(doc </a:t>
            </a:r>
            <a:r>
              <a:rPr lang="fr-FR" sz="1600" dirty="0" err="1" smtClean="0"/>
              <a:t>marseille</a:t>
            </a:r>
            <a:r>
              <a:rPr lang="fr-FR" sz="1600" dirty="0" smtClean="0"/>
              <a:t>)</a:t>
            </a:r>
            <a:endParaRPr lang="fr-FR" sz="1600" dirty="0"/>
          </a:p>
          <a:p>
            <a:pPr marL="0" indent="0" algn="just">
              <a:buNone/>
            </a:pPr>
            <a:r>
              <a:rPr lang="fr-FR" dirty="0">
                <a:solidFill>
                  <a:srgbClr val="0070C0"/>
                </a:solidFill>
                <a:hlinkClick r:id="rId3"/>
              </a:rPr>
              <a:t>http://</a:t>
            </a:r>
            <a:r>
              <a:rPr lang="fr-FR" dirty="0" smtClean="0">
                <a:solidFill>
                  <a:srgbClr val="0070C0"/>
                </a:solidFill>
                <a:hlinkClick r:id="rId3"/>
              </a:rPr>
              <a:t>www.intendance03.fr/AMORTISSEMENTS-ecritures2018.pdf</a:t>
            </a:r>
            <a:endParaRPr lang="fr-FR" dirty="0" smtClean="0">
              <a:solidFill>
                <a:srgbClr val="0070C0"/>
              </a:solidFill>
            </a:endParaRPr>
          </a:p>
          <a:p>
            <a:pPr marL="0" indent="0" algn="just">
              <a:buNone/>
            </a:pPr>
            <a:r>
              <a:rPr lang="fr-FR" sz="1600" dirty="0" smtClean="0"/>
              <a:t>(doc formation)</a:t>
            </a:r>
            <a:endParaRPr lang="fr-FR" sz="1600" dirty="0"/>
          </a:p>
          <a:p>
            <a:endParaRPr lang="fr-FR" dirty="0"/>
          </a:p>
          <a:p>
            <a:endParaRPr lang="fr-FR" dirty="0"/>
          </a:p>
        </p:txBody>
      </p:sp>
      <p:pic>
        <p:nvPicPr>
          <p:cNvPr id="4" name="Image 3"/>
          <p:cNvPicPr>
            <a:picLocks noChangeAspect="1"/>
          </p:cNvPicPr>
          <p:nvPr/>
        </p:nvPicPr>
        <p:blipFill>
          <a:blip r:embed="rId4"/>
          <a:stretch>
            <a:fillRect/>
          </a:stretch>
        </p:blipFill>
        <p:spPr>
          <a:xfrm>
            <a:off x="179512" y="188640"/>
            <a:ext cx="335309" cy="341406"/>
          </a:xfrm>
          <a:prstGeom prst="rect">
            <a:avLst/>
          </a:prstGeom>
        </p:spPr>
      </p:pic>
    </p:spTree>
    <p:extLst>
      <p:ext uri="{BB962C8B-B14F-4D97-AF65-F5344CB8AC3E}">
        <p14:creationId xmlns:p14="http://schemas.microsoft.com/office/powerpoint/2010/main" val="10377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L’EXTOURNE</a:t>
            </a:r>
            <a:endParaRPr lang="fr-FR" i="1" dirty="0"/>
          </a:p>
        </p:txBody>
      </p:sp>
      <p:sp>
        <p:nvSpPr>
          <p:cNvPr id="3" name="Espace réservé du contenu 2"/>
          <p:cNvSpPr>
            <a:spLocks noGrp="1"/>
          </p:cNvSpPr>
          <p:nvPr>
            <p:ph sz="quarter" idx="1"/>
          </p:nvPr>
        </p:nvSpPr>
        <p:spPr/>
        <p:txBody>
          <a:bodyPr>
            <a:normAutofit lnSpcReduction="10000"/>
          </a:bodyPr>
          <a:lstStyle/>
          <a:p>
            <a:pPr algn="just" eaLnBrk="0"/>
            <a:r>
              <a:rPr lang="fr-FR" b="1" dirty="0" smtClean="0"/>
              <a:t>L’extourne est une méthode de traitement des charges à payer et des produits à recevoir </a:t>
            </a:r>
            <a:r>
              <a:rPr lang="fr-FR" dirty="0" smtClean="0"/>
              <a:t>qui donne la compétence à l’ordonnateur pour solder les opérations de l’année N-1 en année N contrairement aux ordres de paiement ou aux encaissements qui sont uniquement de la responsabilité de l’agent comptable.</a:t>
            </a:r>
          </a:p>
          <a:p>
            <a:pPr algn="just" eaLnBrk="0">
              <a:buNone/>
            </a:pPr>
            <a:r>
              <a:rPr lang="fr-FR" dirty="0" smtClean="0"/>
              <a:t> </a:t>
            </a:r>
          </a:p>
          <a:p>
            <a:pPr algn="just" eaLnBrk="0"/>
            <a:r>
              <a:rPr lang="fr-FR" dirty="0" smtClean="0"/>
              <a:t>Le mécanisme est simple:</a:t>
            </a:r>
            <a:r>
              <a:rPr lang="fr-FR" b="1" dirty="0" smtClean="0"/>
              <a:t> </a:t>
            </a:r>
            <a:r>
              <a:rPr lang="fr-FR" dirty="0" smtClean="0"/>
              <a:t>Les charges à payer et les produits à recevoir s’enregistrent après le basculement comptable et permettent de rattacher les opérations au bon exercice budgétaire.</a:t>
            </a:r>
          </a:p>
          <a:p>
            <a:endParaRPr lang="fr-FR" dirty="0"/>
          </a:p>
        </p:txBody>
      </p:sp>
      <p:pic>
        <p:nvPicPr>
          <p:cNvPr id="4" name="Image 3"/>
          <p:cNvPicPr>
            <a:picLocks noChangeAspect="1"/>
          </p:cNvPicPr>
          <p:nvPr/>
        </p:nvPicPr>
        <p:blipFill>
          <a:blip r:embed="rId2"/>
          <a:stretch>
            <a:fillRect/>
          </a:stretch>
        </p:blipFill>
        <p:spPr>
          <a:xfrm>
            <a:off x="251520" y="269558"/>
            <a:ext cx="335309" cy="3414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OBLIGATOIRE</a:t>
            </a:r>
            <a:endParaRPr lang="fr-FR" i="1" dirty="0"/>
          </a:p>
        </p:txBody>
      </p:sp>
      <p:sp>
        <p:nvSpPr>
          <p:cNvPr id="3" name="Espace réservé du contenu 2"/>
          <p:cNvSpPr>
            <a:spLocks noGrp="1"/>
          </p:cNvSpPr>
          <p:nvPr>
            <p:ph sz="quarter" idx="1"/>
          </p:nvPr>
        </p:nvSpPr>
        <p:spPr/>
        <p:txBody>
          <a:bodyPr/>
          <a:lstStyle/>
          <a:p>
            <a:pPr lvl="0" eaLnBrk="0"/>
            <a:r>
              <a:rPr lang="fr-FR" b="1" dirty="0" smtClean="0"/>
              <a:t>Depuis 2015, l’extourne est obligatoire et peut concerner les opérations en capital</a:t>
            </a:r>
            <a:r>
              <a:rPr lang="fr-FR" dirty="0" smtClean="0"/>
              <a:t>.</a:t>
            </a:r>
          </a:p>
          <a:p>
            <a:pPr lvl="0" eaLnBrk="0"/>
            <a:r>
              <a:rPr lang="fr-FR" b="1" dirty="0" smtClean="0"/>
              <a:t>L’option est pré-cochée et non-modifiable dans les paramètres établissement (GFC)</a:t>
            </a:r>
            <a:r>
              <a:rPr lang="fr-FR" dirty="0" smtClean="0"/>
              <a:t>.</a:t>
            </a:r>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2714612" y="3214686"/>
            <a:ext cx="3819052" cy="2410824"/>
          </a:xfrm>
          <a:prstGeom prst="rect">
            <a:avLst/>
          </a:prstGeom>
          <a:noFill/>
          <a:ln w="9525">
            <a:noFill/>
            <a:miter lim="800000"/>
            <a:headEnd/>
            <a:tailEnd/>
          </a:ln>
          <a:effectLst/>
        </p:spPr>
      </p:pic>
      <p:pic>
        <p:nvPicPr>
          <p:cNvPr id="5" name="Image 4"/>
          <p:cNvPicPr>
            <a:picLocks noChangeAspect="1"/>
          </p:cNvPicPr>
          <p:nvPr/>
        </p:nvPicPr>
        <p:blipFill>
          <a:blip r:embed="rId3"/>
          <a:stretch>
            <a:fillRect/>
          </a:stretch>
        </p:blipFill>
        <p:spPr>
          <a:xfrm>
            <a:off x="251520" y="279718"/>
            <a:ext cx="335309" cy="3414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EXTOURNE GFC</a:t>
            </a:r>
            <a:endParaRPr lang="fr-FR" i="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785786" y="1473087"/>
            <a:ext cx="7143800" cy="4509613"/>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251520" y="249238"/>
            <a:ext cx="335309" cy="3414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t>LA PERIODE D’INVENTAIRE </a:t>
            </a:r>
            <a:br>
              <a:rPr lang="fr-FR" b="1" i="1" dirty="0" smtClean="0"/>
            </a:br>
            <a:endParaRPr lang="fr-FR" dirty="0"/>
          </a:p>
        </p:txBody>
      </p:sp>
      <p:sp>
        <p:nvSpPr>
          <p:cNvPr id="3" name="Espace réservé du contenu 2"/>
          <p:cNvSpPr>
            <a:spLocks noGrp="1"/>
          </p:cNvSpPr>
          <p:nvPr>
            <p:ph sz="quarter" idx="1"/>
          </p:nvPr>
        </p:nvSpPr>
        <p:spPr/>
        <p:txBody>
          <a:bodyPr>
            <a:normAutofit/>
          </a:bodyPr>
          <a:lstStyle/>
          <a:p>
            <a:pPr algn="just"/>
            <a:r>
              <a:rPr lang="fr-FR" dirty="0" smtClean="0"/>
              <a:t>La </a:t>
            </a:r>
            <a:r>
              <a:rPr lang="fr-FR" dirty="0"/>
              <a:t>période d’inventaire </a:t>
            </a:r>
            <a:r>
              <a:rPr lang="fr-FR" dirty="0" smtClean="0"/>
              <a:t>consiste, outre les opérations d’inventaire classiques, à arrêter au 31/12 l’émission des titres et des mandats sur les comptes de clients et fournisseurs de l’exercice en cours et, après cette date, à comptabiliser systématiquement l’ensemble des services faits et des droits acquis au titre de l’exercice qui s’achève selon la procédure des charges à payer (CAP) et des produits à recevoir (PAR). </a:t>
            </a:r>
          </a:p>
          <a:p>
            <a:pPr algn="just"/>
            <a:r>
              <a:rPr lang="fr-FR" dirty="0" smtClean="0"/>
              <a:t>Il s’agit de réaliser l’ensemble des opérations permettant de clore l’exercice comptable de l’année dans la perspective de la réalisation du compte financier,</a:t>
            </a:r>
            <a:endParaRPr lang="fr-FR" dirty="0"/>
          </a:p>
        </p:txBody>
      </p:sp>
      <p:pic>
        <p:nvPicPr>
          <p:cNvPr id="4" name="Image 3"/>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BASCULEMENT 2023 à 2024</a:t>
            </a:r>
            <a:endParaRPr lang="fr-FR" dirty="0"/>
          </a:p>
        </p:txBody>
      </p:sp>
      <p:sp>
        <p:nvSpPr>
          <p:cNvPr id="3" name="Espace réservé du contenu 2"/>
          <p:cNvSpPr>
            <a:spLocks noGrp="1"/>
          </p:cNvSpPr>
          <p:nvPr>
            <p:ph sz="quarter" idx="1"/>
          </p:nvPr>
        </p:nvSpPr>
        <p:spPr/>
        <p:txBody>
          <a:bodyPr/>
          <a:lstStyle/>
          <a:p>
            <a:pPr algn="just" eaLnBrk="0"/>
            <a:r>
              <a:rPr lang="fr-FR" b="1" dirty="0" smtClean="0"/>
              <a:t>Après le basculement comptable (installation de GFC 2024) : pas avant.</a:t>
            </a:r>
          </a:p>
          <a:p>
            <a:pPr algn="just" eaLnBrk="0"/>
            <a:endParaRPr lang="fr-FR" b="1" dirty="0"/>
          </a:p>
          <a:p>
            <a:pPr marL="0" indent="0" algn="just" eaLnBrk="0">
              <a:buNone/>
            </a:pPr>
            <a:endParaRPr lang="fr-FR" dirty="0" smtClean="0"/>
          </a:p>
          <a:p>
            <a:pPr algn="just" eaLnBrk="0"/>
            <a:r>
              <a:rPr lang="fr-FR" dirty="0" smtClean="0"/>
              <a:t> </a:t>
            </a:r>
            <a:r>
              <a:rPr lang="fr-FR" b="1" dirty="0" smtClean="0"/>
              <a:t>Enchaînement de différentes phases entre </a:t>
            </a:r>
            <a:r>
              <a:rPr lang="fr-FR" b="1" u="sng" dirty="0" smtClean="0"/>
              <a:t>GFC BUD ET GFC COMPTA GENE</a:t>
            </a:r>
            <a:endParaRPr lang="fr-FR" u="sng" dirty="0" smtClean="0"/>
          </a:p>
        </p:txBody>
      </p:sp>
      <p:pic>
        <p:nvPicPr>
          <p:cNvPr id="4" name="Image 3"/>
          <p:cNvPicPr>
            <a:picLocks noChangeAspect="1"/>
          </p:cNvPicPr>
          <p:nvPr/>
        </p:nvPicPr>
        <p:blipFill>
          <a:blip r:embed="rId2"/>
          <a:stretch>
            <a:fillRect/>
          </a:stretch>
        </p:blipFill>
        <p:spPr>
          <a:xfrm>
            <a:off x="251520" y="188640"/>
            <a:ext cx="335309" cy="3414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CALENDRIER</a:t>
            </a:r>
            <a:endParaRPr lang="fr-FR" i="1" dirty="0"/>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827584" y="1484784"/>
            <a:ext cx="7369359" cy="5001556"/>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179512" y="258510"/>
            <a:ext cx="335309" cy="3414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755576" y="836712"/>
            <a:ext cx="7920880" cy="5327104"/>
          </a:xfrm>
        </p:spPr>
        <p:txBody>
          <a:bodyPr>
            <a:normAutofit fontScale="92500" lnSpcReduction="20000"/>
          </a:bodyPr>
          <a:lstStyle/>
          <a:p>
            <a:pPr marL="0" indent="0" algn="ctr" eaLnBrk="0">
              <a:buNone/>
            </a:pPr>
            <a:r>
              <a:rPr lang="fr-FR" sz="3900" b="1" dirty="0" smtClean="0"/>
              <a:t>1ére phase : le mandatement de N-1 CBUD (2023)</a:t>
            </a:r>
            <a:endParaRPr lang="fr-FR" sz="3900" dirty="0" smtClean="0"/>
          </a:p>
          <a:p>
            <a:pPr lvl="0" algn="just" eaLnBrk="0"/>
            <a:endParaRPr lang="fr-FR" b="1" dirty="0"/>
          </a:p>
          <a:p>
            <a:pPr lvl="0" algn="just" eaLnBrk="0"/>
            <a:r>
              <a:rPr lang="fr-FR" b="1" dirty="0" smtClean="0"/>
              <a:t>L’ordonnateur émet des « mandats prévisionnels » imputés sur le Service – le Domaine – l’Activité - et le Compte correspondants à la nature de la dépense</a:t>
            </a:r>
            <a:r>
              <a:rPr lang="fr-FR" dirty="0" smtClean="0"/>
              <a:t>.</a:t>
            </a:r>
          </a:p>
          <a:p>
            <a:pPr lvl="0" algn="just" eaLnBrk="0"/>
            <a:r>
              <a:rPr lang="fr-FR" b="1" dirty="0" smtClean="0"/>
              <a:t>Ces opérations s’effectuent dans les conditions habituelles. Ces mandats prévisionnels sont comptabilisés en - charges brutes – charges nettes- dans la situation des dépenses engagées.</a:t>
            </a:r>
            <a:endParaRPr lang="fr-FR" dirty="0" smtClean="0"/>
          </a:p>
          <a:p>
            <a:pPr lvl="0" algn="just" eaLnBrk="0"/>
            <a:r>
              <a:rPr lang="fr-FR" b="1" dirty="0" smtClean="0"/>
              <a:t>Sur les mandats qui concernent un fournisseur autre que « Divers créanciers » est inscrit la mention :</a:t>
            </a:r>
          </a:p>
          <a:p>
            <a:pPr marL="0" lvl="0" indent="0" algn="just" eaLnBrk="0">
              <a:buNone/>
            </a:pPr>
            <a:r>
              <a:rPr lang="fr-FR" b="1" i="1" dirty="0" smtClean="0"/>
              <a:t>« liquidations provisoires – prestations certifiées réalisées au 31/12/23 ».</a:t>
            </a:r>
            <a:endParaRPr lang="fr-FR" i="1" dirty="0" smtClean="0"/>
          </a:p>
          <a:p>
            <a:pPr eaLnBrk="0">
              <a:buNone/>
            </a:pPr>
            <a:endParaRPr lang="fr-FR" dirty="0" smtClean="0"/>
          </a:p>
        </p:txBody>
      </p:sp>
      <p:sp>
        <p:nvSpPr>
          <p:cNvPr id="7" name="Titre 1"/>
          <p:cNvSpPr>
            <a:spLocks noGrp="1"/>
          </p:cNvSpPr>
          <p:nvPr>
            <p:ph type="title"/>
          </p:nvPr>
        </p:nvSpPr>
        <p:spPr>
          <a:xfrm>
            <a:off x="251520" y="260648"/>
            <a:ext cx="7772400" cy="1152128"/>
          </a:xfrm>
        </p:spPr>
        <p:txBody>
          <a:bodyPr>
            <a:normAutofit fontScale="90000"/>
          </a:bodyPr>
          <a:lstStyle/>
          <a:p>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endParaRPr lang="fr-FR" dirty="0"/>
          </a:p>
        </p:txBody>
      </p:sp>
      <p:pic>
        <p:nvPicPr>
          <p:cNvPr id="2" name="Image 1"/>
          <p:cNvPicPr>
            <a:picLocks noChangeAspect="1"/>
          </p:cNvPicPr>
          <p:nvPr/>
        </p:nvPicPr>
        <p:blipFill>
          <a:blip r:embed="rId3"/>
          <a:stretch>
            <a:fillRect/>
          </a:stretch>
        </p:blipFill>
        <p:spPr>
          <a:xfrm>
            <a:off x="260792" y="225624"/>
            <a:ext cx="335309" cy="3414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071538" y="4071942"/>
            <a:ext cx="6400800" cy="1752600"/>
          </a:xfrm>
        </p:spPr>
        <p:txBody>
          <a:bodyPr/>
          <a:lstStyle/>
          <a:p>
            <a:endParaRPr lang="fr-FR" dirty="0"/>
          </a:p>
        </p:txBody>
      </p:sp>
      <p:sp>
        <p:nvSpPr>
          <p:cNvPr id="5" name="Titre 4"/>
          <p:cNvSpPr>
            <a:spLocks noGrp="1"/>
          </p:cNvSpPr>
          <p:nvPr>
            <p:ph type="ctrTitle"/>
          </p:nvPr>
        </p:nvSpPr>
        <p:spPr>
          <a:xfrm>
            <a:off x="688960" y="1775722"/>
            <a:ext cx="7600976" cy="1005206"/>
          </a:xfrm>
        </p:spPr>
        <p:txBody>
          <a:bodyPr>
            <a:normAutofit fontScale="90000"/>
          </a:bodyPr>
          <a:lstStyle/>
          <a:p>
            <a:r>
              <a:rPr lang="fr-FR" sz="1800" dirty="0" smtClean="0"/>
              <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66562" name="Picture 2" descr="_Pic2"/>
          <p:cNvPicPr>
            <a:picLocks noGrp="1" noChangeAspect="1" noChangeArrowheads="1"/>
          </p:cNvPicPr>
          <p:nvPr>
            <p:ph idx="4294967295"/>
          </p:nvPr>
        </p:nvPicPr>
        <p:blipFill>
          <a:blip r:embed="rId2" cstate="print"/>
          <a:srcRect/>
          <a:stretch>
            <a:fillRect/>
          </a:stretch>
        </p:blipFill>
        <p:spPr bwMode="auto">
          <a:xfrm>
            <a:off x="539552" y="1546996"/>
            <a:ext cx="8195096" cy="1612737"/>
          </a:xfrm>
          <a:prstGeom prst="rect">
            <a:avLst/>
          </a:prstGeom>
          <a:noFill/>
          <a:ln w="9525">
            <a:noFill/>
            <a:miter lim="800000"/>
            <a:headEnd/>
            <a:tailEnd/>
          </a:ln>
        </p:spPr>
      </p:pic>
      <p:sp>
        <p:nvSpPr>
          <p:cNvPr id="8" name="Rectangle 7"/>
          <p:cNvSpPr/>
          <p:nvPr/>
        </p:nvSpPr>
        <p:spPr>
          <a:xfrm>
            <a:off x="714348" y="686912"/>
            <a:ext cx="7343122" cy="738664"/>
          </a:xfrm>
          <a:prstGeom prst="rect">
            <a:avLst/>
          </a:prstGeom>
        </p:spPr>
        <p:txBody>
          <a:bodyPr wrap="square">
            <a:spAutoFit/>
          </a:bodyPr>
          <a:lstStyle/>
          <a:p>
            <a:r>
              <a:rPr lang="fr-FR" sz="1200" dirty="0" smtClean="0">
                <a:latin typeface="Arial" panose="020B0604020202020204" pitchFamily="34" charset="0"/>
                <a:cs typeface="Arial" panose="020B0604020202020204" pitchFamily="34" charset="0"/>
              </a:rPr>
              <a:t>Sur le Bordereau journal des mandats émis, en lieu et place de la mention «paiement » est indiqué « Charges à payer ».</a:t>
            </a:r>
            <a:r>
              <a:rPr lang="fr-FR" dirty="0" smtClean="0"/>
              <a:t/>
            </a:r>
            <a:br>
              <a:rPr lang="fr-FR" dirty="0" smtClean="0"/>
            </a:br>
            <a:endParaRPr lang="fr-FR" dirty="0"/>
          </a:p>
        </p:txBody>
      </p:sp>
      <p:pic>
        <p:nvPicPr>
          <p:cNvPr id="9" name="Picture 3" descr="_Pic3"/>
          <p:cNvPicPr>
            <a:picLocks noChangeAspect="1" noChangeArrowheads="1"/>
          </p:cNvPicPr>
          <p:nvPr/>
        </p:nvPicPr>
        <p:blipFill>
          <a:blip r:embed="rId3" cstate="print"/>
          <a:srcRect/>
          <a:stretch>
            <a:fillRect/>
          </a:stretch>
        </p:blipFill>
        <p:spPr bwMode="auto">
          <a:xfrm>
            <a:off x="857224" y="3929066"/>
            <a:ext cx="7715304" cy="1214446"/>
          </a:xfrm>
          <a:prstGeom prst="rect">
            <a:avLst/>
          </a:prstGeom>
          <a:noFill/>
          <a:ln w="9525">
            <a:noFill/>
            <a:miter lim="800000"/>
            <a:headEnd/>
            <a:tailEnd/>
          </a:ln>
        </p:spPr>
      </p:pic>
      <p:sp>
        <p:nvSpPr>
          <p:cNvPr id="66564" name="Rectangle 4"/>
          <p:cNvSpPr>
            <a:spLocks noChangeArrowheads="1"/>
          </p:cNvSpPr>
          <p:nvPr/>
        </p:nvSpPr>
        <p:spPr bwMode="auto">
          <a:xfrm>
            <a:off x="714348" y="285728"/>
            <a:ext cx="714376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 les mandats qui concernent un fournisseur autre que « Divers créanciers » est inscrit la mention « liquidations provisoires – prestations certifiées réalisées au 31/12 N-1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Image 1"/>
          <p:cNvPicPr>
            <a:picLocks noChangeAspect="1"/>
          </p:cNvPicPr>
          <p:nvPr/>
        </p:nvPicPr>
        <p:blipFill>
          <a:blip r:embed="rId4"/>
          <a:stretch>
            <a:fillRect/>
          </a:stretch>
        </p:blipFill>
        <p:spPr>
          <a:xfrm>
            <a:off x="0" y="115025"/>
            <a:ext cx="335309" cy="3414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algn="just" eaLnBrk="0"/>
            <a:r>
              <a:rPr lang="fr-FR" dirty="0" smtClean="0"/>
              <a:t>À l’appui de ces mandats, la pièce justificative jointe est le bon de commande ou un état récapitulatif.</a:t>
            </a:r>
          </a:p>
          <a:p>
            <a:pPr marL="0" indent="0" algn="just" eaLnBrk="0">
              <a:buNone/>
            </a:pPr>
            <a:endParaRPr lang="fr-FR" dirty="0" smtClean="0"/>
          </a:p>
          <a:p>
            <a:pPr algn="just" eaLnBrk="0"/>
            <a:r>
              <a:rPr lang="fr-FR" b="1" dirty="0" smtClean="0"/>
              <a:t>Attention </a:t>
            </a:r>
            <a:r>
              <a:rPr lang="fr-FR" dirty="0" smtClean="0"/>
              <a:t>:</a:t>
            </a:r>
            <a:r>
              <a:rPr lang="fr-FR" b="1" dirty="0" smtClean="0"/>
              <a:t> ne pas utiliser « divers créanciers » pour ces mandats estimatifs.</a:t>
            </a:r>
            <a:endParaRPr lang="fr-FR" dirty="0" smtClean="0"/>
          </a:p>
          <a:p>
            <a:endParaRPr lang="fr-FR" dirty="0"/>
          </a:p>
        </p:txBody>
      </p:sp>
      <p:pic>
        <p:nvPicPr>
          <p:cNvPr id="2" name="Image 1"/>
          <p:cNvPicPr>
            <a:picLocks noChangeAspect="1"/>
          </p:cNvPicPr>
          <p:nvPr/>
        </p:nvPicPr>
        <p:blipFill>
          <a:blip r:embed="rId2"/>
          <a:stretch>
            <a:fillRect/>
          </a:stretch>
        </p:blipFill>
        <p:spPr>
          <a:xfrm>
            <a:off x="251520" y="188640"/>
            <a:ext cx="335309" cy="3414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7772400" cy="1584176"/>
          </a:xfrm>
        </p:spPr>
        <p:txBody>
          <a:bodyPr>
            <a:normAutofit/>
          </a:bodyPr>
          <a:lstStyle/>
          <a:p>
            <a:r>
              <a:rPr lang="fr-FR" dirty="0" smtClean="0"/>
              <a:t>Réception </a:t>
            </a:r>
            <a:r>
              <a:rPr lang="fr-FR" dirty="0"/>
              <a:t>du  mandatement de </a:t>
            </a:r>
            <a:r>
              <a:rPr lang="fr-FR" dirty="0" smtClean="0"/>
              <a:t>2023 en CGENE (N-1)</a:t>
            </a:r>
            <a:endParaRPr lang="fr-FR" dirty="0"/>
          </a:p>
        </p:txBody>
      </p:sp>
      <p:sp>
        <p:nvSpPr>
          <p:cNvPr id="3" name="Espace réservé du contenu 2"/>
          <p:cNvSpPr>
            <a:spLocks noGrp="1"/>
          </p:cNvSpPr>
          <p:nvPr>
            <p:ph sz="quarter" idx="1"/>
          </p:nvPr>
        </p:nvSpPr>
        <p:spPr>
          <a:xfrm>
            <a:off x="914400" y="2204864"/>
            <a:ext cx="7772400" cy="3814936"/>
          </a:xfrm>
        </p:spPr>
        <p:txBody>
          <a:bodyPr/>
          <a:lstStyle/>
          <a:p>
            <a:pPr lvl="0" algn="just" eaLnBrk="0"/>
            <a:r>
              <a:rPr lang="fr-FR" b="1" dirty="0" smtClean="0"/>
              <a:t>Réception des écritures</a:t>
            </a:r>
            <a:endParaRPr lang="fr-FR" dirty="0" smtClean="0"/>
          </a:p>
          <a:p>
            <a:pPr lvl="0" algn="just" eaLnBrk="0"/>
            <a:r>
              <a:rPr lang="fr-FR" b="1" dirty="0" smtClean="0"/>
              <a:t>Confirmation avec affectation d’un compte</a:t>
            </a:r>
            <a:r>
              <a:rPr lang="fr-FR" dirty="0"/>
              <a:t> </a:t>
            </a:r>
            <a:r>
              <a:rPr lang="fr-FR" b="1" dirty="0" smtClean="0"/>
              <a:t>de charge à payer (4081, 4084)</a:t>
            </a:r>
            <a:endParaRPr lang="fr-FR" dirty="0" smtClean="0"/>
          </a:p>
          <a:p>
            <a:pPr lvl="0" algn="just" eaLnBrk="0"/>
            <a:r>
              <a:rPr lang="fr-FR" b="1" dirty="0" smtClean="0"/>
              <a:t>Validation des écritures</a:t>
            </a:r>
            <a:endParaRPr lang="fr-FR" dirty="0" smtClean="0"/>
          </a:p>
          <a:p>
            <a:pPr lvl="0" algn="just" eaLnBrk="0"/>
            <a:r>
              <a:rPr lang="fr-FR" b="1" dirty="0" smtClean="0"/>
              <a:t>Constitution d’un dossier de transfert des</a:t>
            </a:r>
            <a:endParaRPr lang="fr-FR" dirty="0" smtClean="0"/>
          </a:p>
          <a:p>
            <a:pPr algn="just" eaLnBrk="0"/>
            <a:r>
              <a:rPr lang="fr-FR" b="1" dirty="0" smtClean="0"/>
              <a:t>charges à payer vers CBUD N (2024)</a:t>
            </a:r>
            <a:endParaRPr lang="fr-FR" dirty="0" smtClean="0"/>
          </a:p>
          <a:p>
            <a:endParaRPr lang="fr-FR" dirty="0"/>
          </a:p>
        </p:txBody>
      </p:sp>
      <p:pic>
        <p:nvPicPr>
          <p:cNvPr id="4" name="Image 3"/>
          <p:cNvPicPr>
            <a:picLocks noChangeAspect="1"/>
          </p:cNvPicPr>
          <p:nvPr/>
        </p:nvPicPr>
        <p:blipFill>
          <a:blip r:embed="rId3"/>
          <a:stretch>
            <a:fillRect/>
          </a:stretch>
        </p:blipFill>
        <p:spPr>
          <a:xfrm>
            <a:off x="20320" y="188640"/>
            <a:ext cx="335309" cy="34140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générale 2023</a:t>
            </a:r>
            <a:endParaRPr lang="fr-FR" dirty="0"/>
          </a:p>
        </p:txBody>
      </p:sp>
      <p:pic>
        <p:nvPicPr>
          <p:cNvPr id="4099" name="Picture 3" descr="_Pic10"/>
          <p:cNvPicPr>
            <a:picLocks noGrp="1" noChangeAspect="1" noChangeArrowheads="1"/>
          </p:cNvPicPr>
          <p:nvPr>
            <p:ph sz="quarter" idx="1"/>
          </p:nvPr>
        </p:nvPicPr>
        <p:blipFill>
          <a:blip r:embed="rId2" cstate="print"/>
          <a:stretch>
            <a:fillRect/>
          </a:stretch>
        </p:blipFill>
        <p:spPr bwMode="auto">
          <a:xfrm>
            <a:off x="1191768" y="1880616"/>
            <a:ext cx="7217664" cy="3706368"/>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FICHIER DE TRANSFERT</a:t>
            </a:r>
            <a:endParaRPr lang="fr-FR" dirty="0"/>
          </a:p>
        </p:txBody>
      </p:sp>
      <p:sp>
        <p:nvSpPr>
          <p:cNvPr id="3" name="Espace réservé du contenu 2"/>
          <p:cNvSpPr>
            <a:spLocks noGrp="1"/>
          </p:cNvSpPr>
          <p:nvPr>
            <p:ph sz="quarter" idx="1"/>
          </p:nvPr>
        </p:nvSpPr>
        <p:spPr>
          <a:xfrm>
            <a:off x="755576" y="1447800"/>
            <a:ext cx="7931224" cy="4572000"/>
          </a:xfrm>
        </p:spPr>
        <p:txBody>
          <a:bodyPr>
            <a:normAutofit/>
          </a:bodyPr>
          <a:lstStyle/>
          <a:p>
            <a:pPr algn="just" eaLnBrk="0"/>
            <a:r>
              <a:rPr lang="fr-FR" dirty="0" smtClean="0"/>
              <a:t>À l’aide de la fonctionnalité « extourne » accessible dans « GFC comptabilité générale » de l’année N-1 (2023),</a:t>
            </a:r>
            <a:r>
              <a:rPr lang="fr-FR" b="1" dirty="0" smtClean="0"/>
              <a:t> le comptable constitue le fichier de transfert des écritures correspondant aux charges à payer à destination de l’ordonnateur</a:t>
            </a:r>
            <a:r>
              <a:rPr lang="fr-FR" dirty="0" smtClean="0"/>
              <a:t> qui va les réceptionner en Comptabilité Budgétaire de l’exercice en cours (année N) (2024). Ce fichier d’extourne contient toutes les informations de la liquidation provisoire.</a:t>
            </a:r>
          </a:p>
          <a:p>
            <a:endParaRPr lang="fr-FR" dirty="0"/>
          </a:p>
        </p:txBody>
      </p:sp>
      <p:pic>
        <p:nvPicPr>
          <p:cNvPr id="4" name="Image 3"/>
          <p:cNvPicPr>
            <a:picLocks noChangeAspect="1"/>
          </p:cNvPicPr>
          <p:nvPr/>
        </p:nvPicPr>
        <p:blipFill>
          <a:blip r:embed="rId2"/>
          <a:stretch>
            <a:fillRect/>
          </a:stretch>
        </p:blipFill>
        <p:spPr>
          <a:xfrm>
            <a:off x="323528" y="271506"/>
            <a:ext cx="335309" cy="34140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générale N-1 (2023)</a:t>
            </a:r>
            <a:r>
              <a:rPr lang="fr-FR" dirty="0" smtClean="0"/>
              <a:t/>
            </a:r>
            <a:br>
              <a:rPr lang="fr-FR" dirty="0" smtClean="0"/>
            </a:br>
            <a:endParaRPr lang="fr-FR" dirty="0"/>
          </a:p>
        </p:txBody>
      </p:sp>
      <p:pic>
        <p:nvPicPr>
          <p:cNvPr id="5122" name="Picture 2" descr="_Pic11"/>
          <p:cNvPicPr>
            <a:picLocks noGrp="1" noChangeAspect="1" noChangeArrowheads="1"/>
          </p:cNvPicPr>
          <p:nvPr>
            <p:ph sz="quarter" idx="1"/>
          </p:nvPr>
        </p:nvPicPr>
        <p:blipFill>
          <a:blip r:embed="rId3" cstate="print"/>
          <a:stretch>
            <a:fillRect/>
          </a:stretch>
        </p:blipFill>
        <p:spPr bwMode="auto">
          <a:xfrm>
            <a:off x="2365248" y="1969008"/>
            <a:ext cx="4870704" cy="3529584"/>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251520" y="249603"/>
            <a:ext cx="335309" cy="3414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1447800"/>
            <a:ext cx="8219256" cy="4572000"/>
          </a:xfrm>
        </p:spPr>
        <p:txBody>
          <a:bodyPr/>
          <a:lstStyle/>
          <a:p>
            <a:pPr marL="0" indent="0" algn="ctr" eaLnBrk="0">
              <a:buNone/>
            </a:pPr>
            <a:r>
              <a:rPr lang="fr-FR" sz="3200" b="1" dirty="0" smtClean="0"/>
              <a:t>2éme phase : CBUD N (2024)</a:t>
            </a:r>
          </a:p>
          <a:p>
            <a:pPr marL="0" indent="0" algn="ctr" eaLnBrk="0">
              <a:buNone/>
            </a:pPr>
            <a:endParaRPr lang="fr-FR" sz="3200" dirty="0" smtClean="0"/>
          </a:p>
          <a:p>
            <a:pPr marL="0" indent="0" algn="just" eaLnBrk="0">
              <a:buNone/>
            </a:pPr>
            <a:r>
              <a:rPr lang="fr-FR" b="1" dirty="0" smtClean="0"/>
              <a:t>	Elle va se dérouler en 2 temps :</a:t>
            </a:r>
            <a:endParaRPr lang="fr-FR" dirty="0" smtClean="0"/>
          </a:p>
          <a:p>
            <a:pPr lvl="0" algn="just" eaLnBrk="0"/>
            <a:r>
              <a:rPr lang="fr-FR" b="1" dirty="0" smtClean="0"/>
              <a:t>L’ordonnateur réceptionne les écritures</a:t>
            </a:r>
            <a:r>
              <a:rPr lang="fr-FR" dirty="0"/>
              <a:t> </a:t>
            </a:r>
            <a:r>
              <a:rPr lang="fr-FR" b="1" dirty="0" smtClean="0"/>
              <a:t>d’extourne</a:t>
            </a:r>
            <a:r>
              <a:rPr lang="fr-FR" dirty="0" smtClean="0"/>
              <a:t> : Menu «Extourne» «Réception»</a:t>
            </a:r>
          </a:p>
          <a:p>
            <a:pPr lvl="0" algn="just" eaLnBrk="0"/>
            <a:r>
              <a:rPr lang="fr-FR" b="1" dirty="0" smtClean="0"/>
              <a:t>Puis transfère les écritures d’extourne vers</a:t>
            </a:r>
            <a:r>
              <a:rPr lang="fr-FR" dirty="0"/>
              <a:t> </a:t>
            </a:r>
            <a:r>
              <a:rPr lang="fr-FR" b="1" dirty="0" smtClean="0"/>
              <a:t>CGENE N (2024)</a:t>
            </a:r>
            <a:endParaRPr lang="fr-FR" dirty="0" smtClean="0"/>
          </a:p>
          <a:p>
            <a:endParaRPr lang="fr-FR" dirty="0"/>
          </a:p>
        </p:txBody>
      </p:sp>
      <p:pic>
        <p:nvPicPr>
          <p:cNvPr id="2" name="Image 1"/>
          <p:cNvPicPr>
            <a:picLocks noChangeAspect="1"/>
          </p:cNvPicPr>
          <p:nvPr/>
        </p:nvPicPr>
        <p:blipFill>
          <a:blip r:embed="rId3"/>
          <a:stretch>
            <a:fillRect/>
          </a:stretch>
        </p:blipFill>
        <p:spPr>
          <a:xfrm>
            <a:off x="251520" y="260648"/>
            <a:ext cx="335309" cy="3414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78098"/>
          </a:xfrm>
        </p:spPr>
        <p:txBody>
          <a:bodyPr/>
          <a:lstStyle/>
          <a:p>
            <a:r>
              <a:rPr lang="fr-FR" i="1" dirty="0" smtClean="0"/>
              <a:t>LE CALENDRIER</a:t>
            </a:r>
            <a:endParaRPr lang="fr-FR" i="1" dirty="0"/>
          </a:p>
        </p:txBody>
      </p:sp>
      <p:sp>
        <p:nvSpPr>
          <p:cNvPr id="3" name="Espace réservé du contenu 2"/>
          <p:cNvSpPr>
            <a:spLocks noGrp="1"/>
          </p:cNvSpPr>
          <p:nvPr>
            <p:ph sz="quarter" idx="1"/>
          </p:nvPr>
        </p:nvSpPr>
        <p:spPr>
          <a:xfrm>
            <a:off x="914400" y="1196752"/>
            <a:ext cx="7772400" cy="5040560"/>
          </a:xfrm>
        </p:spPr>
        <p:txBody>
          <a:bodyPr/>
          <a:lstStyle/>
          <a:p>
            <a:pPr algn="just"/>
            <a:r>
              <a:rPr lang="fr-FR" dirty="0" smtClean="0"/>
              <a:t>Pas véritablement de calendrier pour la réalisation des opérations de clôture de l’exercice, car il est subordonné à la structure et à l’organisation de chaque établissement.</a:t>
            </a:r>
          </a:p>
          <a:p>
            <a:pPr algn="just"/>
            <a:r>
              <a:rPr lang="fr-FR" dirty="0" smtClean="0"/>
              <a:t>Une limite : les écritures doivent arrêtées le plus rapidement possible et le basculement comptable de GFC doit être effectué avant la fin du mois de janvier.</a:t>
            </a:r>
          </a:p>
          <a:p>
            <a:pPr algn="just"/>
            <a:r>
              <a:rPr lang="fr-FR" dirty="0" smtClean="0"/>
              <a:t>On peut distinguer plusieurs phases :</a:t>
            </a:r>
          </a:p>
          <a:p>
            <a:pPr marL="0" indent="0" algn="just">
              <a:buNone/>
            </a:pPr>
            <a:r>
              <a:rPr lang="fr-FR" dirty="0" smtClean="0"/>
              <a:t>- la préparation du changement d’exercice en décembre.</a:t>
            </a:r>
          </a:p>
          <a:p>
            <a:pPr marL="0" indent="0" algn="just">
              <a:buNone/>
            </a:pPr>
            <a:r>
              <a:rPr lang="fr-FR" dirty="0" smtClean="0"/>
              <a:t>- les opérations à réaliser en janvier.</a:t>
            </a:r>
          </a:p>
          <a:p>
            <a:pPr marL="0" indent="0" algn="just">
              <a:buNone/>
            </a:pPr>
            <a:r>
              <a:rPr lang="fr-FR" dirty="0" smtClean="0"/>
              <a:t>- le basculement GFC et la préparation du compte financier.</a:t>
            </a:r>
          </a:p>
        </p:txBody>
      </p:sp>
      <p:pic>
        <p:nvPicPr>
          <p:cNvPr id="4" name="Image 3"/>
          <p:cNvPicPr>
            <a:picLocks noChangeAspect="1"/>
          </p:cNvPicPr>
          <p:nvPr/>
        </p:nvPicPr>
        <p:blipFill>
          <a:blip r:embed="rId3"/>
          <a:stretch>
            <a:fillRect/>
          </a:stretch>
        </p:blipFill>
        <p:spPr>
          <a:xfrm>
            <a:off x="179512" y="188640"/>
            <a:ext cx="371888" cy="34750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(2024)</a:t>
            </a:r>
            <a:r>
              <a:rPr lang="fr-FR" dirty="0" smtClean="0"/>
              <a:t/>
            </a:r>
            <a:br>
              <a:rPr lang="fr-FR" dirty="0" smtClean="0"/>
            </a:br>
            <a:endParaRPr lang="fr-FR" dirty="0"/>
          </a:p>
        </p:txBody>
      </p:sp>
      <p:pic>
        <p:nvPicPr>
          <p:cNvPr id="6146" name="Picture 2" descr="_Pic12"/>
          <p:cNvPicPr>
            <a:picLocks noGrp="1" noChangeAspect="1" noChangeArrowheads="1"/>
          </p:cNvPicPr>
          <p:nvPr>
            <p:ph sz="quarter" idx="1"/>
          </p:nvPr>
        </p:nvPicPr>
        <p:blipFill>
          <a:blip r:embed="rId2" cstate="print"/>
          <a:stretch>
            <a:fillRect/>
          </a:stretch>
        </p:blipFill>
        <p:spPr bwMode="auto">
          <a:xfrm>
            <a:off x="1719072" y="2066544"/>
            <a:ext cx="6163056" cy="3334512"/>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eaLnBrk="0"/>
            <a:r>
              <a:rPr lang="fr-FR" sz="3200" b="1" dirty="0" smtClean="0">
                <a:solidFill>
                  <a:schemeClr val="accent1"/>
                </a:solidFill>
                <a:latin typeface="Arial" panose="020B0604020202020204" pitchFamily="34" charset="0"/>
                <a:cs typeface="Arial" panose="020B0604020202020204" pitchFamily="34" charset="0"/>
              </a:rPr>
              <a:t>1er temps </a:t>
            </a:r>
          </a:p>
          <a:p>
            <a:pPr eaLnBrk="0"/>
            <a:endParaRPr lang="fr-FR" dirty="0" smtClean="0"/>
          </a:p>
          <a:p>
            <a:pPr marL="0" indent="0" algn="just" eaLnBrk="0">
              <a:buNone/>
            </a:pPr>
            <a:r>
              <a:rPr lang="fr-FR" b="1" dirty="0" smtClean="0"/>
              <a:t>Un assistant permet de réceptionner, depuis la comptabilité générale de l’exercice antérieur (N-1), les mandats et ordres de recettes prévisionnels, de les prendre en charge dans la comptabilité budgétaire de l’exercice en cours (N) en tant que mandats et ordres de recette d’extourne et d’éditer les documents correspondants.</a:t>
            </a:r>
          </a:p>
          <a:p>
            <a:endParaRPr lang="fr-FR" dirty="0"/>
          </a:p>
        </p:txBody>
      </p:sp>
      <p:pic>
        <p:nvPicPr>
          <p:cNvPr id="2" name="Image 1"/>
          <p:cNvPicPr>
            <a:picLocks noChangeAspect="1"/>
          </p:cNvPicPr>
          <p:nvPr/>
        </p:nvPicPr>
        <p:blipFill>
          <a:blip r:embed="rId2"/>
          <a:stretch>
            <a:fillRect/>
          </a:stretch>
        </p:blipFill>
        <p:spPr>
          <a:xfrm>
            <a:off x="251520" y="332656"/>
            <a:ext cx="335309" cy="34140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(2024)</a:t>
            </a:r>
            <a:r>
              <a:rPr lang="fr-FR" dirty="0" smtClean="0"/>
              <a:t/>
            </a:r>
            <a:br>
              <a:rPr lang="fr-FR" dirty="0" smtClean="0"/>
            </a:br>
            <a:endParaRPr lang="fr-FR" dirty="0"/>
          </a:p>
        </p:txBody>
      </p:sp>
      <p:pic>
        <p:nvPicPr>
          <p:cNvPr id="7170" name="Picture 2" descr="_Pic13"/>
          <p:cNvPicPr>
            <a:picLocks noGrp="1" noChangeAspect="1" noChangeArrowheads="1"/>
          </p:cNvPicPr>
          <p:nvPr>
            <p:ph sz="quarter" idx="1"/>
          </p:nvPr>
        </p:nvPicPr>
        <p:blipFill>
          <a:blip r:embed="rId2" cstate="print"/>
          <a:stretch>
            <a:fillRect/>
          </a:stretch>
        </p:blipFill>
        <p:spPr bwMode="auto">
          <a:xfrm>
            <a:off x="1402080" y="1770888"/>
            <a:ext cx="6797040" cy="392582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(2024)</a:t>
            </a:r>
            <a:endParaRPr lang="fr-FR" dirty="0"/>
          </a:p>
        </p:txBody>
      </p:sp>
      <p:pic>
        <p:nvPicPr>
          <p:cNvPr id="8194" name="Picture 2" descr="_Pic14"/>
          <p:cNvPicPr>
            <a:picLocks noGrp="1" noChangeAspect="1" noChangeArrowheads="1"/>
          </p:cNvPicPr>
          <p:nvPr>
            <p:ph sz="quarter" idx="1"/>
          </p:nvPr>
        </p:nvPicPr>
        <p:blipFill>
          <a:blip r:embed="rId2" cstate="print"/>
          <a:stretch>
            <a:fillRect/>
          </a:stretch>
        </p:blipFill>
        <p:spPr bwMode="auto">
          <a:xfrm>
            <a:off x="1365504" y="1481328"/>
            <a:ext cx="6870192" cy="450494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323528" y="274638"/>
            <a:ext cx="335309" cy="34140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(2024)</a:t>
            </a:r>
            <a:r>
              <a:rPr lang="fr-FR" dirty="0" smtClean="0"/>
              <a:t/>
            </a:r>
            <a:br>
              <a:rPr lang="fr-FR" dirty="0" smtClean="0"/>
            </a:br>
            <a:endParaRPr lang="fr-FR" dirty="0"/>
          </a:p>
        </p:txBody>
      </p:sp>
      <p:pic>
        <p:nvPicPr>
          <p:cNvPr id="9218" name="Picture 2" descr="_Pic15"/>
          <p:cNvPicPr>
            <a:picLocks noGrp="1" noChangeAspect="1" noChangeArrowheads="1"/>
          </p:cNvPicPr>
          <p:nvPr>
            <p:ph sz="quarter" idx="1"/>
          </p:nvPr>
        </p:nvPicPr>
        <p:blipFill>
          <a:blip r:embed="rId2" cstate="print"/>
          <a:stretch>
            <a:fillRect/>
          </a:stretch>
        </p:blipFill>
        <p:spPr bwMode="auto">
          <a:xfrm>
            <a:off x="1167384" y="1673352"/>
            <a:ext cx="7266432" cy="4120896"/>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103935"/>
            <a:ext cx="335309" cy="34140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marL="0" lvl="0" indent="0" eaLnBrk="0">
              <a:buNone/>
            </a:pPr>
            <a:r>
              <a:rPr lang="fr-FR" sz="3200" b="1" dirty="0" smtClean="0"/>
              <a:t>2 possibilités </a:t>
            </a:r>
            <a:r>
              <a:rPr lang="fr-FR" sz="3200" dirty="0" smtClean="0"/>
              <a:t>:</a:t>
            </a:r>
          </a:p>
          <a:p>
            <a:pPr marL="0" lvl="0" indent="0" eaLnBrk="0">
              <a:buNone/>
            </a:pPr>
            <a:endParaRPr lang="fr-FR" sz="3200" dirty="0" smtClean="0"/>
          </a:p>
          <a:p>
            <a:pPr lvl="0" algn="just" eaLnBrk="0"/>
            <a:r>
              <a:rPr lang="fr-FR" b="1" dirty="0" smtClean="0"/>
              <a:t>État : «Admis » ou « Non admis»</a:t>
            </a:r>
            <a:endParaRPr lang="fr-FR" dirty="0" smtClean="0"/>
          </a:p>
          <a:p>
            <a:pPr algn="just" eaLnBrk="0">
              <a:buNone/>
            </a:pPr>
            <a:r>
              <a:rPr lang="fr-FR" dirty="0" smtClean="0"/>
              <a:t>   Uniquement en cas de modification de la structure budgétaire (création ou suppression d’un BA).</a:t>
            </a:r>
          </a:p>
          <a:p>
            <a:pPr algn="just" eaLnBrk="0">
              <a:buNone/>
            </a:pPr>
            <a:endParaRPr lang="fr-FR" dirty="0" smtClean="0"/>
          </a:p>
          <a:p>
            <a:pPr lvl="0" algn="just" eaLnBrk="0"/>
            <a:r>
              <a:rPr lang="fr-FR" b="1" dirty="0" smtClean="0"/>
              <a:t>État : « À modifier»</a:t>
            </a:r>
            <a:endParaRPr lang="fr-FR" dirty="0" smtClean="0"/>
          </a:p>
          <a:p>
            <a:pPr algn="just">
              <a:buNone/>
            </a:pPr>
            <a:r>
              <a:rPr lang="fr-FR" dirty="0"/>
              <a:t>P</a:t>
            </a:r>
            <a:r>
              <a:rPr lang="fr-FR" dirty="0" smtClean="0"/>
              <a:t>our les classes 2</a:t>
            </a:r>
            <a:r>
              <a:rPr lang="fr-FR" b="1" dirty="0" smtClean="0"/>
              <a:t> </a:t>
            </a:r>
            <a:r>
              <a:rPr lang="fr-FR" dirty="0" smtClean="0"/>
              <a:t>en cas de modification du plan </a:t>
            </a:r>
            <a:endParaRPr lang="fr-FR" dirty="0"/>
          </a:p>
        </p:txBody>
      </p:sp>
      <p:pic>
        <p:nvPicPr>
          <p:cNvPr id="2" name="Image 1"/>
          <p:cNvPicPr>
            <a:picLocks noChangeAspect="1"/>
          </p:cNvPicPr>
          <p:nvPr/>
        </p:nvPicPr>
        <p:blipFill>
          <a:blip r:embed="rId2"/>
          <a:stretch>
            <a:fillRect/>
          </a:stretch>
        </p:blipFill>
        <p:spPr>
          <a:xfrm>
            <a:off x="251520" y="188640"/>
            <a:ext cx="335309" cy="34140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( 2024)</a:t>
            </a:r>
            <a:r>
              <a:rPr lang="fr-FR" dirty="0" smtClean="0"/>
              <a:t/>
            </a:r>
            <a:br>
              <a:rPr lang="fr-FR" dirty="0" smtClean="0"/>
            </a:br>
            <a:endParaRPr lang="fr-FR" dirty="0"/>
          </a:p>
        </p:txBody>
      </p:sp>
      <p:pic>
        <p:nvPicPr>
          <p:cNvPr id="11266" name="Picture 2" descr="_Pic21"/>
          <p:cNvPicPr>
            <a:picLocks noGrp="1" noChangeAspect="1" noChangeArrowheads="1"/>
          </p:cNvPicPr>
          <p:nvPr>
            <p:ph sz="quarter" idx="1"/>
          </p:nvPr>
        </p:nvPicPr>
        <p:blipFill>
          <a:blip r:embed="rId2" cstate="print"/>
          <a:stretch>
            <a:fillRect/>
          </a:stretch>
        </p:blipFill>
        <p:spPr bwMode="auto">
          <a:xfrm>
            <a:off x="914400" y="1717403"/>
            <a:ext cx="7772400" cy="4032793"/>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1506"/>
            <a:ext cx="335309" cy="34140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( 2024)</a:t>
            </a:r>
            <a:r>
              <a:rPr lang="fr-FR" dirty="0" smtClean="0"/>
              <a:t/>
            </a:r>
            <a:br>
              <a:rPr lang="fr-FR" dirty="0" smtClean="0"/>
            </a:br>
            <a:endParaRPr lang="fr-FR" dirty="0"/>
          </a:p>
        </p:txBody>
      </p:sp>
      <p:pic>
        <p:nvPicPr>
          <p:cNvPr id="10242" name="Picture 2" descr="_Pic20"/>
          <p:cNvPicPr>
            <a:picLocks noGrp="1" noChangeAspect="1" noChangeArrowheads="1"/>
          </p:cNvPicPr>
          <p:nvPr>
            <p:ph sz="quarter" idx="1"/>
          </p:nvPr>
        </p:nvPicPr>
        <p:blipFill>
          <a:blip r:embed="rId2" cstate="print"/>
          <a:stretch>
            <a:fillRect/>
          </a:stretch>
        </p:blipFill>
        <p:spPr bwMode="auto">
          <a:xfrm>
            <a:off x="1124712" y="1682496"/>
            <a:ext cx="7351776" cy="4102608"/>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07504" y="262129"/>
            <a:ext cx="335309" cy="34140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( 2024)</a:t>
            </a:r>
            <a:r>
              <a:rPr lang="fr-FR" dirty="0" smtClean="0"/>
              <a:t/>
            </a:r>
            <a:br>
              <a:rPr lang="fr-FR" dirty="0" smtClean="0"/>
            </a:br>
            <a:endParaRPr lang="fr-FR" dirty="0"/>
          </a:p>
        </p:txBody>
      </p:sp>
      <p:pic>
        <p:nvPicPr>
          <p:cNvPr id="12290" name="Picture 2" descr="_Pic22"/>
          <p:cNvPicPr>
            <a:picLocks noGrp="1" noChangeAspect="1" noChangeArrowheads="1"/>
          </p:cNvPicPr>
          <p:nvPr>
            <p:ph sz="quarter" idx="1"/>
          </p:nvPr>
        </p:nvPicPr>
        <p:blipFill>
          <a:blip r:embed="rId2" cstate="print"/>
          <a:stretch>
            <a:fillRect/>
          </a:stretch>
        </p:blipFill>
        <p:spPr bwMode="auto">
          <a:xfrm>
            <a:off x="1200912" y="1770888"/>
            <a:ext cx="7199376" cy="392582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( 2024)</a:t>
            </a:r>
            <a:endParaRPr lang="fr-FR" dirty="0"/>
          </a:p>
        </p:txBody>
      </p:sp>
      <p:sp>
        <p:nvSpPr>
          <p:cNvPr id="3" name="Espace réservé du contenu 2"/>
          <p:cNvSpPr>
            <a:spLocks noGrp="1"/>
          </p:cNvSpPr>
          <p:nvPr>
            <p:ph sz="quarter" idx="1"/>
          </p:nvPr>
        </p:nvSpPr>
        <p:spPr/>
        <p:txBody>
          <a:bodyPr>
            <a:normAutofit fontScale="92500" lnSpcReduction="20000"/>
          </a:bodyPr>
          <a:lstStyle/>
          <a:p>
            <a:pPr algn="just" eaLnBrk="0"/>
            <a:endParaRPr lang="fr-FR" dirty="0" smtClean="0"/>
          </a:p>
          <a:p>
            <a:pPr algn="just" eaLnBrk="0"/>
            <a:r>
              <a:rPr lang="fr-FR" sz="3000" b="1" dirty="0" smtClean="0"/>
              <a:t>Lors de la réception, obligation d’éditer la liste</a:t>
            </a:r>
            <a:r>
              <a:rPr lang="fr-FR" sz="3000" dirty="0" smtClean="0"/>
              <a:t> </a:t>
            </a:r>
            <a:r>
              <a:rPr lang="fr-FR" sz="3000" b="1" dirty="0" smtClean="0"/>
              <a:t>des mandats d’extourne qui doit être signée de l’ordonnateur</a:t>
            </a:r>
            <a:r>
              <a:rPr lang="fr-FR" sz="3000" dirty="0" smtClean="0"/>
              <a:t>.</a:t>
            </a:r>
          </a:p>
          <a:p>
            <a:pPr marL="0" indent="0" algn="just" eaLnBrk="0">
              <a:buNone/>
            </a:pPr>
            <a:r>
              <a:rPr lang="fr-FR" sz="3000" dirty="0" smtClean="0"/>
              <a:t>Nota : pour une dépense, le domaine OP-N-1 et l’activité 0CAP -  sont affectées automatiquement par GFC.</a:t>
            </a:r>
          </a:p>
          <a:p>
            <a:pPr marL="0" indent="0" algn="just" eaLnBrk="0">
              <a:buNone/>
            </a:pPr>
            <a:r>
              <a:rPr lang="fr-FR" sz="3000" dirty="0" smtClean="0"/>
              <a:t>Principe identique pour une recette : domaine OP-N-1 et activité 0PAR-.</a:t>
            </a:r>
          </a:p>
          <a:p>
            <a:pPr marL="0" indent="0" algn="just" eaLnBrk="0">
              <a:buNone/>
            </a:pPr>
            <a:endParaRPr lang="fr-FR" sz="3000" dirty="0" smtClean="0"/>
          </a:p>
          <a:p>
            <a:pPr algn="just" eaLnBrk="0"/>
            <a:r>
              <a:rPr lang="fr-FR" sz="3000" dirty="0" smtClean="0"/>
              <a:t>A partir de ce même menu, il est possible d’accéder à l’historique des réceptions d’extourne ; la réédition est possible.</a:t>
            </a:r>
          </a:p>
          <a:p>
            <a:pPr>
              <a:buNone/>
            </a:pPr>
            <a:endParaRPr lang="fr-FR" dirty="0"/>
          </a:p>
        </p:txBody>
      </p:sp>
      <p:pic>
        <p:nvPicPr>
          <p:cNvPr id="4" name="Image 3"/>
          <p:cNvPicPr>
            <a:picLocks noChangeAspect="1"/>
          </p:cNvPicPr>
          <p:nvPr/>
        </p:nvPicPr>
        <p:blipFill>
          <a:blip r:embed="rId2"/>
          <a:stretch>
            <a:fillRect/>
          </a:stretch>
        </p:blipFill>
        <p:spPr>
          <a:xfrm>
            <a:off x="251520" y="274638"/>
            <a:ext cx="335309" cy="3414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préparation</a:t>
            </a:r>
            <a:endParaRPr lang="fr-FR" dirty="0"/>
          </a:p>
        </p:txBody>
      </p:sp>
      <p:sp>
        <p:nvSpPr>
          <p:cNvPr id="3" name="Espace réservé du contenu 2"/>
          <p:cNvSpPr>
            <a:spLocks noGrp="1"/>
          </p:cNvSpPr>
          <p:nvPr>
            <p:ph sz="quarter" idx="1"/>
          </p:nvPr>
        </p:nvSpPr>
        <p:spPr/>
        <p:txBody>
          <a:bodyPr/>
          <a:lstStyle/>
          <a:p>
            <a:pPr algn="just"/>
            <a:r>
              <a:rPr lang="fr-FR" dirty="0" smtClean="0"/>
              <a:t>La fin de l’exercice comptable est une opération qui se prépare dès maintenant pour limiter la durée de la période d’inventaire et limiter la charge de travail et les mauvaises surprises</a:t>
            </a:r>
          </a:p>
          <a:p>
            <a:pPr algn="just"/>
            <a:r>
              <a:rPr lang="fr-FR" dirty="0" smtClean="0"/>
              <a:t>Les changements à venir avec Opale</a:t>
            </a:r>
            <a:endParaRPr lang="fr-FR" dirty="0"/>
          </a:p>
        </p:txBody>
      </p:sp>
      <p:pic>
        <p:nvPicPr>
          <p:cNvPr id="4" name="Image 3"/>
          <p:cNvPicPr>
            <a:picLocks noChangeAspect="1"/>
          </p:cNvPicPr>
          <p:nvPr/>
        </p:nvPicPr>
        <p:blipFill>
          <a:blip r:embed="rId2"/>
          <a:stretch>
            <a:fillRect/>
          </a:stretch>
        </p:blipFill>
        <p:spPr>
          <a:xfrm>
            <a:off x="251520" y="188640"/>
            <a:ext cx="371888" cy="347502"/>
          </a:xfrm>
          <a:prstGeom prst="rect">
            <a:avLst/>
          </a:prstGeom>
        </p:spPr>
      </p:pic>
    </p:spTree>
    <p:extLst>
      <p:ext uri="{BB962C8B-B14F-4D97-AF65-F5344CB8AC3E}">
        <p14:creationId xmlns:p14="http://schemas.microsoft.com/office/powerpoint/2010/main" val="1522940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( 2024)</a:t>
            </a:r>
            <a:endParaRPr lang="fr-FR" dirty="0"/>
          </a:p>
        </p:txBody>
      </p:sp>
      <p:pic>
        <p:nvPicPr>
          <p:cNvPr id="14338" name="Picture 2" descr="_Pic25"/>
          <p:cNvPicPr>
            <a:picLocks noGrp="1" noChangeAspect="1" noChangeArrowheads="1"/>
          </p:cNvPicPr>
          <p:nvPr>
            <p:ph sz="quarter" idx="1"/>
          </p:nvPr>
        </p:nvPicPr>
        <p:blipFill>
          <a:blip r:embed="rId2" cstate="print"/>
          <a:stretch>
            <a:fillRect/>
          </a:stretch>
        </p:blipFill>
        <p:spPr bwMode="auto">
          <a:xfrm>
            <a:off x="1658112" y="1783080"/>
            <a:ext cx="6284976" cy="3901440"/>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( 2016)</a:t>
            </a:r>
            <a:endParaRPr lang="fr-FR" dirty="0"/>
          </a:p>
        </p:txBody>
      </p:sp>
      <p:pic>
        <p:nvPicPr>
          <p:cNvPr id="13315" name="Picture 3" descr="_Pic27"/>
          <p:cNvPicPr>
            <a:picLocks noGrp="1" noChangeAspect="1" noChangeArrowheads="1"/>
          </p:cNvPicPr>
          <p:nvPr>
            <p:ph sz="quarter" idx="1"/>
          </p:nvPr>
        </p:nvPicPr>
        <p:blipFill>
          <a:blip r:embed="rId2" cstate="print"/>
          <a:srcRect/>
          <a:stretch>
            <a:fillRect/>
          </a:stretch>
        </p:blipFill>
        <p:spPr bwMode="auto">
          <a:xfrm>
            <a:off x="428596" y="428604"/>
            <a:ext cx="8229600" cy="3149170"/>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68535" y="309085"/>
            <a:ext cx="335309" cy="34140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( 2024 )</a:t>
            </a:r>
            <a:endParaRPr lang="fr-FR" dirty="0"/>
          </a:p>
        </p:txBody>
      </p:sp>
      <p:sp>
        <p:nvSpPr>
          <p:cNvPr id="3" name="Espace réservé du contenu 2"/>
          <p:cNvSpPr>
            <a:spLocks noGrp="1"/>
          </p:cNvSpPr>
          <p:nvPr>
            <p:ph sz="quarter" idx="1"/>
          </p:nvPr>
        </p:nvSpPr>
        <p:spPr>
          <a:xfrm>
            <a:off x="914400" y="1447800"/>
            <a:ext cx="7772400" cy="5005536"/>
          </a:xfrm>
        </p:spPr>
        <p:txBody>
          <a:bodyPr>
            <a:normAutofit/>
          </a:bodyPr>
          <a:lstStyle/>
          <a:p>
            <a:pPr marL="0" indent="0" algn="just" eaLnBrk="0">
              <a:buNone/>
            </a:pPr>
            <a:r>
              <a:rPr lang="fr-FR" sz="3200" b="1" dirty="0" smtClean="0">
                <a:solidFill>
                  <a:schemeClr val="accent1"/>
                </a:solidFill>
                <a:latin typeface="Arial" panose="020B0604020202020204" pitchFamily="34" charset="0"/>
                <a:cs typeface="Arial" panose="020B0604020202020204" pitchFamily="34" charset="0"/>
              </a:rPr>
              <a:t>2ème temps : le transfert des écritures d’extourne à l’agent comptable </a:t>
            </a:r>
          </a:p>
          <a:p>
            <a:pPr marL="0" indent="0" algn="just" eaLnBrk="0">
              <a:buNone/>
            </a:pPr>
            <a:endParaRPr lang="fr-FR" sz="1400" dirty="0" smtClean="0"/>
          </a:p>
          <a:p>
            <a:pPr algn="just" eaLnBrk="0"/>
            <a:r>
              <a:rPr lang="fr-FR" b="1" dirty="0" smtClean="0"/>
              <a:t>Un nouveau type de transfert,</a:t>
            </a:r>
            <a:r>
              <a:rPr lang="fr-FR" dirty="0" smtClean="0"/>
              <a:t> le mandat d’extourne, écriture automatique ne nécessitant aucune intervention de l’ordonnateur après </a:t>
            </a:r>
            <a:r>
              <a:rPr lang="fr-FR" b="1" dirty="0" smtClean="0"/>
              <a:t>la réception du fichier extourne issu de la comptabilité </a:t>
            </a:r>
            <a:r>
              <a:rPr lang="fr-FR" dirty="0" smtClean="0"/>
              <a:t>générale de l’année N-1.</a:t>
            </a:r>
          </a:p>
          <a:p>
            <a:pPr algn="just" eaLnBrk="0"/>
            <a:r>
              <a:rPr lang="fr-FR" b="1" dirty="0" smtClean="0"/>
              <a:t>La liste des écritures d’extourne signée par l’ordonnateur</a:t>
            </a:r>
            <a:r>
              <a:rPr lang="fr-FR" dirty="0" smtClean="0"/>
              <a:t> </a:t>
            </a:r>
            <a:r>
              <a:rPr lang="fr-FR" b="1" dirty="0" smtClean="0"/>
              <a:t>sera jointe à ce transfert.</a:t>
            </a:r>
            <a:endParaRPr lang="fr-FR" dirty="0" smtClean="0"/>
          </a:p>
          <a:p>
            <a:pPr algn="just" eaLnBrk="0"/>
            <a:r>
              <a:rPr lang="fr-FR" dirty="0" smtClean="0"/>
              <a:t>Ce mandat sera transféré seul ou avec des mandats de l’année N ou des mandats issus des liquidations définitives.</a:t>
            </a:r>
          </a:p>
          <a:p>
            <a:endParaRPr lang="fr-FR" dirty="0"/>
          </a:p>
        </p:txBody>
      </p:sp>
      <p:pic>
        <p:nvPicPr>
          <p:cNvPr id="4" name="Image 3"/>
          <p:cNvPicPr>
            <a:picLocks noChangeAspect="1"/>
          </p:cNvPicPr>
          <p:nvPr/>
        </p:nvPicPr>
        <p:blipFill>
          <a:blip r:embed="rId2"/>
          <a:stretch>
            <a:fillRect/>
          </a:stretch>
        </p:blipFill>
        <p:spPr>
          <a:xfrm>
            <a:off x="179512" y="274638"/>
            <a:ext cx="335309" cy="34140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( 2024 )</a:t>
            </a:r>
            <a:endParaRPr lang="fr-FR" dirty="0"/>
          </a:p>
        </p:txBody>
      </p:sp>
      <p:pic>
        <p:nvPicPr>
          <p:cNvPr id="15362" name="Picture 2"/>
          <p:cNvPicPr>
            <a:picLocks noGrp="1" noChangeAspect="1" noChangeArrowheads="1"/>
          </p:cNvPicPr>
          <p:nvPr>
            <p:ph sz="quarter" idx="1"/>
          </p:nvPr>
        </p:nvPicPr>
        <p:blipFill>
          <a:blip r:embed="rId2" cstate="print"/>
          <a:stretch>
            <a:fillRect/>
          </a:stretch>
        </p:blipFill>
        <p:spPr bwMode="auto">
          <a:xfrm>
            <a:off x="914400" y="2458515"/>
            <a:ext cx="7772400" cy="2550570"/>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323528" y="274638"/>
            <a:ext cx="335309" cy="34140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En Comptabilité Générale N (2024 )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a:bodyPr>
          <a:lstStyle/>
          <a:p>
            <a:pPr marL="0" indent="0" algn="just" eaLnBrk="0">
              <a:buNone/>
            </a:pPr>
            <a:r>
              <a:rPr lang="fr-FR" sz="3200" b="1" dirty="0" smtClean="0">
                <a:solidFill>
                  <a:schemeClr val="accent1"/>
                </a:solidFill>
                <a:latin typeface="Arial" panose="020B0604020202020204" pitchFamily="34" charset="0"/>
                <a:cs typeface="Arial" panose="020B0604020202020204" pitchFamily="34" charset="0"/>
              </a:rPr>
              <a:t>3éme temps</a:t>
            </a:r>
          </a:p>
          <a:p>
            <a:pPr algn="just" eaLnBrk="0"/>
            <a:r>
              <a:rPr lang="fr-FR" b="1" dirty="0" smtClean="0"/>
              <a:t>L’agent comptable réceptionne les écritures automatiques, les modifie dans l’onglet « Mandats</a:t>
            </a:r>
            <a:r>
              <a:rPr lang="fr-FR" dirty="0" smtClean="0"/>
              <a:t> </a:t>
            </a:r>
            <a:r>
              <a:rPr lang="fr-FR" b="1" dirty="0" smtClean="0"/>
              <a:t>d’extourne » ou « recettes d’extourne » pour les écritures correspondant aux écritures de l’année N-1 (liquidation provisoire).</a:t>
            </a:r>
            <a:endParaRPr lang="fr-FR" dirty="0" smtClean="0"/>
          </a:p>
          <a:p>
            <a:pPr algn="just" eaLnBrk="0"/>
            <a:r>
              <a:rPr lang="fr-FR" dirty="0" smtClean="0"/>
              <a:t>La validation des écritures inscrites</a:t>
            </a:r>
            <a:r>
              <a:rPr lang="fr-FR" b="1" dirty="0" smtClean="0"/>
              <a:t> dans « Mandats d’extourne»</a:t>
            </a:r>
            <a:r>
              <a:rPr lang="fr-FR" dirty="0" smtClean="0"/>
              <a:t> débite le compte de charges à payer et crédite les comptes de classe 6 intéressés :</a:t>
            </a:r>
            <a:r>
              <a:rPr lang="fr-FR" b="1" dirty="0" smtClean="0"/>
              <a:t> débit 4081 – crédit 6</a:t>
            </a:r>
            <a:r>
              <a:rPr lang="fr-FR" dirty="0" smtClean="0"/>
              <a:t> (opération technique de contre-passation).</a:t>
            </a:r>
          </a:p>
          <a:p>
            <a:endParaRPr lang="fr-FR" dirty="0"/>
          </a:p>
        </p:txBody>
      </p:sp>
      <p:pic>
        <p:nvPicPr>
          <p:cNvPr id="4" name="Image 3"/>
          <p:cNvPicPr>
            <a:picLocks noChangeAspect="1"/>
          </p:cNvPicPr>
          <p:nvPr/>
        </p:nvPicPr>
        <p:blipFill>
          <a:blip r:embed="rId2"/>
          <a:stretch>
            <a:fillRect/>
          </a:stretch>
        </p:blipFill>
        <p:spPr>
          <a:xfrm>
            <a:off x="251520" y="274638"/>
            <a:ext cx="335309" cy="34140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eaLnBrk="0"/>
            <a:r>
              <a:rPr lang="fr-FR" b="1" dirty="0" smtClean="0"/>
              <a:t>En Comptabilité Générale N (2024)</a:t>
            </a:r>
            <a:endParaRPr lang="fr-FR" dirty="0" smtClean="0"/>
          </a:p>
        </p:txBody>
      </p:sp>
      <p:pic>
        <p:nvPicPr>
          <p:cNvPr id="16386" name="Picture 2" descr="_Pic45"/>
          <p:cNvPicPr>
            <a:picLocks noGrp="1" noChangeAspect="1" noChangeArrowheads="1"/>
          </p:cNvPicPr>
          <p:nvPr>
            <p:ph sz="quarter" idx="1"/>
          </p:nvPr>
        </p:nvPicPr>
        <p:blipFill>
          <a:blip r:embed="rId2" cstate="print"/>
          <a:stretch>
            <a:fillRect/>
          </a:stretch>
        </p:blipFill>
        <p:spPr bwMode="auto">
          <a:xfrm>
            <a:off x="914400" y="2311066"/>
            <a:ext cx="7772400" cy="2845468"/>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74638"/>
            <a:ext cx="335309" cy="34140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( 2024 )</a:t>
            </a:r>
            <a:endParaRPr lang="fr-FR" dirty="0"/>
          </a:p>
        </p:txBody>
      </p:sp>
      <p:sp>
        <p:nvSpPr>
          <p:cNvPr id="20481" name="Rectangle 1"/>
          <p:cNvSpPr>
            <a:spLocks noGrp="1" noChangeArrowheads="1"/>
          </p:cNvSpPr>
          <p:nvPr>
            <p:ph sz="quarter" idx="1"/>
          </p:nvPr>
        </p:nvSpPr>
        <p:spPr bwMode="auto">
          <a:xfrm>
            <a:off x="624855" y="1687670"/>
            <a:ext cx="797959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tab pos="457200" algn="l"/>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La réception des écritures d’extourne a ouvert automatiquement des crédits dans GFC. </a:t>
            </a:r>
          </a:p>
          <a:p>
            <a:pPr marL="0" marR="0" lvl="0" indent="0" algn="just" defTabSz="914400" rtl="0" eaLnBrk="0" fontAlgn="base" latinLnBrk="0" hangingPunct="0">
              <a:lnSpc>
                <a:spcPct val="100000"/>
              </a:lnSpc>
              <a:spcBef>
                <a:spcPct val="0"/>
              </a:spcBef>
              <a:spcAft>
                <a:spcPct val="0"/>
              </a:spcAft>
              <a:buClrTx/>
              <a:buSzTx/>
              <a:buNone/>
              <a:tabLst>
                <a:tab pos="457200" algn="l"/>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La situation des dépenses engagées comporte désormais</a:t>
            </a:r>
            <a:r>
              <a:rPr kumimoji="0" lang="fr-FR" sz="2800" b="1" i="0" u="none" strike="noStrike" cap="none" normalizeH="0" baseline="0" dirty="0" smtClean="0">
                <a:ln>
                  <a:noFill/>
                </a:ln>
                <a:solidFill>
                  <a:srgbClr val="0000FF"/>
                </a:solidFill>
                <a:effectLst/>
                <a:latin typeface="Arial" pitchFamily="34" charset="0"/>
                <a:ea typeface="Times New Roman" pitchFamily="18" charset="0"/>
                <a:cs typeface="Calibri" pitchFamily="34" charset="0"/>
              </a:rPr>
              <a:t> </a:t>
            </a:r>
            <a:r>
              <a:rPr lang="fr-FR" sz="2800" dirty="0" smtClean="0">
                <a:latin typeface="Arial" pitchFamily="34" charset="0"/>
                <a:ea typeface="Times New Roman" pitchFamily="18" charset="0"/>
                <a:cs typeface="Calibri" pitchFamily="34" charset="0"/>
              </a:rPr>
              <a:t>une page supplémentaire consacrée aux mandats d’extourne à la fin de l’édition.</a:t>
            </a:r>
          </a:p>
          <a:p>
            <a:pPr marL="0" marR="0" lvl="0" indent="0" algn="just" defTabSz="914400" rtl="0" eaLnBrk="0" fontAlgn="base" latinLnBrk="0" hangingPunct="0">
              <a:lnSpc>
                <a:spcPct val="100000"/>
              </a:lnSpc>
              <a:spcBef>
                <a:spcPct val="0"/>
              </a:spcBef>
              <a:spcAft>
                <a:spcPct val="0"/>
              </a:spcAft>
              <a:buClrTx/>
              <a:buSzTx/>
              <a:buNone/>
              <a:tabLst>
                <a:tab pos="457200" algn="l"/>
              </a:tabLst>
            </a:pPr>
            <a:endParaRPr lang="fr-FR" sz="2800" dirty="0">
              <a:latin typeface="Arial"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None/>
              <a:tabLst>
                <a:tab pos="457200" algn="l"/>
              </a:tabLst>
            </a:pPr>
            <a:endParaRPr lang="fr-FR" sz="2800" dirty="0" smtClean="0">
              <a:latin typeface="Arial" pitchFamily="34" charset="0"/>
              <a:ea typeface="Times New Roman" pitchFamily="18" charset="0"/>
              <a:cs typeface="Calibri" pitchFamily="34" charset="0"/>
            </a:endParaRPr>
          </a:p>
        </p:txBody>
      </p:sp>
      <p:pic>
        <p:nvPicPr>
          <p:cNvPr id="3" name="Image 2"/>
          <p:cNvPicPr>
            <a:picLocks noChangeAspect="1"/>
          </p:cNvPicPr>
          <p:nvPr/>
        </p:nvPicPr>
        <p:blipFill>
          <a:blip r:embed="rId2"/>
          <a:stretch>
            <a:fillRect/>
          </a:stretch>
        </p:blipFill>
        <p:spPr>
          <a:xfrm>
            <a:off x="289546" y="274638"/>
            <a:ext cx="335309" cy="34140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comptabilité budgétaire N ( 2024 )</a:t>
            </a:r>
            <a:endParaRPr lang="fr-FR" dirty="0"/>
          </a:p>
        </p:txBody>
      </p:sp>
      <p:pic>
        <p:nvPicPr>
          <p:cNvPr id="19457" name="Picture 1" descr="_Pic51"/>
          <p:cNvPicPr>
            <a:picLocks noGrp="1" noChangeAspect="1" noChangeArrowheads="1"/>
          </p:cNvPicPr>
          <p:nvPr>
            <p:ph idx="4294967295"/>
          </p:nvPr>
        </p:nvPicPr>
        <p:blipFill>
          <a:blip r:embed="rId2" cstate="print"/>
          <a:srcRect/>
          <a:stretch>
            <a:fillRect/>
          </a:stretch>
        </p:blipFill>
        <p:spPr bwMode="auto">
          <a:xfrm>
            <a:off x="785786" y="1357298"/>
            <a:ext cx="7821612" cy="2444750"/>
          </a:xfrm>
          <a:prstGeom prst="rect">
            <a:avLst/>
          </a:prstGeom>
          <a:noFill/>
          <a:ln w="9525">
            <a:noFill/>
            <a:miter lim="800000"/>
            <a:headEnd/>
            <a:tailEnd/>
          </a:ln>
        </p:spPr>
      </p:pic>
      <p:pic>
        <p:nvPicPr>
          <p:cNvPr id="19459" name="Picture 3" descr="_Pic51"/>
          <p:cNvPicPr>
            <a:picLocks noChangeAspect="1" noChangeArrowheads="1"/>
          </p:cNvPicPr>
          <p:nvPr/>
        </p:nvPicPr>
        <p:blipFill>
          <a:blip r:embed="rId2" cstate="print"/>
          <a:srcRect/>
          <a:stretch>
            <a:fillRect/>
          </a:stretch>
        </p:blipFill>
        <p:spPr bwMode="auto">
          <a:xfrm>
            <a:off x="928662" y="3929066"/>
            <a:ext cx="7820025" cy="2438400"/>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274638"/>
            <a:ext cx="335309" cy="34140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( 2024 )</a:t>
            </a:r>
            <a:endParaRPr lang="fr-FR" dirty="0"/>
          </a:p>
        </p:txBody>
      </p:sp>
      <p:sp>
        <p:nvSpPr>
          <p:cNvPr id="3" name="Espace réservé du contenu 2"/>
          <p:cNvSpPr>
            <a:spLocks noGrp="1"/>
          </p:cNvSpPr>
          <p:nvPr>
            <p:ph sz="quarter" idx="1"/>
          </p:nvPr>
        </p:nvSpPr>
        <p:spPr>
          <a:xfrm>
            <a:off x="395536" y="1447800"/>
            <a:ext cx="8291264" cy="4572000"/>
          </a:xfrm>
        </p:spPr>
        <p:txBody>
          <a:bodyPr>
            <a:normAutofit fontScale="92500"/>
          </a:bodyPr>
          <a:lstStyle/>
          <a:p>
            <a:pPr eaLnBrk="0"/>
            <a:r>
              <a:rPr lang="fr-FR" sz="3500" b="1" dirty="0" smtClean="0">
                <a:solidFill>
                  <a:schemeClr val="accent1"/>
                </a:solidFill>
                <a:latin typeface="Arial" panose="020B0604020202020204" pitchFamily="34" charset="0"/>
                <a:cs typeface="Arial" panose="020B0604020202020204" pitchFamily="34" charset="0"/>
              </a:rPr>
              <a:t>4éme temps</a:t>
            </a:r>
            <a:endParaRPr lang="fr-FR" sz="3500" dirty="0" smtClean="0">
              <a:solidFill>
                <a:schemeClr val="accent1"/>
              </a:solidFill>
              <a:latin typeface="Arial" panose="020B0604020202020204" pitchFamily="34" charset="0"/>
              <a:cs typeface="Arial" panose="020B0604020202020204" pitchFamily="34" charset="0"/>
            </a:endParaRPr>
          </a:p>
          <a:p>
            <a:pPr algn="just" eaLnBrk="0">
              <a:buNone/>
            </a:pPr>
            <a:endParaRPr lang="fr-FR" b="1" dirty="0" smtClean="0">
              <a:latin typeface="Arial" pitchFamily="34" charset="0"/>
              <a:cs typeface="Arial" pitchFamily="34" charset="0"/>
            </a:endParaRPr>
          </a:p>
          <a:p>
            <a:pPr algn="just" eaLnBrk="0">
              <a:buNone/>
            </a:pPr>
            <a:r>
              <a:rPr lang="fr-FR" b="1" dirty="0" smtClean="0">
                <a:latin typeface="Arial" pitchFamily="34" charset="0"/>
                <a:cs typeface="Arial" pitchFamily="34" charset="0"/>
              </a:rPr>
              <a:t>À réception des factures définitives, l'ordonnateur émet un nouveau mandat sur le compte par nature intéressé</a:t>
            </a:r>
            <a:r>
              <a:rPr lang="fr-FR" dirty="0" smtClean="0">
                <a:latin typeface="Arial" pitchFamily="34" charset="0"/>
                <a:cs typeface="Arial" pitchFamily="34" charset="0"/>
              </a:rPr>
              <a:t>, qui est pris en </a:t>
            </a:r>
            <a:r>
              <a:rPr lang="fr-FR" b="1" dirty="0" smtClean="0">
                <a:latin typeface="Arial" pitchFamily="34" charset="0"/>
                <a:cs typeface="Arial" pitchFamily="34" charset="0"/>
              </a:rPr>
              <a:t>charge par l'agent comptable sur le compte de </a:t>
            </a:r>
            <a:r>
              <a:rPr lang="fr-FR" dirty="0" smtClean="0">
                <a:latin typeface="Arial" pitchFamily="34" charset="0"/>
                <a:cs typeface="Arial" pitchFamily="34" charset="0"/>
              </a:rPr>
              <a:t>fournisseurs concerné, comme un mandat de l'exercice en cours à partir du</a:t>
            </a:r>
            <a:r>
              <a:rPr lang="fr-FR" b="1" dirty="0" smtClean="0">
                <a:latin typeface="Arial" pitchFamily="34" charset="0"/>
                <a:cs typeface="Arial" pitchFamily="34" charset="0"/>
              </a:rPr>
              <a:t> menu Dépenses –</a:t>
            </a:r>
            <a:r>
              <a:rPr lang="fr-FR" dirty="0" smtClean="0">
                <a:latin typeface="Arial" pitchFamily="34" charset="0"/>
                <a:cs typeface="Arial" pitchFamily="34" charset="0"/>
              </a:rPr>
              <a:t> </a:t>
            </a:r>
            <a:r>
              <a:rPr lang="fr-FR" b="1" dirty="0" smtClean="0">
                <a:latin typeface="Arial" pitchFamily="34" charset="0"/>
                <a:cs typeface="Arial" pitchFamily="34" charset="0"/>
              </a:rPr>
              <a:t>Liquidations - Sur mandats d’extourne</a:t>
            </a:r>
            <a:r>
              <a:rPr lang="fr-FR" dirty="0" smtClean="0">
                <a:latin typeface="Arial" pitchFamily="34" charset="0"/>
                <a:cs typeface="Arial" pitchFamily="34" charset="0"/>
              </a:rPr>
              <a:t>.</a:t>
            </a:r>
          </a:p>
          <a:p>
            <a:pPr algn="just" eaLnBrk="0">
              <a:buNone/>
            </a:pPr>
            <a:r>
              <a:rPr lang="fr-FR" dirty="0" smtClean="0">
                <a:latin typeface="Arial" pitchFamily="34" charset="0"/>
                <a:cs typeface="Arial" pitchFamily="34" charset="0"/>
              </a:rPr>
              <a:t> </a:t>
            </a:r>
            <a:r>
              <a:rPr lang="fr-FR" b="1" dirty="0" smtClean="0">
                <a:latin typeface="Arial" pitchFamily="34" charset="0"/>
                <a:cs typeface="Arial" pitchFamily="34" charset="0"/>
              </a:rPr>
              <a:t>La pièce justificative </a:t>
            </a:r>
            <a:r>
              <a:rPr lang="fr-FR" dirty="0" smtClean="0">
                <a:latin typeface="Arial" pitchFamily="34" charset="0"/>
                <a:cs typeface="Arial" pitchFamily="34" charset="0"/>
              </a:rPr>
              <a:t>:</a:t>
            </a:r>
            <a:r>
              <a:rPr lang="fr-FR" b="1" dirty="0" smtClean="0">
                <a:latin typeface="Arial" pitchFamily="34" charset="0"/>
                <a:cs typeface="Arial" pitchFamily="34" charset="0"/>
              </a:rPr>
              <a:t> </a:t>
            </a:r>
            <a:r>
              <a:rPr lang="fr-FR" dirty="0" smtClean="0">
                <a:latin typeface="Arial" pitchFamily="34" charset="0"/>
                <a:cs typeface="Arial" pitchFamily="34" charset="0"/>
              </a:rPr>
              <a:t>la facture et les pièces justificatives conformément au décret n° 2022-505 du 23 mars 2022 fixant la liste des pièces justificatives des dépenses.</a:t>
            </a:r>
          </a:p>
          <a:p>
            <a:endParaRPr lang="fr-FR" dirty="0"/>
          </a:p>
        </p:txBody>
      </p:sp>
      <p:pic>
        <p:nvPicPr>
          <p:cNvPr id="4" name="Image 3"/>
          <p:cNvPicPr>
            <a:picLocks noChangeAspect="1"/>
          </p:cNvPicPr>
          <p:nvPr/>
        </p:nvPicPr>
        <p:blipFill>
          <a:blip r:embed="rId2"/>
          <a:stretch>
            <a:fillRect/>
          </a:stretch>
        </p:blipFill>
        <p:spPr>
          <a:xfrm>
            <a:off x="251520" y="258980"/>
            <a:ext cx="335309" cy="34140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( 2024 )</a:t>
            </a:r>
            <a:endParaRPr lang="fr-FR" dirty="0"/>
          </a:p>
        </p:txBody>
      </p:sp>
      <p:sp>
        <p:nvSpPr>
          <p:cNvPr id="3" name="Espace réservé du contenu 2"/>
          <p:cNvSpPr>
            <a:spLocks noGrp="1"/>
          </p:cNvSpPr>
          <p:nvPr>
            <p:ph sz="quarter" idx="1"/>
          </p:nvPr>
        </p:nvSpPr>
        <p:spPr/>
        <p:txBody>
          <a:bodyPr>
            <a:normAutofit/>
          </a:bodyPr>
          <a:lstStyle/>
          <a:p>
            <a:pPr algn="just" eaLnBrk="0"/>
            <a:r>
              <a:rPr lang="fr-FR" b="1" u="sng" dirty="0" smtClean="0"/>
              <a:t>Nota</a:t>
            </a:r>
            <a:r>
              <a:rPr lang="fr-FR" b="1" dirty="0" smtClean="0"/>
              <a:t> : l’opération d’extourne s’effectue dans le même service et sur le même compte que l’opération provisoire.</a:t>
            </a:r>
          </a:p>
          <a:p>
            <a:pPr algn="just" eaLnBrk="0"/>
            <a:endParaRPr lang="fr-FR" dirty="0" smtClean="0"/>
          </a:p>
          <a:p>
            <a:pPr algn="just" eaLnBrk="0"/>
            <a:r>
              <a:rPr lang="fr-FR" dirty="0" smtClean="0"/>
              <a:t>Cependant, si le Service n’a pas été ouvert au budget de l’année N alors la liquidation  définitive s’effectue au Service ALO (cas d’un Budget Principal) et au compte 671.</a:t>
            </a:r>
          </a:p>
          <a:p>
            <a:pPr algn="just" eaLnBrk="0"/>
            <a:r>
              <a:rPr lang="fr-FR" dirty="0" smtClean="0"/>
              <a:t>Principe identique pour la recette et compte 771.</a:t>
            </a:r>
          </a:p>
          <a:p>
            <a:endParaRPr lang="fr-FR" dirty="0"/>
          </a:p>
        </p:txBody>
      </p:sp>
      <p:pic>
        <p:nvPicPr>
          <p:cNvPr id="4" name="Image 3"/>
          <p:cNvPicPr>
            <a:picLocks noChangeAspect="1"/>
          </p:cNvPicPr>
          <p:nvPr/>
        </p:nvPicPr>
        <p:blipFill>
          <a:blip r:embed="rId2"/>
          <a:stretch>
            <a:fillRect/>
          </a:stretch>
        </p:blipFill>
        <p:spPr>
          <a:xfrm>
            <a:off x="179512" y="274655"/>
            <a:ext cx="335309" cy="3414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34082"/>
          </a:xfrm>
        </p:spPr>
        <p:txBody>
          <a:bodyPr>
            <a:normAutofit fontScale="90000"/>
          </a:bodyPr>
          <a:lstStyle/>
          <a:p>
            <a:r>
              <a:rPr lang="fr-FR" dirty="0" smtClean="0"/>
              <a:t>En mode Opale</a:t>
            </a:r>
            <a:endParaRPr lang="fr-FR" dirty="0"/>
          </a:p>
        </p:txBody>
      </p:sp>
      <p:pic>
        <p:nvPicPr>
          <p:cNvPr id="4" name="Image 3"/>
          <p:cNvPicPr>
            <a:picLocks noChangeAspect="1"/>
          </p:cNvPicPr>
          <p:nvPr/>
        </p:nvPicPr>
        <p:blipFill>
          <a:blip r:embed="rId2"/>
          <a:stretch>
            <a:fillRect/>
          </a:stretch>
        </p:blipFill>
        <p:spPr>
          <a:xfrm>
            <a:off x="107504" y="836712"/>
            <a:ext cx="8961076" cy="5045541"/>
          </a:xfrm>
          <a:prstGeom prst="rect">
            <a:avLst/>
          </a:prstGeom>
        </p:spPr>
      </p:pic>
    </p:spTree>
    <p:extLst>
      <p:ext uri="{BB962C8B-B14F-4D97-AF65-F5344CB8AC3E}">
        <p14:creationId xmlns:p14="http://schemas.microsoft.com/office/powerpoint/2010/main" val="89210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( 2024 )</a:t>
            </a:r>
            <a:endParaRPr lang="fr-FR" dirty="0"/>
          </a:p>
        </p:txBody>
      </p:sp>
      <p:pic>
        <p:nvPicPr>
          <p:cNvPr id="59394" name="Picture 2" descr="_Pic59"/>
          <p:cNvPicPr>
            <a:picLocks noGrp="1" noChangeAspect="1" noChangeArrowheads="1"/>
          </p:cNvPicPr>
          <p:nvPr>
            <p:ph sz="quarter" idx="1"/>
          </p:nvPr>
        </p:nvPicPr>
        <p:blipFill>
          <a:blip r:embed="rId2" cstate="print"/>
          <a:stretch>
            <a:fillRect/>
          </a:stretch>
        </p:blipFill>
        <p:spPr bwMode="auto">
          <a:xfrm>
            <a:off x="914400" y="2393927"/>
            <a:ext cx="7772400" cy="2679746"/>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309085"/>
            <a:ext cx="335309" cy="34140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( 2024 )</a:t>
            </a:r>
            <a:endParaRPr lang="fr-FR" dirty="0"/>
          </a:p>
        </p:txBody>
      </p:sp>
      <p:sp>
        <p:nvSpPr>
          <p:cNvPr id="3" name="Espace réservé du contenu 2"/>
          <p:cNvSpPr>
            <a:spLocks noGrp="1"/>
          </p:cNvSpPr>
          <p:nvPr>
            <p:ph sz="quarter" idx="1"/>
          </p:nvPr>
        </p:nvSpPr>
        <p:spPr/>
        <p:txBody>
          <a:bodyPr>
            <a:normAutofit/>
          </a:bodyPr>
          <a:lstStyle/>
          <a:p>
            <a:pPr lvl="0" algn="just" eaLnBrk="0"/>
            <a:r>
              <a:rPr lang="fr-FR" dirty="0" smtClean="0"/>
              <a:t>L’ordonnateur sélectionne dans</a:t>
            </a:r>
            <a:r>
              <a:rPr lang="fr-FR" b="1" dirty="0" smtClean="0"/>
              <a:t> « Raison sociale »</a:t>
            </a:r>
            <a:r>
              <a:rPr lang="fr-FR" dirty="0" smtClean="0"/>
              <a:t> le fournisseur bénéficiaire de la liquidation, et sélectionne dans « Mandat d’extourne » le mandat concerné.</a:t>
            </a:r>
          </a:p>
          <a:p>
            <a:pPr lvl="0" algn="just" eaLnBrk="0"/>
            <a:r>
              <a:rPr lang="fr-FR" dirty="0" smtClean="0"/>
              <a:t>Les informations contenues dans la liquidation </a:t>
            </a:r>
            <a:r>
              <a:rPr lang="fr-FR" b="1" dirty="0" smtClean="0"/>
              <a:t>provisoire s’affichent automatiquement</a:t>
            </a:r>
            <a:r>
              <a:rPr lang="fr-FR" dirty="0" smtClean="0"/>
              <a:t> :</a:t>
            </a:r>
            <a:r>
              <a:rPr lang="fr-FR" b="1" dirty="0" smtClean="0"/>
              <a:t> « Bordereau et Mandat prévisionnel »</a:t>
            </a:r>
            <a:r>
              <a:rPr lang="fr-FR" dirty="0" smtClean="0"/>
              <a:t> et</a:t>
            </a:r>
            <a:r>
              <a:rPr lang="fr-FR" b="1" dirty="0" smtClean="0"/>
              <a:t> « Reste à </a:t>
            </a:r>
            <a:r>
              <a:rPr lang="fr-FR" b="1" dirty="0" err="1" smtClean="0"/>
              <a:t>extourner</a:t>
            </a:r>
            <a:r>
              <a:rPr lang="fr-FR" b="1" dirty="0" smtClean="0"/>
              <a:t> »</a:t>
            </a:r>
            <a:r>
              <a:rPr lang="fr-FR" dirty="0" smtClean="0"/>
              <a:t>. Il saisit alors le montant définitif à liquider et les références de la facture. Les informations de la liquidation s’affichent automatiquement dans la zone «Imputation budgétaire ».</a:t>
            </a:r>
          </a:p>
          <a:p>
            <a:pPr eaLnBrk="0"/>
            <a:r>
              <a:rPr lang="fr-FR" b="1" dirty="0" smtClean="0"/>
              <a:t>Trois cas : égal, inférieur ou supérieur</a:t>
            </a:r>
            <a:endParaRPr lang="fr-FR" dirty="0" smtClean="0"/>
          </a:p>
          <a:p>
            <a:endParaRPr lang="fr-FR" dirty="0"/>
          </a:p>
        </p:txBody>
      </p:sp>
      <p:pic>
        <p:nvPicPr>
          <p:cNvPr id="4" name="Image 3"/>
          <p:cNvPicPr>
            <a:picLocks noChangeAspect="1"/>
          </p:cNvPicPr>
          <p:nvPr/>
        </p:nvPicPr>
        <p:blipFill>
          <a:blip r:embed="rId2"/>
          <a:stretch>
            <a:fillRect/>
          </a:stretch>
        </p:blipFill>
        <p:spPr>
          <a:xfrm>
            <a:off x="323528" y="271506"/>
            <a:ext cx="335309" cy="34140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1571612"/>
            <a:ext cx="7772400" cy="989034"/>
          </a:xfrm>
        </p:spPr>
        <p:txBody>
          <a:bodyPr>
            <a:normAutofit fontScale="90000"/>
          </a:bodyPr>
          <a:lstStyle/>
          <a:p>
            <a:r>
              <a:rPr lang="fr-FR" sz="2000" b="1" dirty="0" smtClean="0">
                <a:solidFill>
                  <a:schemeClr val="accent1"/>
                </a:solidFill>
                <a:latin typeface="Arial" pitchFamily="34" charset="0"/>
                <a:cs typeface="Arial" pitchFamily="34" charset="0"/>
              </a:rPr>
              <a:t>1</a:t>
            </a:r>
            <a:r>
              <a:rPr lang="fr-FR" sz="2000" b="1" baseline="30000" dirty="0" smtClean="0">
                <a:solidFill>
                  <a:schemeClr val="accent1"/>
                </a:solidFill>
                <a:latin typeface="Arial" pitchFamily="34" charset="0"/>
                <a:cs typeface="Arial" pitchFamily="34" charset="0"/>
              </a:rPr>
              <a:t>ER</a:t>
            </a:r>
            <a:r>
              <a:rPr lang="fr-FR" sz="2000" b="1" dirty="0" smtClean="0">
                <a:solidFill>
                  <a:schemeClr val="accent1"/>
                </a:solidFill>
                <a:latin typeface="Arial" pitchFamily="34" charset="0"/>
                <a:cs typeface="Arial" pitchFamily="34" charset="0"/>
              </a:rPr>
              <a:t> CAS </a:t>
            </a:r>
            <a:r>
              <a:rPr lang="fr-FR" sz="2000" i="1" dirty="0" smtClean="0">
                <a:latin typeface="Arial" pitchFamily="34" charset="0"/>
                <a:cs typeface="Arial" pitchFamily="34" charset="0"/>
              </a:rPr>
              <a:t>montant de la facture est identique au mandat estimatif de l’année N-1, il n’y a aucun impact sur le budget N La capacité d’autofinancement ne sera pas modifiée par l’opération </a:t>
            </a:r>
            <a:r>
              <a:rPr lang="fr-FR" sz="2000" i="1" dirty="0" err="1" smtClean="0">
                <a:latin typeface="Arial" pitchFamily="34" charset="0"/>
                <a:cs typeface="Arial" pitchFamily="34" charset="0"/>
              </a:rPr>
              <a:t>extournée</a:t>
            </a:r>
            <a:r>
              <a:rPr lang="fr-FR" sz="2000" i="1" dirty="0" smtClean="0">
                <a:latin typeface="Arial" pitchFamily="34" charset="0"/>
                <a:cs typeface="Arial" pitchFamily="34" charset="0"/>
              </a:rPr>
              <a:t>.</a:t>
            </a:r>
            <a:br>
              <a:rPr lang="fr-FR" sz="2000" i="1" dirty="0" smtClean="0">
                <a:latin typeface="Arial" pitchFamily="34" charset="0"/>
                <a:cs typeface="Arial" pitchFamily="34" charset="0"/>
              </a:rPr>
            </a:br>
            <a:r>
              <a:rPr lang="fr-FR" sz="2000" i="1" dirty="0" smtClean="0">
                <a:latin typeface="Arial" pitchFamily="34" charset="0"/>
                <a:cs typeface="Arial" pitchFamily="34" charset="0"/>
              </a:rPr>
              <a:t>Le fonds de roulement ne variera pas.</a:t>
            </a:r>
            <a:r>
              <a:rPr lang="fr-FR" sz="2000" i="1" dirty="0" smtClean="0">
                <a:solidFill>
                  <a:schemeClr val="tx1"/>
                </a:solidFill>
              </a:rPr>
              <a:t/>
            </a:r>
            <a:br>
              <a:rPr lang="fr-FR" sz="2000" i="1" dirty="0" smtClean="0">
                <a:solidFill>
                  <a:schemeClr val="tx1"/>
                </a:solidFill>
              </a:rPr>
            </a:br>
            <a:r>
              <a:rPr lang="fr-FR" b="1" i="1" dirty="0" smtClean="0"/>
              <a:t/>
            </a:r>
            <a:br>
              <a:rPr lang="fr-FR" b="1" i="1" dirty="0" smtClean="0"/>
            </a:br>
            <a:endParaRPr lang="fr-FR" dirty="0"/>
          </a:p>
        </p:txBody>
      </p:sp>
      <p:pic>
        <p:nvPicPr>
          <p:cNvPr id="60418" name="Picture 2" descr="_Pic60"/>
          <p:cNvPicPr>
            <a:picLocks noGrp="1" noChangeAspect="1" noChangeArrowheads="1"/>
          </p:cNvPicPr>
          <p:nvPr>
            <p:ph sz="quarter" idx="1"/>
          </p:nvPr>
        </p:nvPicPr>
        <p:blipFill>
          <a:blip r:embed="rId3" cstate="print"/>
          <a:stretch>
            <a:fillRect/>
          </a:stretch>
        </p:blipFill>
        <p:spPr bwMode="auto">
          <a:xfrm>
            <a:off x="857224" y="1156392"/>
            <a:ext cx="7500990" cy="4319277"/>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179512" y="260648"/>
            <a:ext cx="335309" cy="34140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071678"/>
            <a:ext cx="7772400" cy="1143000"/>
          </a:xfrm>
        </p:spPr>
        <p:txBody>
          <a:bodyPr>
            <a:normAutofit fontScale="90000"/>
          </a:bodyPr>
          <a:lstStyle/>
          <a:p>
            <a:r>
              <a:rPr lang="fr-FR" sz="2000" b="1" dirty="0" smtClean="0">
                <a:solidFill>
                  <a:schemeClr val="accent1"/>
                </a:solidFill>
                <a:latin typeface="Arial" pitchFamily="34" charset="0"/>
                <a:cs typeface="Arial" pitchFamily="34" charset="0"/>
              </a:rPr>
              <a:t>2ème cas </a:t>
            </a:r>
            <a:r>
              <a:rPr lang="fr-FR" sz="2000" i="1" dirty="0" smtClean="0">
                <a:latin typeface="Arial" pitchFamily="34" charset="0"/>
                <a:cs typeface="Arial" pitchFamily="34" charset="0"/>
              </a:rPr>
              <a:t>montant de la facture est inférieur au mandat estimatif de l’année N-1 la différence au crédit du compte de classe 6 s’analysera en fin d’année comme un ordre de reversement.</a:t>
            </a:r>
            <a:br>
              <a:rPr lang="fr-FR" sz="2000" i="1" dirty="0" smtClean="0">
                <a:latin typeface="Arial" pitchFamily="34" charset="0"/>
                <a:cs typeface="Arial" pitchFamily="34" charset="0"/>
              </a:rPr>
            </a:br>
            <a:r>
              <a:rPr lang="fr-FR" sz="2000" i="1" dirty="0" smtClean="0">
                <a:latin typeface="Arial" pitchFamily="34" charset="0"/>
                <a:cs typeface="Arial" pitchFamily="34" charset="0"/>
              </a:rPr>
              <a:t>Cette réduction des charges conduira à une augmentation de la Capacité d’autofinancement et donc du Fonds de roulement en fin d’exercice.</a:t>
            </a:r>
            <a:r>
              <a:rPr lang="fr-FR" i="1" dirty="0" smtClean="0">
                <a:solidFill>
                  <a:schemeClr val="tx1"/>
                </a:solidFill>
              </a:rPr>
              <a:t/>
            </a:r>
            <a:br>
              <a:rPr lang="fr-FR" i="1" dirty="0" smtClean="0">
                <a:solidFill>
                  <a:schemeClr val="tx1"/>
                </a:solidFill>
              </a:rPr>
            </a:br>
            <a:r>
              <a:rPr lang="fr-FR" dirty="0" smtClean="0">
                <a:solidFill>
                  <a:schemeClr val="tx1"/>
                </a:solidFill>
              </a:rPr>
              <a:t/>
            </a:r>
            <a:br>
              <a:rPr lang="fr-FR" dirty="0" smtClean="0">
                <a:solidFill>
                  <a:schemeClr val="tx1"/>
                </a:solidFill>
              </a:rPr>
            </a:br>
            <a:r>
              <a:rPr lang="fr-FR" b="1" i="1" u="sng" dirty="0" smtClean="0"/>
              <a:t/>
            </a:r>
            <a:br>
              <a:rPr lang="fr-FR" b="1" i="1" u="sng" dirty="0" smtClean="0"/>
            </a:br>
            <a:endParaRPr lang="fr-FR" dirty="0"/>
          </a:p>
        </p:txBody>
      </p:sp>
      <p:pic>
        <p:nvPicPr>
          <p:cNvPr id="61442" name="Picture 2" descr="_Pic61"/>
          <p:cNvPicPr>
            <a:picLocks noGrp="1" noChangeAspect="1" noChangeArrowheads="1"/>
          </p:cNvPicPr>
          <p:nvPr>
            <p:ph sz="quarter" idx="1"/>
          </p:nvPr>
        </p:nvPicPr>
        <p:blipFill>
          <a:blip r:embed="rId3" cstate="print"/>
          <a:stretch>
            <a:fillRect/>
          </a:stretch>
        </p:blipFill>
        <p:spPr bwMode="auto">
          <a:xfrm>
            <a:off x="914400" y="1648965"/>
            <a:ext cx="7515252" cy="4317395"/>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251520" y="188640"/>
            <a:ext cx="335309" cy="341406"/>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1928802"/>
            <a:ext cx="7772400" cy="1143000"/>
          </a:xfrm>
        </p:spPr>
        <p:txBody>
          <a:bodyPr>
            <a:normAutofit fontScale="90000"/>
          </a:bodyPr>
          <a:lstStyle/>
          <a:p>
            <a:r>
              <a:rPr lang="fr-FR" sz="2000" b="1" dirty="0" smtClean="0">
                <a:solidFill>
                  <a:schemeClr val="accent1"/>
                </a:solidFill>
                <a:latin typeface="Arial" pitchFamily="34" charset="0"/>
                <a:cs typeface="Arial" pitchFamily="34" charset="0"/>
              </a:rPr>
              <a:t>3ème cas </a:t>
            </a:r>
            <a:r>
              <a:rPr lang="fr-FR" sz="2000" i="1" dirty="0" smtClean="0">
                <a:latin typeface="Arial" pitchFamily="34" charset="0"/>
                <a:cs typeface="Arial" pitchFamily="34" charset="0"/>
              </a:rPr>
              <a:t>montant de la facture est supérieur au mandat estimatif de l’année N-1 le complément sera mandaté sur les crédits de l’année en cours N. </a:t>
            </a:r>
            <a:br>
              <a:rPr lang="fr-FR" sz="2000" i="1" dirty="0" smtClean="0">
                <a:latin typeface="Arial" pitchFamily="34" charset="0"/>
                <a:cs typeface="Arial" pitchFamily="34" charset="0"/>
              </a:rPr>
            </a:br>
            <a:r>
              <a:rPr lang="fr-FR" sz="2000" i="1" dirty="0" smtClean="0">
                <a:latin typeface="Arial" pitchFamily="34" charset="0"/>
                <a:cs typeface="Arial" pitchFamily="34" charset="0"/>
              </a:rPr>
              <a:t>Cette charge supplémentaire va diminuer la Capacité d’autofinancement, et fera diminuer le fonds de roulement, qui sera ainsi corrigé.</a:t>
            </a:r>
            <a:r>
              <a:rPr lang="fr-FR" i="1" dirty="0" smtClean="0">
                <a:solidFill>
                  <a:schemeClr val="tx1"/>
                </a:solidFill>
              </a:rPr>
              <a:t/>
            </a:r>
            <a:br>
              <a:rPr lang="fr-FR" i="1" dirty="0" smtClean="0">
                <a:solidFill>
                  <a:schemeClr val="tx1"/>
                </a:solidFill>
              </a:rPr>
            </a:br>
            <a:r>
              <a:rPr lang="fr-FR" b="1" i="1" u="sng" dirty="0" smtClean="0"/>
              <a:t/>
            </a:r>
            <a:br>
              <a:rPr lang="fr-FR" b="1" i="1" u="sng" dirty="0" smtClean="0"/>
            </a:br>
            <a:endParaRPr lang="fr-FR" dirty="0"/>
          </a:p>
        </p:txBody>
      </p:sp>
      <p:pic>
        <p:nvPicPr>
          <p:cNvPr id="62466" name="Picture 2" descr="_Pic62"/>
          <p:cNvPicPr>
            <a:picLocks noGrp="1" noChangeAspect="1" noChangeArrowheads="1"/>
          </p:cNvPicPr>
          <p:nvPr>
            <p:ph sz="quarter" idx="1"/>
          </p:nvPr>
        </p:nvPicPr>
        <p:blipFill>
          <a:blip r:embed="rId3" cstate="print"/>
          <a:stretch>
            <a:fillRect/>
          </a:stretch>
        </p:blipFill>
        <p:spPr bwMode="auto">
          <a:xfrm>
            <a:off x="1000100" y="2285992"/>
            <a:ext cx="7372376" cy="4228939"/>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251520" y="188640"/>
            <a:ext cx="335309" cy="34140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( 2024 )</a:t>
            </a:r>
            <a:endParaRPr lang="fr-FR" dirty="0"/>
          </a:p>
        </p:txBody>
      </p:sp>
      <p:sp>
        <p:nvSpPr>
          <p:cNvPr id="3" name="Espace réservé du contenu 2"/>
          <p:cNvSpPr>
            <a:spLocks noGrp="1"/>
          </p:cNvSpPr>
          <p:nvPr>
            <p:ph sz="quarter" idx="1"/>
          </p:nvPr>
        </p:nvSpPr>
        <p:spPr>
          <a:xfrm>
            <a:off x="914400" y="2060848"/>
            <a:ext cx="7546032" cy="3958952"/>
          </a:xfrm>
        </p:spPr>
        <p:txBody>
          <a:bodyPr>
            <a:normAutofit/>
          </a:bodyPr>
          <a:lstStyle/>
          <a:p>
            <a:pPr algn="just" eaLnBrk="0"/>
            <a:r>
              <a:rPr lang="fr-FR" b="1" dirty="0" smtClean="0"/>
              <a:t>GFC ajoute automatiquement une ligne de liquidation supplémentaire</a:t>
            </a:r>
            <a:r>
              <a:rPr lang="fr-FR" dirty="0" smtClean="0"/>
              <a:t> (</a:t>
            </a:r>
            <a:r>
              <a:rPr lang="fr-FR" b="1" dirty="0" smtClean="0"/>
              <a:t>domaine « OP-N‑1 » activité « 0CEXP »</a:t>
            </a:r>
            <a:r>
              <a:rPr lang="fr-FR" dirty="0" smtClean="0"/>
              <a:t>)</a:t>
            </a:r>
            <a:r>
              <a:rPr lang="fr-FR" b="1" dirty="0" smtClean="0"/>
              <a:t> pour la somme dépassant le mandat prévisionnel</a:t>
            </a:r>
            <a:r>
              <a:rPr lang="fr-FR" dirty="0" smtClean="0"/>
              <a:t>.</a:t>
            </a:r>
          </a:p>
          <a:p>
            <a:endParaRPr lang="fr-FR" dirty="0"/>
          </a:p>
        </p:txBody>
      </p:sp>
      <p:pic>
        <p:nvPicPr>
          <p:cNvPr id="4" name="Image 3"/>
          <p:cNvPicPr>
            <a:picLocks noChangeAspect="1"/>
          </p:cNvPicPr>
          <p:nvPr/>
        </p:nvPicPr>
        <p:blipFill>
          <a:blip r:embed="rId2"/>
          <a:stretch>
            <a:fillRect/>
          </a:stretch>
        </p:blipFill>
        <p:spPr>
          <a:xfrm>
            <a:off x="251520" y="284033"/>
            <a:ext cx="335309" cy="34140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( 2024 )</a:t>
            </a:r>
            <a:endParaRPr lang="fr-FR" dirty="0"/>
          </a:p>
        </p:txBody>
      </p:sp>
      <p:pic>
        <p:nvPicPr>
          <p:cNvPr id="63490" name="Picture 2" descr="_Pic63"/>
          <p:cNvPicPr>
            <a:picLocks noGrp="1" noChangeAspect="1" noChangeArrowheads="1"/>
          </p:cNvPicPr>
          <p:nvPr>
            <p:ph sz="quarter" idx="1"/>
          </p:nvPr>
        </p:nvPicPr>
        <p:blipFill>
          <a:blip r:embed="rId2" cstate="print"/>
          <a:stretch>
            <a:fillRect/>
          </a:stretch>
        </p:blipFill>
        <p:spPr bwMode="auto">
          <a:xfrm>
            <a:off x="926592" y="2746248"/>
            <a:ext cx="7748016" cy="1975104"/>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251520" y="258980"/>
            <a:ext cx="335309" cy="34140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comptabilité budgétaire N ( 2024 )</a:t>
            </a:r>
            <a:endParaRPr lang="fr-FR" dirty="0"/>
          </a:p>
        </p:txBody>
      </p:sp>
      <p:sp>
        <p:nvSpPr>
          <p:cNvPr id="3" name="Espace réservé du contenu 2"/>
          <p:cNvSpPr>
            <a:spLocks noGrp="1"/>
          </p:cNvSpPr>
          <p:nvPr>
            <p:ph sz="quarter" idx="1"/>
          </p:nvPr>
        </p:nvSpPr>
        <p:spPr/>
        <p:txBody>
          <a:bodyPr>
            <a:normAutofit/>
          </a:bodyPr>
          <a:lstStyle/>
          <a:p>
            <a:pPr algn="just" eaLnBrk="0"/>
            <a:r>
              <a:rPr lang="fr-FR" b="1" dirty="0" smtClean="0"/>
              <a:t>Le mandatement s’effectue de manière habituelle. Le mandatement collectif porte la mention « Sur crédit d’extourne ».</a:t>
            </a:r>
          </a:p>
          <a:p>
            <a:pPr algn="just" eaLnBrk="0"/>
            <a:r>
              <a:rPr lang="fr-FR" b="1" dirty="0" smtClean="0"/>
              <a:t> Dans la situation des dépenses engagées – Cas 3 : une ligne budgétaire est créée pour le montant dépassant celui de la liquidation provisoire.</a:t>
            </a:r>
          </a:p>
          <a:p>
            <a:pPr algn="just" eaLnBrk="0"/>
            <a:r>
              <a:rPr lang="fr-FR" b="1" dirty="0" smtClean="0"/>
              <a:t>Attention aux immobilisations (si crédits non ouverts au budget)</a:t>
            </a:r>
          </a:p>
          <a:p>
            <a:endParaRPr lang="fr-FR" dirty="0"/>
          </a:p>
        </p:txBody>
      </p:sp>
      <p:pic>
        <p:nvPicPr>
          <p:cNvPr id="4" name="Image 3"/>
          <p:cNvPicPr>
            <a:picLocks noChangeAspect="1"/>
          </p:cNvPicPr>
          <p:nvPr/>
        </p:nvPicPr>
        <p:blipFill>
          <a:blip r:embed="rId2"/>
          <a:stretch>
            <a:fillRect/>
          </a:stretch>
        </p:blipFill>
        <p:spPr>
          <a:xfrm>
            <a:off x="395536" y="274638"/>
            <a:ext cx="335309" cy="34140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comptabilité budgétaire N ( 2024 )</a:t>
            </a:r>
            <a:br>
              <a:rPr lang="fr-FR" b="1" dirty="0" smtClean="0"/>
            </a:br>
            <a:r>
              <a:rPr lang="fr-FR" b="1" dirty="0" smtClean="0"/>
              <a:t>cas 3</a:t>
            </a:r>
            <a:endParaRPr lang="fr-FR" dirty="0"/>
          </a:p>
        </p:txBody>
      </p:sp>
      <p:pic>
        <p:nvPicPr>
          <p:cNvPr id="64514" name="Picture 2"/>
          <p:cNvPicPr>
            <a:picLocks noGrp="1" noChangeAspect="1" noChangeArrowheads="1"/>
          </p:cNvPicPr>
          <p:nvPr>
            <p:ph sz="quarter" idx="1"/>
          </p:nvPr>
        </p:nvPicPr>
        <p:blipFill>
          <a:blip r:embed="rId2" cstate="print"/>
          <a:stretch>
            <a:fillRect/>
          </a:stretch>
        </p:blipFill>
        <p:spPr bwMode="auto">
          <a:xfrm>
            <a:off x="914400" y="1894943"/>
            <a:ext cx="7772400" cy="3677713"/>
          </a:xfrm>
          <a:prstGeom prst="rect">
            <a:avLst/>
          </a:prstGeom>
          <a:noFill/>
          <a:ln w="9525">
            <a:noFill/>
            <a:miter lim="800000"/>
            <a:headEnd/>
            <a:tailEnd/>
          </a:ln>
          <a:effectLst/>
        </p:spPr>
      </p:pic>
      <p:pic>
        <p:nvPicPr>
          <p:cNvPr id="3" name="Image 2"/>
          <p:cNvPicPr>
            <a:picLocks noChangeAspect="1"/>
          </p:cNvPicPr>
          <p:nvPr/>
        </p:nvPicPr>
        <p:blipFill>
          <a:blip r:embed="rId3"/>
          <a:stretch>
            <a:fillRect/>
          </a:stretch>
        </p:blipFill>
        <p:spPr>
          <a:xfrm>
            <a:off x="323528" y="284033"/>
            <a:ext cx="335309" cy="34140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En Comptabilité Générale N (2024 )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pPr lvl="0" algn="just" eaLnBrk="0"/>
            <a:r>
              <a:rPr lang="fr-FR" b="1" dirty="0" smtClean="0"/>
              <a:t>L’agent comptable réceptionne les écritures automatiques, les modifie dans l’onglet « Mandats ».</a:t>
            </a:r>
          </a:p>
          <a:p>
            <a:pPr lvl="0" algn="just" eaLnBrk="0"/>
            <a:endParaRPr lang="fr-FR" b="1" dirty="0" smtClean="0"/>
          </a:p>
          <a:p>
            <a:pPr lvl="0" algn="just" eaLnBrk="0"/>
            <a:r>
              <a:rPr lang="fr-FR" b="1" dirty="0" smtClean="0"/>
              <a:t>La validation des écritures inscrites dans « Mandats » permet un traitement identique aux écritures de l’année en cours.</a:t>
            </a:r>
          </a:p>
          <a:p>
            <a:endParaRPr lang="fr-FR" dirty="0"/>
          </a:p>
        </p:txBody>
      </p:sp>
      <p:pic>
        <p:nvPicPr>
          <p:cNvPr id="4" name="Image 3"/>
          <p:cNvPicPr>
            <a:picLocks noChangeAspect="1"/>
          </p:cNvPicPr>
          <p:nvPr/>
        </p:nvPicPr>
        <p:blipFill>
          <a:blip r:embed="rId2"/>
          <a:stretch>
            <a:fillRect/>
          </a:stretch>
        </p:blipFill>
        <p:spPr>
          <a:xfrm>
            <a:off x="323528" y="274638"/>
            <a:ext cx="335309" cy="3414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34082"/>
          </a:xfrm>
        </p:spPr>
        <p:txBody>
          <a:bodyPr>
            <a:normAutofit fontScale="90000"/>
          </a:bodyPr>
          <a:lstStyle/>
          <a:p>
            <a:r>
              <a:rPr lang="fr-FR" dirty="0" smtClean="0"/>
              <a:t>En mode Opale</a:t>
            </a:r>
            <a:endParaRPr lang="fr-FR" dirty="0"/>
          </a:p>
        </p:txBody>
      </p:sp>
      <p:pic>
        <p:nvPicPr>
          <p:cNvPr id="3" name="Image 2"/>
          <p:cNvPicPr>
            <a:picLocks noChangeAspect="1"/>
          </p:cNvPicPr>
          <p:nvPr/>
        </p:nvPicPr>
        <p:blipFill>
          <a:blip r:embed="rId2"/>
          <a:stretch>
            <a:fillRect/>
          </a:stretch>
        </p:blipFill>
        <p:spPr>
          <a:xfrm>
            <a:off x="107505" y="1181100"/>
            <a:ext cx="8928992" cy="4480148"/>
          </a:xfrm>
          <a:prstGeom prst="rect">
            <a:avLst/>
          </a:prstGeom>
        </p:spPr>
      </p:pic>
    </p:spTree>
    <p:extLst>
      <p:ext uri="{BB962C8B-B14F-4D97-AF65-F5344CB8AC3E}">
        <p14:creationId xmlns:p14="http://schemas.microsoft.com/office/powerpoint/2010/main" val="4248480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En Comptabilité Générale N (2024 )</a:t>
            </a:r>
            <a:endParaRPr lang="fr-FR" dirty="0"/>
          </a:p>
        </p:txBody>
      </p:sp>
      <p:pic>
        <p:nvPicPr>
          <p:cNvPr id="65538" name="Picture 2" descr="_Pic69"/>
          <p:cNvPicPr>
            <a:picLocks noGrp="1" noChangeAspect="1" noChangeArrowheads="1"/>
          </p:cNvPicPr>
          <p:nvPr>
            <p:ph sz="quarter" idx="1"/>
          </p:nvPr>
        </p:nvPicPr>
        <p:blipFill>
          <a:blip r:embed="rId2" cstate="print"/>
          <a:stretch>
            <a:fillRect/>
          </a:stretch>
        </p:blipFill>
        <p:spPr bwMode="auto">
          <a:xfrm>
            <a:off x="914400" y="1990829"/>
            <a:ext cx="7772400" cy="3485941"/>
          </a:xfrm>
          <a:prstGeom prst="rect">
            <a:avLst/>
          </a:prstGeom>
          <a:noFill/>
          <a:ln w="9525">
            <a:noFill/>
            <a:miter lim="800000"/>
            <a:headEnd/>
            <a:tailEnd/>
          </a:ln>
        </p:spPr>
      </p:pic>
      <p:pic>
        <p:nvPicPr>
          <p:cNvPr id="3" name="Image 2"/>
          <p:cNvPicPr>
            <a:picLocks noChangeAspect="1"/>
          </p:cNvPicPr>
          <p:nvPr/>
        </p:nvPicPr>
        <p:blipFill>
          <a:blip r:embed="rId3"/>
          <a:stretch>
            <a:fillRect/>
          </a:stretch>
        </p:blipFill>
        <p:spPr>
          <a:xfrm>
            <a:off x="179512" y="309085"/>
            <a:ext cx="335309" cy="341406"/>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algn="just" eaLnBrk="0"/>
            <a:r>
              <a:rPr lang="fr-FR" b="1" dirty="0" smtClean="0"/>
              <a:t> La procédure des produits à recevoir utilisant le compte 418 fonctionne sur le même principe.</a:t>
            </a:r>
          </a:p>
          <a:p>
            <a:pPr algn="just" eaLnBrk="0"/>
            <a:endParaRPr lang="fr-FR" b="1" dirty="0" smtClean="0"/>
          </a:p>
          <a:p>
            <a:pPr algn="just" eaLnBrk="0"/>
            <a:r>
              <a:rPr lang="fr-FR" b="1" dirty="0" smtClean="0"/>
              <a:t>En recette, lorsque la somme des ordres de recettes prévisionnels est supérieure à la somme des ordres de recette réels la différence s’interprète en fin d’année comme une diminution de recette</a:t>
            </a:r>
            <a:r>
              <a:rPr lang="fr-FR" dirty="0" smtClean="0"/>
              <a:t>.</a:t>
            </a:r>
          </a:p>
          <a:p>
            <a:endParaRPr lang="fr-FR" dirty="0"/>
          </a:p>
        </p:txBody>
      </p:sp>
      <p:pic>
        <p:nvPicPr>
          <p:cNvPr id="2" name="Image 1"/>
          <p:cNvPicPr>
            <a:picLocks noChangeAspect="1"/>
          </p:cNvPicPr>
          <p:nvPr/>
        </p:nvPicPr>
        <p:blipFill>
          <a:blip r:embed="rId2"/>
          <a:stretch>
            <a:fillRect/>
          </a:stretch>
        </p:blipFill>
        <p:spPr>
          <a:xfrm>
            <a:off x="323528" y="332656"/>
            <a:ext cx="335309" cy="341406"/>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1142984"/>
            <a:ext cx="7786742" cy="642942"/>
          </a:xfrm>
        </p:spPr>
        <p:txBody>
          <a:bodyPr>
            <a:normAutofit fontScale="90000"/>
          </a:bodyPr>
          <a:lstStyle/>
          <a:p>
            <a:r>
              <a:rPr lang="fr-FR" sz="3100" b="1" dirty="0" smtClean="0"/>
              <a:t>  Charges à payer non régularisées sur N+1</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a:bodyPr>
          <a:lstStyle/>
          <a:p>
            <a:pPr algn="just"/>
            <a:r>
              <a:rPr lang="fr-FR" dirty="0" smtClean="0"/>
              <a:t>Les cas de non régularisation des CAP en N+1 doivent demeurer l'exception. En effet, le mandat </a:t>
            </a:r>
            <a:r>
              <a:rPr lang="fr-FR" dirty="0" err="1" smtClean="0"/>
              <a:t>extourné</a:t>
            </a:r>
            <a:r>
              <a:rPr lang="fr-FR" dirty="0" smtClean="0"/>
              <a:t> correspond à une dépense engagée et pour laquelle </a:t>
            </a:r>
            <a:r>
              <a:rPr lang="fr-FR" b="1" u="sng" dirty="0" smtClean="0"/>
              <a:t>le service est fait.</a:t>
            </a:r>
          </a:p>
          <a:p>
            <a:pPr algn="just"/>
            <a:r>
              <a:rPr lang="fr-FR" dirty="0" smtClean="0"/>
              <a:t>Le gestionnaire doit relancer les fournisseurs tardant à envoyer leur facture (ce n’est plus à l’AC de les réclamer).</a:t>
            </a:r>
          </a:p>
          <a:p>
            <a:pPr algn="just"/>
            <a:r>
              <a:rPr lang="fr-FR" dirty="0" smtClean="0"/>
              <a:t>Si la CAP n'est pas régularisée pendant l'exercice N+1, il y aura lieu de procéder à un nouveau rattachement de la CAP à la fin de l'exercice (estimation en 2022 et mandat d’extourne en 2023 non finalisé).</a:t>
            </a:r>
          </a:p>
        </p:txBody>
      </p:sp>
      <p:pic>
        <p:nvPicPr>
          <p:cNvPr id="1026" name="Picture 2"/>
          <p:cNvPicPr>
            <a:picLocks noChangeAspect="1" noChangeArrowheads="1"/>
          </p:cNvPicPr>
          <p:nvPr/>
        </p:nvPicPr>
        <p:blipFill>
          <a:blip r:embed="rId2" cstate="print"/>
          <a:srcRect/>
          <a:stretch>
            <a:fillRect/>
          </a:stretch>
        </p:blipFill>
        <p:spPr bwMode="auto">
          <a:xfrm>
            <a:off x="285720" y="500042"/>
            <a:ext cx="719460" cy="647693"/>
          </a:xfrm>
          <a:prstGeom prst="rect">
            <a:avLst/>
          </a:prstGeom>
          <a:noFill/>
          <a:ln w="9525">
            <a:noFill/>
            <a:miter lim="800000"/>
            <a:headEnd/>
            <a:tailEnd/>
          </a:ln>
          <a:effectLst/>
        </p:spPr>
      </p:pic>
      <p:pic>
        <p:nvPicPr>
          <p:cNvPr id="5" name="Image 4"/>
          <p:cNvPicPr>
            <a:picLocks noChangeAspect="1"/>
          </p:cNvPicPr>
          <p:nvPr/>
        </p:nvPicPr>
        <p:blipFill>
          <a:blip r:embed="rId3"/>
          <a:stretch>
            <a:fillRect/>
          </a:stretch>
        </p:blipFill>
        <p:spPr>
          <a:xfrm>
            <a:off x="298246" y="199977"/>
            <a:ext cx="371888" cy="34750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Facture oubliée et non </a:t>
            </a:r>
            <a:r>
              <a:rPr lang="fr-FR" dirty="0" err="1" smtClean="0"/>
              <a:t>extournée</a:t>
            </a:r>
            <a:endParaRPr lang="fr-FR" dirty="0"/>
          </a:p>
        </p:txBody>
      </p:sp>
      <p:sp>
        <p:nvSpPr>
          <p:cNvPr id="3" name="Espace réservé du contenu 2"/>
          <p:cNvSpPr>
            <a:spLocks noGrp="1"/>
          </p:cNvSpPr>
          <p:nvPr>
            <p:ph sz="quarter" idx="1"/>
          </p:nvPr>
        </p:nvSpPr>
        <p:spPr>
          <a:xfrm>
            <a:off x="914400" y="1772816"/>
            <a:ext cx="7772400" cy="4246984"/>
          </a:xfrm>
        </p:spPr>
        <p:txBody>
          <a:bodyPr/>
          <a:lstStyle/>
          <a:p>
            <a:pPr algn="just"/>
            <a:r>
              <a:rPr lang="fr-FR" b="1" dirty="0" smtClean="0"/>
              <a:t>Cas d’une facture oubliée : service fait mais non facturé en N-1 et engagement non </a:t>
            </a:r>
            <a:r>
              <a:rPr lang="fr-FR" b="1" dirty="0" err="1" smtClean="0"/>
              <a:t>extourné</a:t>
            </a:r>
            <a:r>
              <a:rPr lang="fr-FR" b="1" dirty="0" smtClean="0"/>
              <a:t> (oubli) ; facture présentée en N ou N+1, etc…</a:t>
            </a:r>
          </a:p>
          <a:p>
            <a:pPr algn="just"/>
            <a:r>
              <a:rPr lang="fr-FR" b="1" dirty="0" smtClean="0"/>
              <a:t>Vérifications à </a:t>
            </a:r>
            <a:r>
              <a:rPr lang="fr-FR" b="1" dirty="0"/>
              <a:t>faire. Règle de la déchéance quadriennale (prescription</a:t>
            </a:r>
            <a:r>
              <a:rPr lang="fr-FR" b="1" dirty="0" smtClean="0"/>
              <a:t>),</a:t>
            </a:r>
          </a:p>
          <a:p>
            <a:pPr algn="just"/>
            <a:r>
              <a:rPr lang="fr-FR" b="1" dirty="0" smtClean="0"/>
              <a:t>Facture payée « normalement » comme une facture de l’exercice sur le compte par nature. </a:t>
            </a:r>
            <a:r>
              <a:rPr lang="fr-FR" b="1" smtClean="0"/>
              <a:t>Utilité, </a:t>
            </a:r>
            <a:r>
              <a:rPr lang="fr-FR" b="1" dirty="0" smtClean="0"/>
              <a:t>le </a:t>
            </a:r>
            <a:r>
              <a:rPr lang="fr-FR" b="1" smtClean="0"/>
              <a:t>cas échéant, </a:t>
            </a:r>
            <a:r>
              <a:rPr lang="fr-FR" b="1" dirty="0" smtClean="0"/>
              <a:t>d’un certificat explicatif.</a:t>
            </a:r>
          </a:p>
          <a:p>
            <a:endParaRPr lang="fr-FR" dirty="0"/>
          </a:p>
        </p:txBody>
      </p:sp>
      <p:pic>
        <p:nvPicPr>
          <p:cNvPr id="4" name="Image 3"/>
          <p:cNvPicPr>
            <a:picLocks noChangeAspect="1"/>
          </p:cNvPicPr>
          <p:nvPr/>
        </p:nvPicPr>
        <p:blipFill>
          <a:blip r:embed="rId2"/>
          <a:stretch>
            <a:fillRect/>
          </a:stretch>
        </p:blipFill>
        <p:spPr>
          <a:xfrm>
            <a:off x="251520" y="249603"/>
            <a:ext cx="371888" cy="347502"/>
          </a:xfrm>
          <a:prstGeom prst="rect">
            <a:avLst/>
          </a:prstGeom>
        </p:spPr>
      </p:pic>
    </p:spTree>
    <p:extLst>
      <p:ext uri="{BB962C8B-B14F-4D97-AF65-F5344CB8AC3E}">
        <p14:creationId xmlns:p14="http://schemas.microsoft.com/office/powerpoint/2010/main" val="331522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34082"/>
          </a:xfrm>
        </p:spPr>
        <p:txBody>
          <a:bodyPr>
            <a:normAutofit fontScale="90000"/>
          </a:bodyPr>
          <a:lstStyle/>
          <a:p>
            <a:r>
              <a:rPr lang="fr-FR" dirty="0" smtClean="0"/>
              <a:t>En mode Opale</a:t>
            </a:r>
            <a:endParaRPr lang="fr-FR" dirty="0"/>
          </a:p>
        </p:txBody>
      </p:sp>
      <p:pic>
        <p:nvPicPr>
          <p:cNvPr id="4" name="Image 3"/>
          <p:cNvPicPr>
            <a:picLocks noChangeAspect="1"/>
          </p:cNvPicPr>
          <p:nvPr/>
        </p:nvPicPr>
        <p:blipFill>
          <a:blip r:embed="rId2"/>
          <a:stretch>
            <a:fillRect/>
          </a:stretch>
        </p:blipFill>
        <p:spPr>
          <a:xfrm>
            <a:off x="40821" y="2204864"/>
            <a:ext cx="8961420" cy="3888432"/>
          </a:xfrm>
          <a:prstGeom prst="rect">
            <a:avLst/>
          </a:prstGeom>
        </p:spPr>
      </p:pic>
      <p:sp>
        <p:nvSpPr>
          <p:cNvPr id="5" name="Rectangle 4"/>
          <p:cNvSpPr/>
          <p:nvPr/>
        </p:nvSpPr>
        <p:spPr>
          <a:xfrm>
            <a:off x="914400" y="875832"/>
            <a:ext cx="7978080" cy="492443"/>
          </a:xfrm>
          <a:prstGeom prst="rect">
            <a:avLst/>
          </a:prstGeom>
        </p:spPr>
        <p:txBody>
          <a:bodyPr wrap="square">
            <a:spAutoFit/>
          </a:bodyPr>
          <a:lstStyle/>
          <a:p>
            <a:r>
              <a:rPr lang="fr-FR" sz="2600" dirty="0">
                <a:solidFill>
                  <a:prstClr val="black"/>
                </a:solidFill>
              </a:rPr>
              <a:t>« Magistère - opérations de fin d'exercice - compte financier » </a:t>
            </a:r>
            <a:endParaRPr lang="fr-FR" dirty="0"/>
          </a:p>
        </p:txBody>
      </p:sp>
    </p:spTree>
    <p:extLst>
      <p:ext uri="{BB962C8B-B14F-4D97-AF65-F5344CB8AC3E}">
        <p14:creationId xmlns:p14="http://schemas.microsoft.com/office/powerpoint/2010/main" val="98009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78098"/>
          </a:xfrm>
        </p:spPr>
        <p:txBody>
          <a:bodyPr/>
          <a:lstStyle/>
          <a:p>
            <a:r>
              <a:rPr lang="fr-FR" i="1" dirty="0" smtClean="0"/>
              <a:t>AVANT LE 31 DECEMBRE 2023</a:t>
            </a:r>
            <a:endParaRPr lang="fr-FR" i="1" dirty="0"/>
          </a:p>
        </p:txBody>
      </p:sp>
      <p:sp>
        <p:nvSpPr>
          <p:cNvPr id="3" name="Espace réservé du contenu 2"/>
          <p:cNvSpPr>
            <a:spLocks noGrp="1"/>
          </p:cNvSpPr>
          <p:nvPr>
            <p:ph sz="quarter" idx="1"/>
          </p:nvPr>
        </p:nvSpPr>
        <p:spPr>
          <a:xfrm>
            <a:off x="179512" y="1196752"/>
            <a:ext cx="8712968" cy="5472608"/>
          </a:xfrm>
        </p:spPr>
        <p:txBody>
          <a:bodyPr>
            <a:normAutofit/>
          </a:bodyPr>
          <a:lstStyle/>
          <a:p>
            <a:pPr algn="just"/>
            <a:r>
              <a:rPr lang="fr-FR" dirty="0" smtClean="0"/>
              <a:t>Limiter les commandes.</a:t>
            </a:r>
          </a:p>
          <a:p>
            <a:pPr algn="just"/>
            <a:r>
              <a:rPr lang="fr-FR" dirty="0" smtClean="0"/>
              <a:t>Vérifier la situation du SRH.</a:t>
            </a:r>
          </a:p>
          <a:p>
            <a:pPr algn="just"/>
            <a:r>
              <a:rPr lang="fr-FR" dirty="0"/>
              <a:t>Faire les ordres de recettes qui sont prêts.</a:t>
            </a:r>
          </a:p>
          <a:p>
            <a:pPr algn="just"/>
            <a:r>
              <a:rPr lang="fr-FR" dirty="0" smtClean="0"/>
              <a:t>Régulariser les DAO.</a:t>
            </a:r>
          </a:p>
          <a:p>
            <a:pPr algn="just"/>
            <a:r>
              <a:rPr lang="fr-FR" dirty="0"/>
              <a:t>Faire un mandatement avec les dernières factures reçues.</a:t>
            </a:r>
          </a:p>
          <a:p>
            <a:pPr algn="just"/>
            <a:r>
              <a:rPr lang="fr-FR" dirty="0"/>
              <a:t>Arrêter la vente des tickets repas, vérifier le stock</a:t>
            </a:r>
            <a:r>
              <a:rPr lang="fr-FR" dirty="0" smtClean="0"/>
              <a:t>.</a:t>
            </a:r>
          </a:p>
          <a:p>
            <a:pPr algn="just"/>
            <a:r>
              <a:rPr lang="fr-FR" dirty="0" smtClean="0"/>
              <a:t>Stopper et régulariser les objets confectionnés</a:t>
            </a:r>
            <a:endParaRPr lang="fr-FR" dirty="0"/>
          </a:p>
          <a:p>
            <a:pPr algn="just"/>
            <a:r>
              <a:rPr lang="fr-FR" dirty="0" smtClean="0"/>
              <a:t>Traiter </a:t>
            </a:r>
            <a:r>
              <a:rPr lang="fr-FR" dirty="0"/>
              <a:t>les régies : régies temporaire, régie d’avance</a:t>
            </a:r>
            <a:r>
              <a:rPr lang="fr-FR" dirty="0" smtClean="0"/>
              <a:t>…</a:t>
            </a:r>
          </a:p>
          <a:p>
            <a:pPr algn="just"/>
            <a:r>
              <a:rPr lang="fr-FR" dirty="0"/>
              <a:t>Procédure pour les encaissements </a:t>
            </a:r>
            <a:r>
              <a:rPr lang="fr-FR" dirty="0" smtClean="0"/>
              <a:t>ultérieurs au solde de la régie.</a:t>
            </a:r>
            <a:endParaRPr lang="fr-FR" dirty="0"/>
          </a:p>
          <a:p>
            <a:pPr algn="just"/>
            <a:r>
              <a:rPr lang="fr-FR" dirty="0"/>
              <a:t>Arrêter l’état du stock alimentaire</a:t>
            </a:r>
            <a:r>
              <a:rPr lang="fr-FR" dirty="0" smtClean="0"/>
              <a:t>.</a:t>
            </a:r>
          </a:p>
          <a:p>
            <a:pPr algn="just"/>
            <a:r>
              <a:rPr lang="fr-FR" dirty="0" smtClean="0"/>
              <a:t>Vérifier les situations des dépenses engagées et des recettes.</a:t>
            </a:r>
          </a:p>
          <a:p>
            <a:endParaRPr lang="fr-FR" dirty="0"/>
          </a:p>
        </p:txBody>
      </p:sp>
      <p:pic>
        <p:nvPicPr>
          <p:cNvPr id="4" name="Image 3"/>
          <p:cNvPicPr>
            <a:picLocks noChangeAspect="1"/>
          </p:cNvPicPr>
          <p:nvPr/>
        </p:nvPicPr>
        <p:blipFill>
          <a:blip r:embed="rId3"/>
          <a:stretch>
            <a:fillRect/>
          </a:stretch>
        </p:blipFill>
        <p:spPr>
          <a:xfrm>
            <a:off x="251520" y="188640"/>
            <a:ext cx="371888" cy="347502"/>
          </a:xfrm>
          <a:prstGeom prst="rect">
            <a:avLst/>
          </a:prstGeom>
        </p:spPr>
      </p:pic>
    </p:spTree>
    <p:extLst>
      <p:ext uri="{BB962C8B-B14F-4D97-AF65-F5344CB8AC3E}">
        <p14:creationId xmlns:p14="http://schemas.microsoft.com/office/powerpoint/2010/main" val="821064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11995</TotalTime>
  <Words>3269</Words>
  <Application>Microsoft Office PowerPoint</Application>
  <PresentationFormat>Affichage à l'écran (4:3)</PresentationFormat>
  <Paragraphs>287</Paragraphs>
  <Slides>73</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73</vt:i4>
      </vt:variant>
    </vt:vector>
  </HeadingPairs>
  <TitlesOfParts>
    <vt:vector size="80" baseType="lpstr">
      <vt:lpstr>Arial</vt:lpstr>
      <vt:lpstr>Calibri</vt:lpstr>
      <vt:lpstr>Franklin Gothic Book</vt:lpstr>
      <vt:lpstr>Perpetua</vt:lpstr>
      <vt:lpstr>Times New Roman</vt:lpstr>
      <vt:lpstr>Wingdings 2</vt:lpstr>
      <vt:lpstr>Capitaux</vt:lpstr>
      <vt:lpstr>LA PERIODE D'INVENTAIRE :  LES ECRITURES DE FIN D’ANNEE 14 – 11 - 2023</vt:lpstr>
      <vt:lpstr>SOMMAIRE DE LA FORMATION</vt:lpstr>
      <vt:lpstr>LA PERIODE D’INVENTAIRE  </vt:lpstr>
      <vt:lpstr>LE CALENDRIER</vt:lpstr>
      <vt:lpstr>La préparation</vt:lpstr>
      <vt:lpstr>En mode Opale</vt:lpstr>
      <vt:lpstr>En mode Opale</vt:lpstr>
      <vt:lpstr>En mode Opale</vt:lpstr>
      <vt:lpstr>AVANT LE 31 DECEMBRE 2023</vt:lpstr>
      <vt:lpstr>REGIES</vt:lpstr>
      <vt:lpstr>SITUATION DES DEPENSES ENGAGEES</vt:lpstr>
      <vt:lpstr>SITUATION DES RECETTES</vt:lpstr>
      <vt:lpstr>A RETENIR</vt:lpstr>
      <vt:lpstr>A RETENIR</vt:lpstr>
      <vt:lpstr>DEBUT JANVIER 2024</vt:lpstr>
      <vt:lpstr>DEBUT JANVIER avant basculement</vt:lpstr>
      <vt:lpstr>APRES BASCULEMENT</vt:lpstr>
      <vt:lpstr>AVANT ou APRES BASCULEMENT</vt:lpstr>
      <vt:lpstr>DBM 22</vt:lpstr>
      <vt:lpstr>Présentation PowerPoint</vt:lpstr>
      <vt:lpstr>LES STOCKS</vt:lpstr>
      <vt:lpstr>LES STOCKS</vt:lpstr>
      <vt:lpstr>LES STOCKS</vt:lpstr>
      <vt:lpstr>Présentation PowerPoint</vt:lpstr>
      <vt:lpstr>INVENTAIRE et AMORTISSEMENTS</vt:lpstr>
      <vt:lpstr>LES AMORTISSEMENTS</vt:lpstr>
      <vt:lpstr>L’EXTOURNE</vt:lpstr>
      <vt:lpstr>OBLIGATOIRE</vt:lpstr>
      <vt:lpstr>EXTOURNE GFC</vt:lpstr>
      <vt:lpstr>BASCULEMENT 2023 à 2024</vt:lpstr>
      <vt:lpstr>CALENDRIER</vt:lpstr>
      <vt:lpstr>    </vt:lpstr>
      <vt:lpstr>   </vt:lpstr>
      <vt:lpstr>Présentation PowerPoint</vt:lpstr>
      <vt:lpstr>Réception du  mandatement de 2023 en CGENE (N-1)</vt:lpstr>
      <vt:lpstr>comptabilité générale 2023</vt:lpstr>
      <vt:lpstr>FICHIER DE TRANSFERT</vt:lpstr>
      <vt:lpstr>comptabilité générale N-1 (2023) </vt:lpstr>
      <vt:lpstr>Présentation PowerPoint</vt:lpstr>
      <vt:lpstr>comptabilité budgétaire N (2024) </vt:lpstr>
      <vt:lpstr>Présentation PowerPoint</vt:lpstr>
      <vt:lpstr>comptabilité budgétaire N (2024) </vt:lpstr>
      <vt:lpstr>comptabilité budgétaire N (2024)</vt:lpstr>
      <vt:lpstr>comptabilité budgétaire N (2024) </vt:lpstr>
      <vt:lpstr>Présentation PowerPoint</vt:lpstr>
      <vt:lpstr>comptabilité budgétaire N ( 2024) </vt:lpstr>
      <vt:lpstr>comptabilité budgétaire N ( 2024) </vt:lpstr>
      <vt:lpstr>comptabilité budgétaire N ( 2024) </vt:lpstr>
      <vt:lpstr>comptabilité budgétaire N ( 2024)</vt:lpstr>
      <vt:lpstr>comptabilité budgétaire N ( 2024)</vt:lpstr>
      <vt:lpstr>comptabilité budgétaire N ( 2016)</vt:lpstr>
      <vt:lpstr>comptabilité budgétaire N ( 2024 )</vt:lpstr>
      <vt:lpstr>comptabilité budgétaire N ( 2024 )</vt:lpstr>
      <vt:lpstr>En Comptabilité Générale N (2024 ) </vt:lpstr>
      <vt:lpstr>En Comptabilité Générale N (2024)</vt:lpstr>
      <vt:lpstr>comptabilité budgétaire N ( 2024 )</vt:lpstr>
      <vt:lpstr>comptabilité budgétaire N ( 2024 )</vt:lpstr>
      <vt:lpstr>comptabilité budgétaire N ( 2024 )</vt:lpstr>
      <vt:lpstr>comptabilité budgétaire N ( 2024 )</vt:lpstr>
      <vt:lpstr>comptabilité budgétaire N ( 2024 )</vt:lpstr>
      <vt:lpstr>comptabilité budgétaire N ( 2024 )</vt:lpstr>
      <vt:lpstr>1ER CAS montant de la facture est identique au mandat estimatif de l’année N-1, il n’y a aucun impact sur le budget N La capacité d’autofinancement ne sera pas modifiée par l’opération extournée. Le fonds de roulement ne variera pas.  </vt:lpstr>
      <vt:lpstr>2ème cas montant de la facture est inférieur au mandat estimatif de l’année N-1 la différence au crédit du compte de classe 6 s’analysera en fin d’année comme un ordre de reversement. Cette réduction des charges conduira à une augmentation de la Capacité d’autofinancement et donc du Fonds de roulement en fin d’exercice.   </vt:lpstr>
      <vt:lpstr>3ème cas montant de la facture est supérieur au mandat estimatif de l’année N-1 le complément sera mandaté sur les crédits de l’année en cours N.  Cette charge supplémentaire va diminuer la Capacité d’autofinancement, et fera diminuer le fonds de roulement, qui sera ainsi corrigé.  </vt:lpstr>
      <vt:lpstr>comptabilité budgétaire N ( 2024 )</vt:lpstr>
      <vt:lpstr>comptabilité budgétaire N ( 2024 )</vt:lpstr>
      <vt:lpstr>comptabilité budgétaire N ( 2024 )</vt:lpstr>
      <vt:lpstr>comptabilité budgétaire N ( 2024 ) cas 3</vt:lpstr>
      <vt:lpstr>En Comptabilité Générale N (2024 ) </vt:lpstr>
      <vt:lpstr>En Comptabilité Générale N (2024 )</vt:lpstr>
      <vt:lpstr>Présentation PowerPoint</vt:lpstr>
      <vt:lpstr>  Charges à payer non régularisées sur N+1 </vt:lpstr>
      <vt:lpstr>Facture oubliée et non extournée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ECRITURES DE FIN D’ANNEE</dc:title>
  <dc:creator>intendance1</dc:creator>
  <cp:lastModifiedBy>Bernard</cp:lastModifiedBy>
  <cp:revision>1071</cp:revision>
  <dcterms:created xsi:type="dcterms:W3CDTF">2015-11-25T14:41:48Z</dcterms:created>
  <dcterms:modified xsi:type="dcterms:W3CDTF">2023-11-12T19:12:51Z</dcterms:modified>
</cp:coreProperties>
</file>