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Default Extension="xls" ContentType="application/vnd.ms-exce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80"/>
  </p:notesMasterIdLst>
  <p:sldIdLst>
    <p:sldId id="256" r:id="rId2"/>
    <p:sldId id="259" r:id="rId3"/>
    <p:sldId id="257" r:id="rId4"/>
    <p:sldId id="260" r:id="rId5"/>
    <p:sldId id="261" r:id="rId6"/>
    <p:sldId id="336" r:id="rId7"/>
    <p:sldId id="310" r:id="rId8"/>
    <p:sldId id="311" r:id="rId9"/>
    <p:sldId id="312" r:id="rId10"/>
    <p:sldId id="313" r:id="rId11"/>
    <p:sldId id="314" r:id="rId12"/>
    <p:sldId id="315" r:id="rId13"/>
    <p:sldId id="316" r:id="rId14"/>
    <p:sldId id="317" r:id="rId15"/>
    <p:sldId id="309" r:id="rId16"/>
    <p:sldId id="319" r:id="rId17"/>
    <p:sldId id="320" r:id="rId18"/>
    <p:sldId id="321" r:id="rId19"/>
    <p:sldId id="322" r:id="rId20"/>
    <p:sldId id="323" r:id="rId21"/>
    <p:sldId id="324" r:id="rId22"/>
    <p:sldId id="325" r:id="rId23"/>
    <p:sldId id="326" r:id="rId24"/>
    <p:sldId id="327" r:id="rId25"/>
    <p:sldId id="328" r:id="rId26"/>
    <p:sldId id="329" r:id="rId27"/>
    <p:sldId id="330" r:id="rId28"/>
    <p:sldId id="331" r:id="rId29"/>
    <p:sldId id="332" r:id="rId30"/>
    <p:sldId id="333" r:id="rId31"/>
    <p:sldId id="334" r:id="rId32"/>
    <p:sldId id="335" r:id="rId33"/>
    <p:sldId id="318" r:id="rId34"/>
    <p:sldId id="258" r:id="rId35"/>
    <p:sldId id="347" r:id="rId36"/>
    <p:sldId id="337" r:id="rId37"/>
    <p:sldId id="289" r:id="rId38"/>
    <p:sldId id="346" r:id="rId39"/>
    <p:sldId id="351" r:id="rId40"/>
    <p:sldId id="288" r:id="rId41"/>
    <p:sldId id="350" r:id="rId42"/>
    <p:sldId id="290" r:id="rId43"/>
    <p:sldId id="276" r:id="rId44"/>
    <p:sldId id="292" r:id="rId45"/>
    <p:sldId id="291" r:id="rId46"/>
    <p:sldId id="277" r:id="rId47"/>
    <p:sldId id="278" r:id="rId48"/>
    <p:sldId id="338" r:id="rId49"/>
    <p:sldId id="339" r:id="rId50"/>
    <p:sldId id="340" r:id="rId51"/>
    <p:sldId id="341" r:id="rId52"/>
    <p:sldId id="342" r:id="rId53"/>
    <p:sldId id="343" r:id="rId54"/>
    <p:sldId id="279" r:id="rId55"/>
    <p:sldId id="280" r:id="rId56"/>
    <p:sldId id="348" r:id="rId57"/>
    <p:sldId id="349" r:id="rId58"/>
    <p:sldId id="287" r:id="rId59"/>
    <p:sldId id="282" r:id="rId60"/>
    <p:sldId id="283" r:id="rId61"/>
    <p:sldId id="284" r:id="rId62"/>
    <p:sldId id="285" r:id="rId63"/>
    <p:sldId id="293" r:id="rId64"/>
    <p:sldId id="294" r:id="rId65"/>
    <p:sldId id="295" r:id="rId66"/>
    <p:sldId id="296" r:id="rId67"/>
    <p:sldId id="297" r:id="rId68"/>
    <p:sldId id="298" r:id="rId69"/>
    <p:sldId id="272" r:id="rId70"/>
    <p:sldId id="299" r:id="rId71"/>
    <p:sldId id="300" r:id="rId72"/>
    <p:sldId id="301" r:id="rId73"/>
    <p:sldId id="302" r:id="rId74"/>
    <p:sldId id="303" r:id="rId75"/>
    <p:sldId id="304" r:id="rId76"/>
    <p:sldId id="305" r:id="rId77"/>
    <p:sldId id="306" r:id="rId78"/>
    <p:sldId id="307" r:id="rId79"/>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0"/>
    <p:restoredTop sz="86410" autoAdjust="0"/>
  </p:normalViewPr>
  <p:slideViewPr>
    <p:cSldViewPr>
      <p:cViewPr varScale="1">
        <p:scale>
          <a:sx n="98" d="100"/>
          <a:sy n="98" d="100"/>
        </p:scale>
        <p:origin x="-1284"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6" d="100"/>
          <a:sy n="56" d="100"/>
        </p:scale>
        <p:origin x="-1860" y="-96"/>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fr-FR"/>
          </a:p>
        </p:txBody>
      </p:sp>
      <p:sp>
        <p:nvSpPr>
          <p:cNvPr id="3" name="Espace réservé de la date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B9C9FAA2-A902-469D-A60E-17696584F5C5}" type="datetimeFigureOut">
              <a:rPr lang="fr-FR" smtClean="0"/>
              <a:pPr/>
              <a:t>10/05/2019</a:t>
            </a:fld>
            <a:endParaRPr lang="fr-FR"/>
          </a:p>
        </p:txBody>
      </p:sp>
      <p:sp>
        <p:nvSpPr>
          <p:cNvPr id="4" name="Espace réservé de l'image des diapositives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fr-FR"/>
          </a:p>
        </p:txBody>
      </p:sp>
      <p:sp>
        <p:nvSpPr>
          <p:cNvPr id="5" name="Espace réservé des commentaires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40838F22-8619-4B2B-94B1-EB546E34FF62}" type="slidenum">
              <a:rPr lang="fr-FR" smtClean="0"/>
              <a:pPr/>
              <a:t>‹N°›</a:t>
            </a:fld>
            <a:endParaRPr lang="fr-FR"/>
          </a:p>
        </p:txBody>
      </p:sp>
    </p:spTree>
    <p:extLst>
      <p:ext uri="{BB962C8B-B14F-4D97-AF65-F5344CB8AC3E}">
        <p14:creationId xmlns="" xmlns:p14="http://schemas.microsoft.com/office/powerpoint/2010/main" val="383889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Effectivement, le mandat a entraîné un débit en classe 2 et il convient de solder le compte concerné (ou du moins l'écriture) par un OR qui crédite le même compte de classe 2. On peut aussi signaler que comme cette écriture, tout comme le mandat d'origine, se passe entre la section OPC et la classe 2, il n'y a pas d'incidence sur le résultat.</a:t>
            </a:r>
            <a:endParaRPr lang="fr-FR" dirty="0"/>
          </a:p>
        </p:txBody>
      </p:sp>
      <p:sp>
        <p:nvSpPr>
          <p:cNvPr id="4" name="Espace réservé du numéro de diapositive 3"/>
          <p:cNvSpPr>
            <a:spLocks noGrp="1"/>
          </p:cNvSpPr>
          <p:nvPr>
            <p:ph type="sldNum" sz="quarter" idx="10"/>
          </p:nvPr>
        </p:nvSpPr>
        <p:spPr/>
        <p:txBody>
          <a:bodyPr/>
          <a:lstStyle/>
          <a:p>
            <a:fld id="{40838F22-8619-4B2B-94B1-EB546E34FF62}" type="slidenum">
              <a:rPr lang="fr-FR" smtClean="0"/>
              <a:pPr/>
              <a:t>35</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txBox="1">
            <a:spLocks noGrp="1" noChangeArrowheads="1"/>
          </p:cNvSpPr>
          <p:nvPr/>
        </p:nvSpPr>
        <p:spPr bwMode="auto">
          <a:xfrm>
            <a:off x="0" y="0"/>
            <a:ext cx="3076363" cy="511731"/>
          </a:xfrm>
          <a:prstGeom prst="rect">
            <a:avLst/>
          </a:prstGeom>
          <a:noFill/>
          <a:ln w="9525">
            <a:noFill/>
            <a:miter lim="800000"/>
            <a:headEnd/>
            <a:tailEnd/>
          </a:ln>
        </p:spPr>
        <p:txBody>
          <a:bodyPr lIns="99672" tIns="49836" rIns="99672" bIns="49836"/>
          <a:lstStyle/>
          <a:p>
            <a:pPr defTabSz="985320"/>
            <a:r>
              <a:rPr lang="fr-FR" sz="1300" dirty="0">
                <a:latin typeface="Georgia" pitchFamily="18" charset="0"/>
              </a:rPr>
              <a:t>CB.2.1.2 - Bilan des premiers budgets contrôlés en mode RCBC</a:t>
            </a:r>
          </a:p>
        </p:txBody>
      </p:sp>
      <p:sp>
        <p:nvSpPr>
          <p:cNvPr id="143363" name="Rectangle 7"/>
          <p:cNvSpPr txBox="1">
            <a:spLocks noGrp="1" noChangeArrowheads="1"/>
          </p:cNvSpPr>
          <p:nvPr/>
        </p:nvSpPr>
        <p:spPr bwMode="auto">
          <a:xfrm>
            <a:off x="4021294" y="9721106"/>
            <a:ext cx="3076363" cy="511731"/>
          </a:xfrm>
          <a:prstGeom prst="rect">
            <a:avLst/>
          </a:prstGeom>
          <a:noFill/>
          <a:ln w="9525">
            <a:noFill/>
            <a:miter lim="800000"/>
            <a:headEnd/>
            <a:tailEnd/>
          </a:ln>
        </p:spPr>
        <p:txBody>
          <a:bodyPr lIns="99672" tIns="49836" rIns="99672" bIns="49836" anchor="b"/>
          <a:lstStyle/>
          <a:p>
            <a:pPr algn="r" defTabSz="985320"/>
            <a:fld id="{E73D1003-B139-477B-A164-7F6494164972}" type="slidenum">
              <a:rPr lang="fr-FR" sz="1300">
                <a:latin typeface="Georgia" pitchFamily="18" charset="0"/>
              </a:rPr>
              <a:pPr algn="r" defTabSz="985320"/>
              <a:t>62</a:t>
            </a:fld>
            <a:endParaRPr lang="fr-FR" sz="1300" dirty="0">
              <a:latin typeface="Georgia" pitchFamily="18" charset="0"/>
            </a:endParaRPr>
          </a:p>
        </p:txBody>
      </p:sp>
      <p:sp>
        <p:nvSpPr>
          <p:cNvPr id="143364" name="Rectangle 2"/>
          <p:cNvSpPr>
            <a:spLocks noGrp="1" noRot="1" noChangeAspect="1" noChangeArrowheads="1" noTextEdit="1"/>
          </p:cNvSpPr>
          <p:nvPr>
            <p:ph type="sldImg"/>
          </p:nvPr>
        </p:nvSpPr>
        <p:spPr>
          <a:ln/>
        </p:spPr>
      </p:sp>
      <p:sp>
        <p:nvSpPr>
          <p:cNvPr id="143365" name="Rectangle 3"/>
          <p:cNvSpPr>
            <a:spLocks noGrp="1" noChangeArrowheads="1"/>
          </p:cNvSpPr>
          <p:nvPr>
            <p:ph type="body" idx="1"/>
          </p:nvPr>
        </p:nvSpPr>
        <p:spPr>
          <a:noFill/>
          <a:ln/>
        </p:spPr>
        <p:txBody>
          <a:bodyPr/>
          <a:lstStyle/>
          <a:p>
            <a:pPr defTabSz="990478">
              <a:spcBef>
                <a:spcPct val="0"/>
              </a:spcBef>
            </a:pPr>
            <a:endParaRPr lang="fr-FR"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Espace réservé de l'en-tête 1"/>
          <p:cNvSpPr txBox="1">
            <a:spLocks noGrp="1"/>
          </p:cNvSpPr>
          <p:nvPr/>
        </p:nvSpPr>
        <p:spPr bwMode="auto">
          <a:xfrm>
            <a:off x="0" y="0"/>
            <a:ext cx="3077137" cy="512304"/>
          </a:xfrm>
          <a:prstGeom prst="rect">
            <a:avLst/>
          </a:prstGeom>
          <a:noFill/>
          <a:ln w="9525">
            <a:noFill/>
            <a:miter lim="800000"/>
            <a:headEnd/>
            <a:tailEnd/>
          </a:ln>
        </p:spPr>
        <p:txBody>
          <a:bodyPr lIns="99654" tIns="49829" rIns="99654" bIns="49829"/>
          <a:lstStyle/>
          <a:p>
            <a:r>
              <a:rPr lang="fr-FR" sz="1300" dirty="0"/>
              <a:t>3 - Le plan comptable et les futurs évolutions </a:t>
            </a:r>
          </a:p>
        </p:txBody>
      </p:sp>
      <p:sp>
        <p:nvSpPr>
          <p:cNvPr id="97283" name="Espace réservé de l'image des diapositives 1"/>
          <p:cNvSpPr>
            <a:spLocks noGrp="1" noRot="1" noChangeAspect="1" noTextEdit="1"/>
          </p:cNvSpPr>
          <p:nvPr>
            <p:ph type="sldImg"/>
          </p:nvPr>
        </p:nvSpPr>
        <p:spPr>
          <a:xfrm>
            <a:off x="993775" y="768350"/>
            <a:ext cx="5113338" cy="3835400"/>
          </a:xfrm>
          <a:ln/>
        </p:spPr>
      </p:sp>
      <p:sp>
        <p:nvSpPr>
          <p:cNvPr id="97284" name="Espace réservé des commentaires 2"/>
          <p:cNvSpPr>
            <a:spLocks noGrp="1"/>
          </p:cNvSpPr>
          <p:nvPr>
            <p:ph type="body" idx="1"/>
          </p:nvPr>
        </p:nvSpPr>
        <p:spPr>
          <a:noFill/>
          <a:ln/>
        </p:spPr>
        <p:txBody>
          <a:bodyPr lIns="99654" tIns="49829" rIns="99654" bIns="49829"/>
          <a:lstStyle/>
          <a:p>
            <a:pPr defTabSz="990478">
              <a:spcBef>
                <a:spcPct val="0"/>
              </a:spcBef>
            </a:pPr>
            <a:endParaRPr lang="fr-FR" dirty="0" smtClean="0"/>
          </a:p>
        </p:txBody>
      </p:sp>
      <p:sp>
        <p:nvSpPr>
          <p:cNvPr id="23555" name="Espace réservé du pied de page 3"/>
          <p:cNvSpPr txBox="1">
            <a:spLocks noGrp="1"/>
          </p:cNvSpPr>
          <p:nvPr/>
        </p:nvSpPr>
        <p:spPr bwMode="auto">
          <a:xfrm>
            <a:off x="0" y="9720673"/>
            <a:ext cx="3077137" cy="512303"/>
          </a:xfrm>
          <a:prstGeom prst="rect">
            <a:avLst/>
          </a:prstGeom>
          <a:noFill/>
          <a:extLst/>
        </p:spPr>
        <p:txBody>
          <a:bodyPr lIns="99654" tIns="49829" rIns="99654" bIns="49829" anchor="b"/>
          <a:lstStyle/>
          <a:p>
            <a:pPr>
              <a:defRPr/>
            </a:pPr>
            <a:r>
              <a:rPr lang="fr-FR" sz="1300" dirty="0"/>
              <a:t>RCBC EPLE - plan de formation</a:t>
            </a:r>
          </a:p>
        </p:txBody>
      </p:sp>
      <p:sp>
        <p:nvSpPr>
          <p:cNvPr id="97286" name="Espace réservé du numéro de diapositive 4"/>
          <p:cNvSpPr txBox="1">
            <a:spLocks noGrp="1"/>
          </p:cNvSpPr>
          <p:nvPr/>
        </p:nvSpPr>
        <p:spPr bwMode="auto">
          <a:xfrm>
            <a:off x="4020506" y="9720673"/>
            <a:ext cx="3077137" cy="512303"/>
          </a:xfrm>
          <a:prstGeom prst="rect">
            <a:avLst/>
          </a:prstGeom>
          <a:noFill/>
          <a:ln w="9525">
            <a:noFill/>
            <a:miter lim="800000"/>
            <a:headEnd/>
            <a:tailEnd/>
          </a:ln>
        </p:spPr>
        <p:txBody>
          <a:bodyPr lIns="99654" tIns="49829" rIns="99654" bIns="49829" anchor="b"/>
          <a:lstStyle/>
          <a:p>
            <a:pPr algn="r"/>
            <a:fld id="{A0313BA1-E3EB-4EE8-B48C-38C75E040369}" type="slidenum">
              <a:rPr lang="fr-FR" sz="1300"/>
              <a:pPr algn="r"/>
              <a:t>69</a:t>
            </a:fld>
            <a:endParaRPr lang="fr-FR" sz="13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txBox="1">
            <a:spLocks noGrp="1" noChangeArrowheads="1"/>
          </p:cNvSpPr>
          <p:nvPr/>
        </p:nvSpPr>
        <p:spPr bwMode="auto">
          <a:xfrm>
            <a:off x="0" y="0"/>
            <a:ext cx="3076363" cy="511731"/>
          </a:xfrm>
          <a:prstGeom prst="rect">
            <a:avLst/>
          </a:prstGeom>
          <a:noFill/>
          <a:ln w="9525">
            <a:noFill/>
            <a:miter lim="800000"/>
            <a:headEnd/>
            <a:tailEnd/>
          </a:ln>
        </p:spPr>
        <p:txBody>
          <a:bodyPr lIns="99048" tIns="49524" rIns="99048" bIns="49524"/>
          <a:lstStyle/>
          <a:p>
            <a:pPr defTabSz="985320"/>
            <a:r>
              <a:rPr lang="fr-FR" sz="1300" dirty="0">
                <a:latin typeface="Georgia" pitchFamily="18" charset="0"/>
              </a:rPr>
              <a:t>CB.2.1.2 - Bilan des premiers budgets contrôlés en mode RCBC</a:t>
            </a:r>
          </a:p>
        </p:txBody>
      </p:sp>
      <p:sp>
        <p:nvSpPr>
          <p:cNvPr id="124931" name="Rectangle 7"/>
          <p:cNvSpPr txBox="1">
            <a:spLocks noGrp="1" noChangeArrowheads="1"/>
          </p:cNvSpPr>
          <p:nvPr/>
        </p:nvSpPr>
        <p:spPr bwMode="auto">
          <a:xfrm>
            <a:off x="4021294" y="9721106"/>
            <a:ext cx="3076363" cy="511731"/>
          </a:xfrm>
          <a:prstGeom prst="rect">
            <a:avLst/>
          </a:prstGeom>
          <a:noFill/>
          <a:ln w="9525">
            <a:noFill/>
            <a:miter lim="800000"/>
            <a:headEnd/>
            <a:tailEnd/>
          </a:ln>
        </p:spPr>
        <p:txBody>
          <a:bodyPr lIns="99048" tIns="49524" rIns="99048" bIns="49524" anchor="b"/>
          <a:lstStyle/>
          <a:p>
            <a:pPr algn="r" defTabSz="985320"/>
            <a:fld id="{A6E835B9-D078-44C7-A7F7-5A133F1F6E3A}" type="slidenum">
              <a:rPr lang="fr-FR" sz="1300">
                <a:latin typeface="Georgia" pitchFamily="18" charset="0"/>
              </a:rPr>
              <a:pPr algn="r" defTabSz="985320"/>
              <a:t>43</a:t>
            </a:fld>
            <a:endParaRPr lang="fr-FR" sz="1300" dirty="0">
              <a:latin typeface="Georgia" pitchFamily="18" charset="0"/>
            </a:endParaRPr>
          </a:p>
        </p:txBody>
      </p:sp>
      <p:sp>
        <p:nvSpPr>
          <p:cNvPr id="124932" name="Rectangle 2"/>
          <p:cNvSpPr>
            <a:spLocks noGrp="1" noRot="1" noChangeAspect="1" noChangeArrowheads="1" noTextEdit="1"/>
          </p:cNvSpPr>
          <p:nvPr>
            <p:ph type="sldImg"/>
          </p:nvPr>
        </p:nvSpPr>
        <p:spPr>
          <a:ln/>
        </p:spPr>
      </p:sp>
      <p:sp>
        <p:nvSpPr>
          <p:cNvPr id="124933" name="Rectangle 3"/>
          <p:cNvSpPr>
            <a:spLocks noGrp="1" noChangeArrowheads="1"/>
          </p:cNvSpPr>
          <p:nvPr>
            <p:ph type="body" idx="1"/>
          </p:nvPr>
        </p:nvSpPr>
        <p:spPr>
          <a:noFill/>
          <a:ln/>
        </p:spPr>
        <p:txBody>
          <a:bodyPr/>
          <a:lstStyle/>
          <a:p>
            <a:pPr defTabSz="990478">
              <a:spcBef>
                <a:spcPct val="0"/>
              </a:spcBef>
            </a:pPr>
            <a:endParaRPr lang="fr-FR"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txBox="1">
            <a:spLocks noGrp="1" noChangeArrowheads="1"/>
          </p:cNvSpPr>
          <p:nvPr/>
        </p:nvSpPr>
        <p:spPr bwMode="auto">
          <a:xfrm>
            <a:off x="0" y="0"/>
            <a:ext cx="3076363" cy="511731"/>
          </a:xfrm>
          <a:prstGeom prst="rect">
            <a:avLst/>
          </a:prstGeom>
          <a:noFill/>
          <a:ln w="9525">
            <a:noFill/>
            <a:miter lim="800000"/>
            <a:headEnd/>
            <a:tailEnd/>
          </a:ln>
        </p:spPr>
        <p:txBody>
          <a:bodyPr lIns="99672" tIns="49836" rIns="99672" bIns="49836"/>
          <a:lstStyle/>
          <a:p>
            <a:pPr defTabSz="985320"/>
            <a:r>
              <a:rPr lang="fr-FR" sz="1300" dirty="0">
                <a:latin typeface="Georgia" pitchFamily="18" charset="0"/>
              </a:rPr>
              <a:t>CB.2.1.2 - Bilan des premiers budgets contrôlés en mode RCBC</a:t>
            </a:r>
          </a:p>
        </p:txBody>
      </p:sp>
      <p:sp>
        <p:nvSpPr>
          <p:cNvPr id="126979" name="Rectangle 7"/>
          <p:cNvSpPr txBox="1">
            <a:spLocks noGrp="1" noChangeArrowheads="1"/>
          </p:cNvSpPr>
          <p:nvPr/>
        </p:nvSpPr>
        <p:spPr bwMode="auto">
          <a:xfrm>
            <a:off x="4021294" y="9721106"/>
            <a:ext cx="3076363" cy="511731"/>
          </a:xfrm>
          <a:prstGeom prst="rect">
            <a:avLst/>
          </a:prstGeom>
          <a:noFill/>
          <a:ln w="9525">
            <a:noFill/>
            <a:miter lim="800000"/>
            <a:headEnd/>
            <a:tailEnd/>
          </a:ln>
        </p:spPr>
        <p:txBody>
          <a:bodyPr lIns="99672" tIns="49836" rIns="99672" bIns="49836" anchor="b"/>
          <a:lstStyle/>
          <a:p>
            <a:pPr algn="r" defTabSz="985320"/>
            <a:fld id="{0675DA69-0209-4F5E-A045-56217BA3632E}" type="slidenum">
              <a:rPr lang="fr-FR" sz="1300">
                <a:latin typeface="Georgia" pitchFamily="18" charset="0"/>
              </a:rPr>
              <a:pPr algn="r" defTabSz="985320"/>
              <a:t>46</a:t>
            </a:fld>
            <a:endParaRPr lang="fr-FR" sz="1300" dirty="0">
              <a:latin typeface="Georgia" pitchFamily="18" charset="0"/>
            </a:endParaRPr>
          </a:p>
        </p:txBody>
      </p:sp>
      <p:sp>
        <p:nvSpPr>
          <p:cNvPr id="126980" name="Rectangle 2"/>
          <p:cNvSpPr>
            <a:spLocks noGrp="1" noRot="1" noChangeAspect="1" noChangeArrowheads="1" noTextEdit="1"/>
          </p:cNvSpPr>
          <p:nvPr>
            <p:ph type="sldImg"/>
          </p:nvPr>
        </p:nvSpPr>
        <p:spPr>
          <a:ln/>
        </p:spPr>
      </p:sp>
      <p:sp>
        <p:nvSpPr>
          <p:cNvPr id="126981" name="Rectangle 3"/>
          <p:cNvSpPr>
            <a:spLocks noGrp="1" noChangeArrowheads="1"/>
          </p:cNvSpPr>
          <p:nvPr>
            <p:ph type="body" idx="1"/>
          </p:nvPr>
        </p:nvSpPr>
        <p:spPr>
          <a:noFill/>
          <a:ln/>
        </p:spPr>
        <p:txBody>
          <a:bodyPr/>
          <a:lstStyle/>
          <a:p>
            <a:pPr defTabSz="990478">
              <a:spcBef>
                <a:spcPct val="0"/>
              </a:spcBef>
            </a:pPr>
            <a:endParaRPr lang="fr-FR"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txBox="1">
            <a:spLocks noGrp="1" noChangeArrowheads="1"/>
          </p:cNvSpPr>
          <p:nvPr/>
        </p:nvSpPr>
        <p:spPr bwMode="auto">
          <a:xfrm>
            <a:off x="0" y="0"/>
            <a:ext cx="3076363" cy="511731"/>
          </a:xfrm>
          <a:prstGeom prst="rect">
            <a:avLst/>
          </a:prstGeom>
          <a:noFill/>
          <a:ln w="9525">
            <a:noFill/>
            <a:miter lim="800000"/>
            <a:headEnd/>
            <a:tailEnd/>
          </a:ln>
        </p:spPr>
        <p:txBody>
          <a:bodyPr lIns="99672" tIns="49836" rIns="99672" bIns="49836"/>
          <a:lstStyle/>
          <a:p>
            <a:pPr defTabSz="985320"/>
            <a:r>
              <a:rPr lang="fr-FR" sz="1300" dirty="0">
                <a:latin typeface="Georgia" pitchFamily="18" charset="0"/>
              </a:rPr>
              <a:t>CB.2.1.2 - Bilan des premiers budgets contrôlés en mode RCBC</a:t>
            </a:r>
          </a:p>
        </p:txBody>
      </p:sp>
      <p:sp>
        <p:nvSpPr>
          <p:cNvPr id="129027" name="Rectangle 7"/>
          <p:cNvSpPr txBox="1">
            <a:spLocks noGrp="1" noChangeArrowheads="1"/>
          </p:cNvSpPr>
          <p:nvPr/>
        </p:nvSpPr>
        <p:spPr bwMode="auto">
          <a:xfrm>
            <a:off x="4021294" y="9721106"/>
            <a:ext cx="3076363" cy="511731"/>
          </a:xfrm>
          <a:prstGeom prst="rect">
            <a:avLst/>
          </a:prstGeom>
          <a:noFill/>
          <a:ln w="9525">
            <a:noFill/>
            <a:miter lim="800000"/>
            <a:headEnd/>
            <a:tailEnd/>
          </a:ln>
        </p:spPr>
        <p:txBody>
          <a:bodyPr lIns="99672" tIns="49836" rIns="99672" bIns="49836" anchor="b"/>
          <a:lstStyle/>
          <a:p>
            <a:pPr algn="r" defTabSz="985320"/>
            <a:fld id="{F2E3F74E-C381-49F5-A1F7-273AFEF7963C}" type="slidenum">
              <a:rPr lang="fr-FR" sz="1300">
                <a:latin typeface="Georgia" pitchFamily="18" charset="0"/>
              </a:rPr>
              <a:pPr algn="r" defTabSz="985320"/>
              <a:t>47</a:t>
            </a:fld>
            <a:endParaRPr lang="fr-FR" sz="1300" dirty="0">
              <a:latin typeface="Georgia" pitchFamily="18" charset="0"/>
            </a:endParaRPr>
          </a:p>
        </p:txBody>
      </p:sp>
      <p:sp>
        <p:nvSpPr>
          <p:cNvPr id="129028" name="Rectangle 2"/>
          <p:cNvSpPr>
            <a:spLocks noGrp="1" noRot="1" noChangeAspect="1" noChangeArrowheads="1" noTextEdit="1"/>
          </p:cNvSpPr>
          <p:nvPr>
            <p:ph type="sldImg"/>
          </p:nvPr>
        </p:nvSpPr>
        <p:spPr>
          <a:ln/>
        </p:spPr>
      </p:sp>
      <p:sp>
        <p:nvSpPr>
          <p:cNvPr id="129029" name="Rectangle 3"/>
          <p:cNvSpPr>
            <a:spLocks noGrp="1" noChangeArrowheads="1"/>
          </p:cNvSpPr>
          <p:nvPr>
            <p:ph type="body" idx="1"/>
          </p:nvPr>
        </p:nvSpPr>
        <p:spPr>
          <a:noFill/>
          <a:ln/>
        </p:spPr>
        <p:txBody>
          <a:bodyPr/>
          <a:lstStyle/>
          <a:p>
            <a:pPr defTabSz="990478">
              <a:spcBef>
                <a:spcPct val="0"/>
              </a:spcBef>
            </a:pPr>
            <a:endParaRPr lang="fr-FR"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Espace réservé de l'image des diapositives 1"/>
          <p:cNvSpPr>
            <a:spLocks noGrp="1" noRot="1" noChangeAspect="1" noTextEdit="1"/>
          </p:cNvSpPr>
          <p:nvPr>
            <p:ph type="sldImg"/>
          </p:nvPr>
        </p:nvSpPr>
        <p:spPr>
          <a:ln/>
        </p:spPr>
      </p:sp>
      <p:sp>
        <p:nvSpPr>
          <p:cNvPr id="131075" name="Espace réservé des commentaires 2"/>
          <p:cNvSpPr>
            <a:spLocks noGrp="1"/>
          </p:cNvSpPr>
          <p:nvPr>
            <p:ph type="body" idx="1"/>
          </p:nvPr>
        </p:nvSpPr>
        <p:spPr>
          <a:noFill/>
          <a:ln/>
        </p:spPr>
        <p:txBody>
          <a:bodyPr/>
          <a:lstStyle/>
          <a:p>
            <a:pPr defTabSz="990478">
              <a:spcBef>
                <a:spcPct val="0"/>
              </a:spcBef>
            </a:pPr>
            <a:endParaRPr lang="fr-FR" dirty="0" smtClean="0"/>
          </a:p>
        </p:txBody>
      </p:sp>
      <p:sp>
        <p:nvSpPr>
          <p:cNvPr id="131076" name="Espace réservé du numéro de diapositive 3"/>
          <p:cNvSpPr txBox="1">
            <a:spLocks noGrp="1"/>
          </p:cNvSpPr>
          <p:nvPr/>
        </p:nvSpPr>
        <p:spPr bwMode="auto">
          <a:xfrm>
            <a:off x="4021294" y="9721106"/>
            <a:ext cx="3076363" cy="511731"/>
          </a:xfrm>
          <a:prstGeom prst="rect">
            <a:avLst/>
          </a:prstGeom>
          <a:noFill/>
          <a:ln w="9525">
            <a:noFill/>
            <a:miter lim="800000"/>
            <a:headEnd/>
            <a:tailEnd/>
          </a:ln>
        </p:spPr>
        <p:txBody>
          <a:bodyPr lIns="99048" tIns="49524" rIns="99048" bIns="49524" anchor="b"/>
          <a:lstStyle/>
          <a:p>
            <a:pPr algn="r"/>
            <a:fld id="{E52CB303-86AD-4340-A62A-4072A28BE85D}" type="slidenum">
              <a:rPr lang="fr-FR" sz="1300"/>
              <a:pPr algn="r"/>
              <a:t>54</a:t>
            </a:fld>
            <a:endParaRPr lang="fr-FR" sz="13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Espace réservé de l'image des diapositives 1"/>
          <p:cNvSpPr>
            <a:spLocks noGrp="1" noRot="1" noChangeAspect="1" noTextEdit="1"/>
          </p:cNvSpPr>
          <p:nvPr>
            <p:ph type="sldImg"/>
          </p:nvPr>
        </p:nvSpPr>
        <p:spPr>
          <a:ln/>
        </p:spPr>
      </p:sp>
      <p:sp>
        <p:nvSpPr>
          <p:cNvPr id="133123" name="Espace réservé des commentaires 2"/>
          <p:cNvSpPr>
            <a:spLocks noGrp="1"/>
          </p:cNvSpPr>
          <p:nvPr>
            <p:ph type="body" idx="1"/>
          </p:nvPr>
        </p:nvSpPr>
        <p:spPr>
          <a:noFill/>
          <a:ln/>
        </p:spPr>
        <p:txBody>
          <a:bodyPr/>
          <a:lstStyle/>
          <a:p>
            <a:pPr defTabSz="990478">
              <a:spcBef>
                <a:spcPct val="0"/>
              </a:spcBef>
            </a:pPr>
            <a:endParaRPr lang="fr-FR" dirty="0" smtClean="0"/>
          </a:p>
        </p:txBody>
      </p:sp>
      <p:sp>
        <p:nvSpPr>
          <p:cNvPr id="133124" name="Espace réservé du numéro de diapositive 3"/>
          <p:cNvSpPr txBox="1">
            <a:spLocks noGrp="1"/>
          </p:cNvSpPr>
          <p:nvPr/>
        </p:nvSpPr>
        <p:spPr bwMode="auto">
          <a:xfrm>
            <a:off x="4021294" y="9721106"/>
            <a:ext cx="3076363" cy="511731"/>
          </a:xfrm>
          <a:prstGeom prst="rect">
            <a:avLst/>
          </a:prstGeom>
          <a:noFill/>
          <a:ln w="9525">
            <a:noFill/>
            <a:miter lim="800000"/>
            <a:headEnd/>
            <a:tailEnd/>
          </a:ln>
        </p:spPr>
        <p:txBody>
          <a:bodyPr lIns="99048" tIns="49524" rIns="99048" bIns="49524" anchor="b"/>
          <a:lstStyle/>
          <a:p>
            <a:pPr algn="r"/>
            <a:fld id="{BA16317B-DF4E-4B42-ABC1-B97169E4EA66}" type="slidenum">
              <a:rPr lang="fr-FR" sz="1300"/>
              <a:pPr algn="r"/>
              <a:t>55</a:t>
            </a:fld>
            <a:endParaRPr lang="fr-FR" sz="13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txBox="1">
            <a:spLocks noGrp="1" noChangeArrowheads="1"/>
          </p:cNvSpPr>
          <p:nvPr/>
        </p:nvSpPr>
        <p:spPr bwMode="auto">
          <a:xfrm>
            <a:off x="0" y="0"/>
            <a:ext cx="3076363" cy="511731"/>
          </a:xfrm>
          <a:prstGeom prst="rect">
            <a:avLst/>
          </a:prstGeom>
          <a:noFill/>
          <a:ln w="9525">
            <a:noFill/>
            <a:miter lim="800000"/>
            <a:headEnd/>
            <a:tailEnd/>
          </a:ln>
        </p:spPr>
        <p:txBody>
          <a:bodyPr lIns="99672" tIns="49836" rIns="99672" bIns="49836"/>
          <a:lstStyle/>
          <a:p>
            <a:pPr defTabSz="985320"/>
            <a:r>
              <a:rPr lang="fr-FR" sz="1300" dirty="0">
                <a:latin typeface="Georgia" pitchFamily="18" charset="0"/>
              </a:rPr>
              <a:t>CB.2.1.2 - Bilan des premiers budgets contrôlés en mode RCBC</a:t>
            </a:r>
          </a:p>
        </p:txBody>
      </p:sp>
      <p:sp>
        <p:nvSpPr>
          <p:cNvPr id="137219" name="Rectangle 7"/>
          <p:cNvSpPr txBox="1">
            <a:spLocks noGrp="1" noChangeArrowheads="1"/>
          </p:cNvSpPr>
          <p:nvPr/>
        </p:nvSpPr>
        <p:spPr bwMode="auto">
          <a:xfrm>
            <a:off x="4021294" y="9721106"/>
            <a:ext cx="3076363" cy="511731"/>
          </a:xfrm>
          <a:prstGeom prst="rect">
            <a:avLst/>
          </a:prstGeom>
          <a:noFill/>
          <a:ln w="9525">
            <a:noFill/>
            <a:miter lim="800000"/>
            <a:headEnd/>
            <a:tailEnd/>
          </a:ln>
        </p:spPr>
        <p:txBody>
          <a:bodyPr lIns="99672" tIns="49836" rIns="99672" bIns="49836" anchor="b"/>
          <a:lstStyle/>
          <a:p>
            <a:pPr algn="r" defTabSz="985320"/>
            <a:fld id="{96BA3DDD-F6EC-4FE5-AEF6-EC6BE4721022}" type="slidenum">
              <a:rPr lang="fr-FR" sz="1300">
                <a:latin typeface="Georgia" pitchFamily="18" charset="0"/>
              </a:rPr>
              <a:pPr algn="r" defTabSz="985320"/>
              <a:t>59</a:t>
            </a:fld>
            <a:endParaRPr lang="fr-FR" sz="1300" dirty="0">
              <a:latin typeface="Georgia" pitchFamily="18" charset="0"/>
            </a:endParaRPr>
          </a:p>
        </p:txBody>
      </p:sp>
      <p:sp>
        <p:nvSpPr>
          <p:cNvPr id="137220" name="Rectangle 2"/>
          <p:cNvSpPr>
            <a:spLocks noGrp="1" noRot="1" noChangeAspect="1" noChangeArrowheads="1" noTextEdit="1"/>
          </p:cNvSpPr>
          <p:nvPr>
            <p:ph type="sldImg"/>
          </p:nvPr>
        </p:nvSpPr>
        <p:spPr>
          <a:ln/>
        </p:spPr>
      </p:sp>
      <p:sp>
        <p:nvSpPr>
          <p:cNvPr id="137221" name="Rectangle 3"/>
          <p:cNvSpPr>
            <a:spLocks noGrp="1" noChangeArrowheads="1"/>
          </p:cNvSpPr>
          <p:nvPr>
            <p:ph type="body" idx="1"/>
          </p:nvPr>
        </p:nvSpPr>
        <p:spPr>
          <a:noFill/>
          <a:ln/>
        </p:spPr>
        <p:txBody>
          <a:bodyPr/>
          <a:lstStyle/>
          <a:p>
            <a:pPr defTabSz="990478">
              <a:spcBef>
                <a:spcPct val="0"/>
              </a:spcBef>
            </a:pPr>
            <a:endParaRPr lang="fr-FR"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txBox="1">
            <a:spLocks noGrp="1" noChangeArrowheads="1"/>
          </p:cNvSpPr>
          <p:nvPr/>
        </p:nvSpPr>
        <p:spPr bwMode="auto">
          <a:xfrm>
            <a:off x="0" y="0"/>
            <a:ext cx="3076363" cy="511731"/>
          </a:xfrm>
          <a:prstGeom prst="rect">
            <a:avLst/>
          </a:prstGeom>
          <a:noFill/>
          <a:ln w="9525">
            <a:noFill/>
            <a:miter lim="800000"/>
            <a:headEnd/>
            <a:tailEnd/>
          </a:ln>
        </p:spPr>
        <p:txBody>
          <a:bodyPr lIns="99672" tIns="49836" rIns="99672" bIns="49836"/>
          <a:lstStyle/>
          <a:p>
            <a:pPr defTabSz="985320"/>
            <a:r>
              <a:rPr lang="fr-FR" sz="1300" dirty="0">
                <a:latin typeface="Georgia" pitchFamily="18" charset="0"/>
              </a:rPr>
              <a:t>CB.2.1.2 - Bilan des premiers budgets contrôlés en mode RCBC</a:t>
            </a:r>
          </a:p>
        </p:txBody>
      </p:sp>
      <p:sp>
        <p:nvSpPr>
          <p:cNvPr id="139267" name="Rectangle 7"/>
          <p:cNvSpPr txBox="1">
            <a:spLocks noGrp="1" noChangeArrowheads="1"/>
          </p:cNvSpPr>
          <p:nvPr/>
        </p:nvSpPr>
        <p:spPr bwMode="auto">
          <a:xfrm>
            <a:off x="4021294" y="9721106"/>
            <a:ext cx="3076363" cy="511731"/>
          </a:xfrm>
          <a:prstGeom prst="rect">
            <a:avLst/>
          </a:prstGeom>
          <a:noFill/>
          <a:ln w="9525">
            <a:noFill/>
            <a:miter lim="800000"/>
            <a:headEnd/>
            <a:tailEnd/>
          </a:ln>
        </p:spPr>
        <p:txBody>
          <a:bodyPr lIns="99672" tIns="49836" rIns="99672" bIns="49836" anchor="b"/>
          <a:lstStyle/>
          <a:p>
            <a:pPr algn="r" defTabSz="985320"/>
            <a:fld id="{2D2DC549-A770-4D44-8724-80406D9984BB}" type="slidenum">
              <a:rPr lang="fr-FR" sz="1300">
                <a:latin typeface="Georgia" pitchFamily="18" charset="0"/>
              </a:rPr>
              <a:pPr algn="r" defTabSz="985320"/>
              <a:t>60</a:t>
            </a:fld>
            <a:endParaRPr lang="fr-FR" sz="1300" dirty="0">
              <a:latin typeface="Georgia" pitchFamily="18" charset="0"/>
            </a:endParaRPr>
          </a:p>
        </p:txBody>
      </p:sp>
      <p:sp>
        <p:nvSpPr>
          <p:cNvPr id="139268" name="Rectangle 2"/>
          <p:cNvSpPr>
            <a:spLocks noGrp="1" noRot="1" noChangeAspect="1" noChangeArrowheads="1" noTextEdit="1"/>
          </p:cNvSpPr>
          <p:nvPr>
            <p:ph type="sldImg"/>
          </p:nvPr>
        </p:nvSpPr>
        <p:spPr>
          <a:ln/>
        </p:spPr>
      </p:sp>
      <p:sp>
        <p:nvSpPr>
          <p:cNvPr id="139269" name="Rectangle 3"/>
          <p:cNvSpPr>
            <a:spLocks noGrp="1" noChangeArrowheads="1"/>
          </p:cNvSpPr>
          <p:nvPr>
            <p:ph type="body" idx="1"/>
          </p:nvPr>
        </p:nvSpPr>
        <p:spPr>
          <a:noFill/>
          <a:ln/>
        </p:spPr>
        <p:txBody>
          <a:bodyPr/>
          <a:lstStyle/>
          <a:p>
            <a:pPr defTabSz="990478">
              <a:spcBef>
                <a:spcPct val="0"/>
              </a:spcBef>
            </a:pPr>
            <a:endParaRPr lang="fr-FR"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txBox="1">
            <a:spLocks noGrp="1" noChangeArrowheads="1"/>
          </p:cNvSpPr>
          <p:nvPr/>
        </p:nvSpPr>
        <p:spPr bwMode="auto">
          <a:xfrm>
            <a:off x="0" y="0"/>
            <a:ext cx="3076363" cy="511731"/>
          </a:xfrm>
          <a:prstGeom prst="rect">
            <a:avLst/>
          </a:prstGeom>
          <a:noFill/>
          <a:ln w="9525">
            <a:noFill/>
            <a:miter lim="800000"/>
            <a:headEnd/>
            <a:tailEnd/>
          </a:ln>
        </p:spPr>
        <p:txBody>
          <a:bodyPr lIns="99672" tIns="49836" rIns="99672" bIns="49836"/>
          <a:lstStyle/>
          <a:p>
            <a:pPr defTabSz="985320"/>
            <a:r>
              <a:rPr lang="fr-FR" sz="1300" dirty="0">
                <a:latin typeface="Georgia" pitchFamily="18" charset="0"/>
              </a:rPr>
              <a:t>CB.2.1.2 - Bilan des premiers budgets contrôlés en mode RCBC</a:t>
            </a:r>
          </a:p>
        </p:txBody>
      </p:sp>
      <p:sp>
        <p:nvSpPr>
          <p:cNvPr id="141315" name="Rectangle 7"/>
          <p:cNvSpPr txBox="1">
            <a:spLocks noGrp="1" noChangeArrowheads="1"/>
          </p:cNvSpPr>
          <p:nvPr/>
        </p:nvSpPr>
        <p:spPr bwMode="auto">
          <a:xfrm>
            <a:off x="4021294" y="9721106"/>
            <a:ext cx="3076363" cy="511731"/>
          </a:xfrm>
          <a:prstGeom prst="rect">
            <a:avLst/>
          </a:prstGeom>
          <a:noFill/>
          <a:ln w="9525">
            <a:noFill/>
            <a:miter lim="800000"/>
            <a:headEnd/>
            <a:tailEnd/>
          </a:ln>
        </p:spPr>
        <p:txBody>
          <a:bodyPr lIns="99672" tIns="49836" rIns="99672" bIns="49836" anchor="b"/>
          <a:lstStyle/>
          <a:p>
            <a:pPr algn="r" defTabSz="985320"/>
            <a:fld id="{D81028C4-7DE4-4A4A-B2D4-DC7D6806356D}" type="slidenum">
              <a:rPr lang="fr-FR" sz="1300">
                <a:latin typeface="Georgia" pitchFamily="18" charset="0"/>
              </a:rPr>
              <a:pPr algn="r" defTabSz="985320"/>
              <a:t>61</a:t>
            </a:fld>
            <a:endParaRPr lang="fr-FR" sz="1300" dirty="0">
              <a:latin typeface="Georgia" pitchFamily="18" charset="0"/>
            </a:endParaRPr>
          </a:p>
        </p:txBody>
      </p:sp>
      <p:sp>
        <p:nvSpPr>
          <p:cNvPr id="141316" name="Rectangle 2"/>
          <p:cNvSpPr>
            <a:spLocks noGrp="1" noRot="1" noChangeAspect="1" noChangeArrowheads="1" noTextEdit="1"/>
          </p:cNvSpPr>
          <p:nvPr>
            <p:ph type="sldImg"/>
          </p:nvPr>
        </p:nvSpPr>
        <p:spPr>
          <a:ln/>
        </p:spPr>
      </p:sp>
      <p:sp>
        <p:nvSpPr>
          <p:cNvPr id="141317" name="Rectangle 3"/>
          <p:cNvSpPr>
            <a:spLocks noGrp="1" noChangeArrowheads="1"/>
          </p:cNvSpPr>
          <p:nvPr>
            <p:ph type="body" idx="1"/>
          </p:nvPr>
        </p:nvSpPr>
        <p:spPr>
          <a:noFill/>
          <a:ln/>
        </p:spPr>
        <p:txBody>
          <a:bodyPr/>
          <a:lstStyle/>
          <a:p>
            <a:pPr defTabSz="990478">
              <a:spcBef>
                <a:spcPct val="0"/>
              </a:spcBef>
            </a:pPr>
            <a:endParaRPr lang="fr-FR"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Modifiez le style du titre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30" name="Date Placeholder 29"/>
          <p:cNvSpPr>
            <a:spLocks noGrp="1"/>
          </p:cNvSpPr>
          <p:nvPr>
            <p:ph type="dt" sz="half" idx="10"/>
          </p:nvPr>
        </p:nvSpPr>
        <p:spPr/>
        <p:txBody>
          <a:bodyPr/>
          <a:lstStyle/>
          <a:p>
            <a:fld id="{216C5678-EE20-4FA5-88E2-6E0BD67A2E26}" type="datetime1">
              <a:rPr lang="en-US" smtClean="0"/>
              <a:pPr/>
              <a:t>5/10/2019</a:t>
            </a:fld>
            <a:endParaRPr lang="en-US" dirty="0"/>
          </a:p>
        </p:txBody>
      </p:sp>
      <p:sp>
        <p:nvSpPr>
          <p:cNvPr id="19" name="Footer Placeholder 18"/>
          <p:cNvSpPr>
            <a:spLocks noGrp="1"/>
          </p:cNvSpPr>
          <p:nvPr>
            <p:ph type="ftr" sz="quarter" idx="11"/>
          </p:nvPr>
        </p:nvSpPr>
        <p:spPr/>
        <p:txBody>
          <a:bodyPr/>
          <a:lstStyle/>
          <a:p>
            <a:r>
              <a:rPr lang="en-US" smtClean="0"/>
              <a:t>Footer Text</a:t>
            </a:r>
            <a:endParaRPr lang="en-US" dirty="0"/>
          </a:p>
        </p:txBody>
      </p:sp>
      <p:sp>
        <p:nvSpPr>
          <p:cNvPr id="27" name="Slide Number Placeholder 26"/>
          <p:cNvSpPr>
            <a:spLocks noGrp="1"/>
          </p:cNvSpPr>
          <p:nvPr>
            <p:ph type="sldNum" sz="quarter" idx="12"/>
          </p:nvPr>
        </p:nvSpPr>
        <p:spPr/>
        <p:txBody>
          <a:bodyPr/>
          <a:lstStyle/>
          <a:p>
            <a:fld id="{BA9B540C-44DA-4F69-89C9-7C84606640D3}" type="slidenum">
              <a:rPr lang="en-US" smtClean="0"/>
              <a:pPr/>
              <a:t>‹N°›</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fr-FR" smtClean="0"/>
              <a:t>Modifiez le style du titre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EA051B39-B140-43FE-96DB-472A2B59CE7C}" type="datetime1">
              <a:rPr lang="en-US" smtClean="0"/>
              <a:pPr/>
              <a:t>5/10/2019</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fr-FR" smtClean="0"/>
              <a:t>Modifiez le style du titre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DA600BB2-27C5-458B-ABCE-839C88CF47CE}" type="datetime1">
              <a:rPr lang="en-US" smtClean="0"/>
              <a:pPr/>
              <a:t>5/10/2019</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fr-FR" smtClean="0"/>
              <a:t>Modifiez le style du titre</a:t>
            </a:r>
            <a:endParaRPr kumimoji="0" lang="en-US"/>
          </a:p>
        </p:txBody>
      </p:sp>
      <p:sp>
        <p:nvSpPr>
          <p:cNvPr id="3" name="Content Placeholder 2"/>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B11D738E-8962-435F-8C43-147B8DD7E819}" type="datetime1">
              <a:rPr lang="en-US" smtClean="0"/>
              <a:pPr/>
              <a:t>5/10/2019</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Modifiez le style du titre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Date Placeholder 3"/>
          <p:cNvSpPr>
            <a:spLocks noGrp="1"/>
          </p:cNvSpPr>
          <p:nvPr>
            <p:ph type="dt" sz="half" idx="10"/>
          </p:nvPr>
        </p:nvSpPr>
        <p:spPr/>
        <p:txBody>
          <a:bodyPr/>
          <a:lstStyle/>
          <a:p>
            <a:fld id="{09CAEA93-55E7-4DA9-90C2-089A26EEFEC4}" type="datetime1">
              <a:rPr lang="en-US" smtClean="0"/>
              <a:pPr/>
              <a:t>5/10/2019</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fr-FR" smtClean="0"/>
              <a:t>Modifiez le style du titre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Date Placeholder 4"/>
          <p:cNvSpPr>
            <a:spLocks noGrp="1"/>
          </p:cNvSpPr>
          <p:nvPr>
            <p:ph type="dt" sz="half" idx="10"/>
          </p:nvPr>
        </p:nvSpPr>
        <p:spPr/>
        <p:txBody>
          <a:bodyPr/>
          <a:lstStyle/>
          <a:p>
            <a:fld id="{E34CF3C7-6809-4F39-BD67-A75817BDDE0A}" type="datetime1">
              <a:rPr lang="en-US" smtClean="0"/>
              <a:pPr/>
              <a:t>5/10/2019</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fr-FR" smtClean="0"/>
              <a:t>Modifiez le style du titre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Date Placeholder 6"/>
          <p:cNvSpPr>
            <a:spLocks noGrp="1"/>
          </p:cNvSpPr>
          <p:nvPr>
            <p:ph type="dt" sz="half" idx="10"/>
          </p:nvPr>
        </p:nvSpPr>
        <p:spPr/>
        <p:txBody>
          <a:bodyPr/>
          <a:lstStyle/>
          <a:p>
            <a:fld id="{F7EAEB24-CE78-465C-A726-91D0868FA48F}" type="datetime1">
              <a:rPr lang="en-US" smtClean="0"/>
              <a:pPr/>
              <a:t>5/10/2019</a:t>
            </a:fld>
            <a:endParaRPr lang="en-US"/>
          </a:p>
        </p:txBody>
      </p:sp>
      <p:sp>
        <p:nvSpPr>
          <p:cNvPr id="8" name="Footer Placeholder 7"/>
          <p:cNvSpPr>
            <a:spLocks noGrp="1"/>
          </p:cNvSpPr>
          <p:nvPr>
            <p:ph type="ftr" sz="quarter" idx="11"/>
          </p:nvPr>
        </p:nvSpPr>
        <p:spPr/>
        <p:txBody>
          <a:bodyPr/>
          <a:lstStyle/>
          <a:p>
            <a:r>
              <a:rPr lang="en-US" smtClean="0"/>
              <a:t>Footer Text</a:t>
            </a:r>
            <a:endParaRPr lang="en-US"/>
          </a:p>
        </p:txBody>
      </p:sp>
      <p:sp>
        <p:nvSpPr>
          <p:cNvPr id="9" name="Slide Number Placeholder 8"/>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Modifiez le style du titre</a:t>
            </a:r>
            <a:endParaRPr kumimoji="0" lang="en-US"/>
          </a:p>
        </p:txBody>
      </p:sp>
      <p:sp>
        <p:nvSpPr>
          <p:cNvPr id="3" name="Date Placeholder 2"/>
          <p:cNvSpPr>
            <a:spLocks noGrp="1"/>
          </p:cNvSpPr>
          <p:nvPr>
            <p:ph type="dt" sz="half" idx="10"/>
          </p:nvPr>
        </p:nvSpPr>
        <p:spPr/>
        <p:txBody>
          <a:bodyPr/>
          <a:lstStyle/>
          <a:p>
            <a:fld id="{40BAADF0-1749-4E8B-9691-B44A5F8C0895}" type="datetime1">
              <a:rPr lang="en-US" smtClean="0"/>
              <a:pPr/>
              <a:t>5/10/2019</a:t>
            </a:fld>
            <a:endParaRPr lang="en-US"/>
          </a:p>
        </p:txBody>
      </p:sp>
      <p:sp>
        <p:nvSpPr>
          <p:cNvPr id="4" name="Footer Placeholder 3"/>
          <p:cNvSpPr>
            <a:spLocks noGrp="1"/>
          </p:cNvSpPr>
          <p:nvPr>
            <p:ph type="ftr" sz="quarter" idx="11"/>
          </p:nvPr>
        </p:nvSpPr>
        <p:spPr/>
        <p:txBody>
          <a:bodyPr/>
          <a:lstStyle/>
          <a:p>
            <a:r>
              <a:rPr lang="en-US" smtClean="0"/>
              <a:t>Footer Text</a:t>
            </a:r>
            <a:endParaRPr lang="en-US"/>
          </a:p>
        </p:txBody>
      </p:sp>
      <p:sp>
        <p:nvSpPr>
          <p:cNvPr id="5" name="Slide Number Placeholder 4"/>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AF628A-A867-4937-BBE5-207DB6F9C51A}" type="datetime1">
              <a:rPr lang="en-US" smtClean="0"/>
              <a:pPr/>
              <a:t>5/10/2019</a:t>
            </a:fld>
            <a:endParaRPr lang="en-US"/>
          </a:p>
        </p:txBody>
      </p:sp>
      <p:sp>
        <p:nvSpPr>
          <p:cNvPr id="3" name="Footer Placeholder 2"/>
          <p:cNvSpPr>
            <a:spLocks noGrp="1"/>
          </p:cNvSpPr>
          <p:nvPr>
            <p:ph type="ftr" sz="quarter" idx="11"/>
          </p:nvPr>
        </p:nvSpPr>
        <p:spPr/>
        <p:txBody>
          <a:bodyPr/>
          <a:lstStyle/>
          <a:p>
            <a:r>
              <a:rPr lang="en-US" smtClean="0"/>
              <a:t>Footer Text</a:t>
            </a:r>
            <a:endParaRPr lang="en-US"/>
          </a:p>
        </p:txBody>
      </p:sp>
      <p:sp>
        <p:nvSpPr>
          <p:cNvPr id="4" name="Slide Number Placeholder 3"/>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Modifiez le style du titre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Modifiez les styles du texte du masque</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Date Placeholder 4"/>
          <p:cNvSpPr>
            <a:spLocks noGrp="1"/>
          </p:cNvSpPr>
          <p:nvPr>
            <p:ph type="dt" sz="half" idx="10"/>
          </p:nvPr>
        </p:nvSpPr>
        <p:spPr/>
        <p:txBody>
          <a:bodyPr/>
          <a:lstStyle/>
          <a:p>
            <a:fld id="{118BBB94-68E6-4675-A946-F1C5994EDBD7}" type="datetime1">
              <a:rPr lang="en-US" smtClean="0"/>
              <a:pPr/>
              <a:t>5/10/2019</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Modifiez le style du titre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Date Placeholder 4"/>
          <p:cNvSpPr>
            <a:spLocks noGrp="1"/>
          </p:cNvSpPr>
          <p:nvPr>
            <p:ph type="dt" sz="half" idx="10"/>
          </p:nvPr>
        </p:nvSpPr>
        <p:spPr/>
        <p:txBody>
          <a:bodyPr/>
          <a:lstStyle/>
          <a:p>
            <a:fld id="{DC3B8377-21E3-4835-B75D-4E2847E2750F}" type="datetime1">
              <a:rPr lang="en-US" smtClean="0"/>
              <a:pPr/>
              <a:t>5/10/2019</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A9B540C-44DA-4F69-89C9-7C84606640D3}" type="slidenum">
              <a:rPr lang="en-US" smtClean="0"/>
              <a:pPr/>
              <a:t>‹N°›</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Modifiez le style du titre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0C4986D-6BE9-4264-908F-02DB36FD8D6C}" type="datetime1">
              <a:rPr lang="en-US" smtClean="0"/>
              <a:pPr/>
              <a:t>5/10/2019</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Footer Text</a:t>
            </a:r>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A9B540C-44DA-4F69-89C9-7C84606640D3}" type="slidenum">
              <a:rPr lang="en-US" smtClean="0"/>
              <a:pPr/>
              <a:t>‹N°›</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collectivites-locales.gouv.fr/depenses" TargetMode="External"/><Relationship Id="rId2" Type="http://schemas.openxmlformats.org/officeDocument/2006/relationships/hyperlink" Target="https://www.collectivites-locales.gouv.fr/finances-locales" TargetMode="External"/><Relationship Id="rId1" Type="http://schemas.openxmlformats.org/officeDocument/2006/relationships/slideLayout" Target="../slideLayouts/slideLayout2.xml"/><Relationship Id="rId4" Type="http://schemas.openxmlformats.org/officeDocument/2006/relationships/hyperlink" Target="https://www.collectivites-locales.gouv.fr/regles-dimputation-des-depenses-publiques-locales-0"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Feuille_Microsoft_Office_Excel_97-20031.xls"/></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oleObject" Target="../embeddings/Feuille_Microsoft_Office_Excel_97-20032.xls"/></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LES%20ECRITURES%20DES%20AMORTISSEMENTS.pdf"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Pr&#233;voir%20une%20immobilisation).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09601"/>
            <a:ext cx="7918648" cy="3107431"/>
          </a:xfrm>
        </p:spPr>
        <p:txBody>
          <a:bodyPr>
            <a:normAutofit/>
          </a:bodyPr>
          <a:lstStyle/>
          <a:p>
            <a:r>
              <a:rPr lang="fr-FR" sz="6000" b="1" dirty="0">
                <a:effectLst/>
              </a:rPr>
              <a:t>Inventaire </a:t>
            </a:r>
            <a:r>
              <a:rPr lang="fr-FR" sz="6000" b="1" dirty="0" smtClean="0">
                <a:effectLst/>
              </a:rPr>
              <a:t>et comptabilité </a:t>
            </a:r>
            <a:r>
              <a:rPr lang="fr-FR" sz="6000" b="1" dirty="0">
                <a:effectLst/>
              </a:rPr>
              <a:t>patrimoniale</a:t>
            </a:r>
            <a:endParaRPr lang="fr-FR" sz="6000" dirty="0">
              <a:effectLst/>
            </a:endParaRPr>
          </a:p>
        </p:txBody>
      </p:sp>
      <p:sp>
        <p:nvSpPr>
          <p:cNvPr id="3" name="Sous-titre 2"/>
          <p:cNvSpPr>
            <a:spLocks noGrp="1"/>
          </p:cNvSpPr>
          <p:nvPr>
            <p:ph type="subTitle" idx="1"/>
          </p:nvPr>
        </p:nvSpPr>
        <p:spPr>
          <a:xfrm>
            <a:off x="1371600" y="4509120"/>
            <a:ext cx="6400800" cy="1663080"/>
          </a:xfrm>
        </p:spPr>
        <p:txBody>
          <a:bodyPr/>
          <a:lstStyle/>
          <a:p>
            <a:r>
              <a:rPr lang="fr-FR" sz="3200" b="1" dirty="0" smtClean="0">
                <a:latin typeface="Helvetica Neue"/>
                <a:ea typeface="Helvetica Neue"/>
                <a:cs typeface="Helvetica Neue"/>
                <a:sym typeface="Helvetica Neue"/>
              </a:rPr>
              <a:t>14 </a:t>
            </a:r>
            <a:r>
              <a:rPr lang="fr-FR" sz="3200" b="1" dirty="0" smtClean="0">
                <a:latin typeface="Helvetica Neue"/>
                <a:ea typeface="Helvetica Neue"/>
                <a:cs typeface="Helvetica Neue"/>
                <a:sym typeface="Helvetica Neue"/>
              </a:rPr>
              <a:t>mai </a:t>
            </a:r>
            <a:r>
              <a:rPr lang="fr-FR" sz="3200" b="1" dirty="0" smtClean="0">
                <a:latin typeface="Helvetica Neue"/>
                <a:ea typeface="Helvetica Neue"/>
                <a:cs typeface="Helvetica Neue"/>
                <a:sym typeface="Helvetica Neue"/>
              </a:rPr>
              <a:t>2019</a:t>
            </a:r>
            <a:r>
              <a:rPr lang="fr-FR" b="1" dirty="0">
                <a:latin typeface="Helvetica Neue"/>
                <a:ea typeface="Helvetica Neue"/>
                <a:cs typeface="Helvetica Neue"/>
                <a:sym typeface="Helvetica Neue"/>
              </a:rPr>
              <a:t/>
            </a:r>
            <a:br>
              <a:rPr lang="fr-FR" b="1" dirty="0">
                <a:latin typeface="Helvetica Neue"/>
                <a:ea typeface="Helvetica Neue"/>
                <a:cs typeface="Helvetica Neue"/>
                <a:sym typeface="Helvetica Neue"/>
              </a:rPr>
            </a:br>
            <a:r>
              <a:rPr lang="fr-FR" sz="2800" b="1" dirty="0">
                <a:latin typeface="Helvetica Neue"/>
                <a:ea typeface="Helvetica Neue"/>
                <a:cs typeface="Helvetica Neue"/>
                <a:sym typeface="Helvetica Neue"/>
              </a:rPr>
              <a:t/>
            </a:r>
            <a:br>
              <a:rPr lang="fr-FR" sz="2800" b="1" dirty="0">
                <a:latin typeface="Helvetica Neue"/>
                <a:ea typeface="Helvetica Neue"/>
                <a:cs typeface="Helvetica Neue"/>
                <a:sym typeface="Helvetica Neue"/>
              </a:rPr>
            </a:br>
            <a:r>
              <a:rPr lang="fr-FR" sz="2800" b="1" dirty="0">
                <a:latin typeface="Helvetica Neue"/>
                <a:ea typeface="Helvetica Neue"/>
                <a:cs typeface="Helvetica Neue"/>
                <a:sym typeface="Helvetica Neue"/>
              </a:rPr>
              <a:t>B. BLANC et H. ETTAHFI</a:t>
            </a:r>
            <a:endParaRPr lang="fr-FR" sz="2800" dirty="0"/>
          </a:p>
        </p:txBody>
      </p:sp>
      <p:sp>
        <p:nvSpPr>
          <p:cNvPr id="4" name="Espace réservé de la date 3"/>
          <p:cNvSpPr>
            <a:spLocks noGrp="1"/>
          </p:cNvSpPr>
          <p:nvPr>
            <p:ph type="dt" sz="half" idx="10"/>
          </p:nvPr>
        </p:nvSpPr>
        <p:spPr/>
        <p:txBody>
          <a:bodyPr/>
          <a:lstStyle/>
          <a:p>
            <a:fld id="{216C5678-EE20-4FA5-88E2-6E0BD67A2E26}" type="datetime1">
              <a:rPr lang="en-US" smtClean="0"/>
              <a:pPr/>
              <a:t>5/10/2019</a:t>
            </a:fld>
            <a:endParaRPr lang="en-US" dirty="0"/>
          </a:p>
        </p:txBody>
      </p:sp>
      <p:sp>
        <p:nvSpPr>
          <p:cNvPr id="5" name="Espace réservé du numéro de diapositive 4"/>
          <p:cNvSpPr>
            <a:spLocks noGrp="1"/>
          </p:cNvSpPr>
          <p:nvPr>
            <p:ph type="sldNum" sz="quarter" idx="12"/>
          </p:nvPr>
        </p:nvSpPr>
        <p:spPr/>
        <p:txBody>
          <a:bodyPr/>
          <a:lstStyle/>
          <a:p>
            <a:fld id="{BA9B540C-44DA-4F69-89C9-7C84606640D3}" type="slidenum">
              <a:rPr lang="en-US" smtClean="0"/>
              <a:pPr/>
              <a:t>1</a:t>
            </a:fld>
            <a:endParaRPr lang="en-US" dirty="0"/>
          </a:p>
        </p:txBody>
      </p:sp>
    </p:spTree>
    <p:extLst>
      <p:ext uri="{BB962C8B-B14F-4D97-AF65-F5344CB8AC3E}">
        <p14:creationId xmlns="" xmlns:p14="http://schemas.microsoft.com/office/powerpoint/2010/main" val="20952602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fontScale="77500" lnSpcReduction="20000"/>
          </a:bodyPr>
          <a:lstStyle/>
          <a:p>
            <a:r>
              <a:rPr lang="fr-FR" sz="3100" dirty="0">
                <a:solidFill>
                  <a:srgbClr val="C00000"/>
                </a:solidFill>
              </a:rPr>
              <a:t>215 - Installations techniques, matériels et outillages </a:t>
            </a:r>
          </a:p>
          <a:p>
            <a:r>
              <a:rPr lang="fr-FR" dirty="0"/>
              <a:t>Sont retracés à ce compte : </a:t>
            </a:r>
          </a:p>
          <a:p>
            <a:r>
              <a:rPr lang="fr-FR" dirty="0"/>
              <a:t>- les installations complexes spécialisées : unités complexes fixes d'usage spécialisé, pouvant comprendre constructions, matériels ou pièces qui, mêmes séparables par nature, sont techniquement liés pour leur fonctionnement et que cette incorporation de caractère irréversible rend passibles du même rythme d'amortissement ; </a:t>
            </a:r>
          </a:p>
          <a:p>
            <a:r>
              <a:rPr lang="fr-FR" dirty="0"/>
              <a:t>- les installations à caractère spécifique : installations qui, dans une profession, sont affectées à un usage spécifique et dont l'importance justifie une gestion comptable distincte, ainsi ce compte enregistre notamment le matériel pédagogique lorsqu’il n’est pas individualisé dans un autre compte (exemple 2183 pour le matériel informatique) ; </a:t>
            </a:r>
          </a:p>
          <a:p>
            <a:r>
              <a:rPr lang="fr-FR" dirty="0"/>
              <a:t>- les matériels : ensemble des équipements et machines utilisés pour l'extraction, la transformation, le façonnage, le conditionnement des matières ou fournitures, ou les prestations de service ayant le même objet ; </a:t>
            </a:r>
          </a:p>
          <a:p>
            <a:r>
              <a:rPr lang="fr-FR" dirty="0"/>
              <a:t>- l'outillage : instruments (outils, machines, matrices...) dont l'utilisation, concurremment avec un matériel, spécialise ce matériel dans un emploi déterminé. </a:t>
            </a: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10</a:t>
            </a:fld>
            <a:endParaRPr lang="en-US"/>
          </a:p>
        </p:txBody>
      </p:sp>
    </p:spTree>
    <p:extLst>
      <p:ext uri="{BB962C8B-B14F-4D97-AF65-F5344CB8AC3E}">
        <p14:creationId xmlns="" xmlns:p14="http://schemas.microsoft.com/office/powerpoint/2010/main" val="821000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a:bodyPr>
          <a:lstStyle/>
          <a:p>
            <a:r>
              <a:rPr lang="fr-FR" dirty="0">
                <a:solidFill>
                  <a:srgbClr val="C00000"/>
                </a:solidFill>
              </a:rPr>
              <a:t>216 – Collections </a:t>
            </a:r>
          </a:p>
          <a:p>
            <a:r>
              <a:rPr lang="fr-FR" dirty="0"/>
              <a:t>La collection est définie comme un ensemble d'objets et de biens, etc., formant une unité destinée à rester durablement dans l'établissement</a:t>
            </a:r>
            <a:r>
              <a:rPr lang="fr-FR" dirty="0" smtClean="0"/>
              <a:t>.</a:t>
            </a:r>
          </a:p>
          <a:p>
            <a:pPr marL="0" indent="0">
              <a:buNone/>
            </a:pPr>
            <a:endParaRPr lang="fr-FR" dirty="0"/>
          </a:p>
          <a:p>
            <a:r>
              <a:rPr lang="fr-FR" dirty="0">
                <a:solidFill>
                  <a:srgbClr val="C00000"/>
                </a:solidFill>
              </a:rPr>
              <a:t>217 – Biens historiques et culturels </a:t>
            </a:r>
          </a:p>
          <a:p>
            <a:r>
              <a:rPr lang="fr-FR" dirty="0"/>
              <a:t>Certains éléments des collections constituent des biens historiques et culturels mobiliers au sens des articles du code du patrimoine. Ils seront comptabilisés au compte 217, au besoin par reclassement à partir du compte 216.</a:t>
            </a: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11</a:t>
            </a:fld>
            <a:endParaRPr lang="en-US"/>
          </a:p>
        </p:txBody>
      </p:sp>
    </p:spTree>
    <p:extLst>
      <p:ext uri="{BB962C8B-B14F-4D97-AF65-F5344CB8AC3E}">
        <p14:creationId xmlns="" xmlns:p14="http://schemas.microsoft.com/office/powerpoint/2010/main" val="808775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fontScale="77500" lnSpcReduction="20000"/>
          </a:bodyPr>
          <a:lstStyle/>
          <a:p>
            <a:r>
              <a:rPr lang="fr-FR" b="1" dirty="0">
                <a:solidFill>
                  <a:srgbClr val="C00000"/>
                </a:solidFill>
              </a:rPr>
              <a:t>218 - Autres immobilisations corporelles </a:t>
            </a:r>
          </a:p>
          <a:p>
            <a:r>
              <a:rPr lang="fr-FR" dirty="0">
                <a:solidFill>
                  <a:srgbClr val="C00000"/>
                </a:solidFill>
              </a:rPr>
              <a:t>2181 - Installations générales, agencements divers (dans des constructions dont l'établissement n'est pas propriétaire affectataire) </a:t>
            </a:r>
          </a:p>
          <a:p>
            <a:r>
              <a:rPr lang="fr-FR" dirty="0"/>
              <a:t>Le montant des installations générales, agencements et aménagements divers financés par l'établissement est enregistré au compte 2181 lorsque l'établissement n'est pas propriétaire ou affectataire de ces éléments, c'est-à-dire quand ils sont incorporés dans des immobilisations dont il n'est pas propriétaire ou sur lesquelles il ne dispose d'aucun autre droit réel.</a:t>
            </a:r>
          </a:p>
          <a:p>
            <a:r>
              <a:rPr lang="fr-FR" dirty="0">
                <a:solidFill>
                  <a:srgbClr val="C00000"/>
                </a:solidFill>
              </a:rPr>
              <a:t>2182 - Matériel de transport </a:t>
            </a:r>
          </a:p>
          <a:p>
            <a:r>
              <a:rPr lang="fr-FR" dirty="0"/>
              <a:t>Le matériel de transport comprend tous les véhicules et appareils servant au transport par terre, par fer, par eau, ou par air, du personnel et des marchandises, matières et produits.</a:t>
            </a:r>
          </a:p>
          <a:p>
            <a:r>
              <a:rPr lang="fr-FR" dirty="0">
                <a:solidFill>
                  <a:srgbClr val="C00000"/>
                </a:solidFill>
              </a:rPr>
              <a:t>2183 - Matériel de bureau et informatique </a:t>
            </a:r>
          </a:p>
          <a:p>
            <a:r>
              <a:rPr lang="fr-FR" dirty="0"/>
              <a:t>Matériel de bureau et informatique utilisés par les différents services</a:t>
            </a:r>
          </a:p>
          <a:p>
            <a:r>
              <a:rPr lang="fr-FR" dirty="0">
                <a:solidFill>
                  <a:srgbClr val="C00000"/>
                </a:solidFill>
              </a:rPr>
              <a:t>2184 – Mobilier</a:t>
            </a:r>
          </a:p>
          <a:p>
            <a:r>
              <a:rPr lang="fr-FR" dirty="0"/>
              <a:t>Le mobilier comprend les meubles et objets tels que les armoires, classeurs...</a:t>
            </a: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12</a:t>
            </a:fld>
            <a:endParaRPr lang="en-US"/>
          </a:p>
        </p:txBody>
      </p:sp>
    </p:spTree>
    <p:extLst>
      <p:ext uri="{BB962C8B-B14F-4D97-AF65-F5344CB8AC3E}">
        <p14:creationId xmlns="" xmlns:p14="http://schemas.microsoft.com/office/powerpoint/2010/main" val="36673902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fontScale="92500" lnSpcReduction="10000"/>
          </a:bodyPr>
          <a:lstStyle/>
          <a:p>
            <a:pPr marL="0" indent="0">
              <a:buNone/>
            </a:pPr>
            <a:r>
              <a:rPr lang="fr-FR" sz="3200" b="1" dirty="0">
                <a:solidFill>
                  <a:srgbClr val="0070C0"/>
                </a:solidFill>
              </a:rPr>
              <a:t>Les immobilisations financières</a:t>
            </a:r>
            <a:endParaRPr lang="fr-FR" sz="3200" dirty="0">
              <a:solidFill>
                <a:srgbClr val="0070C0"/>
              </a:solidFill>
            </a:endParaRPr>
          </a:p>
          <a:p>
            <a:r>
              <a:rPr lang="fr-FR" dirty="0">
                <a:solidFill>
                  <a:srgbClr val="C00000"/>
                </a:solidFill>
              </a:rPr>
              <a:t>261 - Titres de participations et parts dans les associations, syndicats et organismes divers </a:t>
            </a:r>
          </a:p>
          <a:p>
            <a:r>
              <a:rPr lang="fr-FR" dirty="0">
                <a:solidFill>
                  <a:srgbClr val="C00000"/>
                </a:solidFill>
              </a:rPr>
              <a:t>266 - Autres formes de participation</a:t>
            </a:r>
          </a:p>
          <a:p>
            <a:r>
              <a:rPr lang="fr-FR" dirty="0">
                <a:solidFill>
                  <a:srgbClr val="C00000"/>
                </a:solidFill>
              </a:rPr>
              <a:t>271 - Titres immobilisés (droit de propriété) </a:t>
            </a:r>
          </a:p>
          <a:p>
            <a:r>
              <a:rPr lang="fr-FR" dirty="0">
                <a:solidFill>
                  <a:srgbClr val="C00000"/>
                </a:solidFill>
              </a:rPr>
              <a:t>272 - Titres immobilisés (droit de créance) </a:t>
            </a:r>
          </a:p>
          <a:p>
            <a:r>
              <a:rPr lang="fr-FR" dirty="0">
                <a:solidFill>
                  <a:srgbClr val="C00000"/>
                </a:solidFill>
              </a:rPr>
              <a:t>275 - Dépôts et cautionnements versés </a:t>
            </a:r>
            <a:endParaRPr lang="fr-FR" dirty="0" smtClean="0">
              <a:solidFill>
                <a:srgbClr val="C00000"/>
              </a:solidFill>
            </a:endParaRPr>
          </a:p>
          <a:p>
            <a:pPr marL="0" indent="0">
              <a:buNone/>
            </a:pPr>
            <a:r>
              <a:rPr lang="fr-FR" dirty="0" smtClean="0"/>
              <a:t>Le </a:t>
            </a:r>
            <a:r>
              <a:rPr lang="fr-FR" dirty="0"/>
              <a:t>compte 275 </a:t>
            </a:r>
            <a:r>
              <a:rPr lang="fr-FR" dirty="0" smtClean="0"/>
              <a:t>enregistre </a:t>
            </a:r>
            <a:r>
              <a:rPr lang="fr-FR" dirty="0"/>
              <a:t>les dépôts et cautionnements versés par l'établissement. Ce compte, hors budget, est débité lors de l’émission d’un ordre de paiement correspondant au versement du dépôt ou de la caution et crédité lors de l’enregistrement d’un encaissement du montant du remboursement par le fournisseur. </a:t>
            </a:r>
            <a:endParaRPr lang="fr-FR" dirty="0">
              <a:solidFill>
                <a:srgbClr val="C00000"/>
              </a:solidFill>
            </a:endParaRPr>
          </a:p>
          <a:p>
            <a:r>
              <a:rPr lang="fr-FR" dirty="0">
                <a:solidFill>
                  <a:srgbClr val="C00000"/>
                </a:solidFill>
              </a:rPr>
              <a:t>276 - Autres créances immobilisées</a:t>
            </a: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13</a:t>
            </a:fld>
            <a:endParaRPr lang="en-US"/>
          </a:p>
        </p:txBody>
      </p:sp>
    </p:spTree>
    <p:extLst>
      <p:ext uri="{BB962C8B-B14F-4D97-AF65-F5344CB8AC3E}">
        <p14:creationId xmlns="" xmlns:p14="http://schemas.microsoft.com/office/powerpoint/2010/main" val="15204231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a:bodyPr>
          <a:lstStyle/>
          <a:p>
            <a:pPr marL="0" indent="0">
              <a:buNone/>
            </a:pPr>
            <a:r>
              <a:rPr lang="fr-FR" sz="3600" b="1" dirty="0">
                <a:solidFill>
                  <a:srgbClr val="0070C0"/>
                </a:solidFill>
              </a:rPr>
              <a:t>Seuil des immobilisations.</a:t>
            </a:r>
            <a:endParaRPr lang="fr-FR" sz="3600" dirty="0">
              <a:solidFill>
                <a:srgbClr val="0070C0"/>
              </a:solidFill>
            </a:endParaRPr>
          </a:p>
          <a:p>
            <a:r>
              <a:rPr lang="fr-FR" dirty="0"/>
              <a:t>Le seuil actuel d’une immobilisation est de 800.00 € P.U./ HT</a:t>
            </a:r>
            <a:r>
              <a:rPr lang="fr-FR" b="1" dirty="0"/>
              <a:t> </a:t>
            </a:r>
            <a:r>
              <a:rPr lang="fr-FR" dirty="0"/>
              <a:t>pour les E.P.L.E</a:t>
            </a:r>
            <a:r>
              <a:rPr lang="fr-FR" b="1" dirty="0" smtClean="0"/>
              <a:t>.</a:t>
            </a:r>
          </a:p>
          <a:p>
            <a:endParaRPr lang="fr-FR" sz="2000" dirty="0"/>
          </a:p>
          <a:p>
            <a:r>
              <a:rPr lang="fr-FR" dirty="0"/>
              <a:t>En dessous de cette somme, le bien est inscrit à l’inventaire « répertoire », budgétisé et comptabilisé en 1ère section -fonctionnement</a:t>
            </a:r>
            <a:r>
              <a:rPr lang="fr-FR" dirty="0" smtClean="0"/>
              <a:t>.</a:t>
            </a:r>
          </a:p>
          <a:p>
            <a:endParaRPr lang="fr-FR" sz="2000" dirty="0"/>
          </a:p>
          <a:p>
            <a:r>
              <a:rPr lang="fr-FR" dirty="0"/>
              <a:t>Néanmoins, les biens qui répondent à ce critère mais dont la valeur unitaire hors taxes récupérables est inférieure au seuil de 800€ peuvent être immobilisés. </a:t>
            </a: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14</a:t>
            </a:fld>
            <a:endParaRPr lang="en-US"/>
          </a:p>
        </p:txBody>
      </p:sp>
    </p:spTree>
    <p:extLst>
      <p:ext uri="{BB962C8B-B14F-4D97-AF65-F5344CB8AC3E}">
        <p14:creationId xmlns="" xmlns:p14="http://schemas.microsoft.com/office/powerpoint/2010/main" val="2470862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92696"/>
            <a:ext cx="8229600" cy="5631904"/>
          </a:xfrm>
        </p:spPr>
        <p:txBody>
          <a:bodyPr>
            <a:normAutofit fontScale="32500" lnSpcReduction="20000"/>
          </a:bodyPr>
          <a:lstStyle/>
          <a:p>
            <a:r>
              <a:rPr lang="fr-FR" sz="4900" b="1" dirty="0">
                <a:solidFill>
                  <a:srgbClr val="0070C0"/>
                </a:solidFill>
                <a:hlinkClick r:id="rId2"/>
              </a:rPr>
              <a:t>Finances locales</a:t>
            </a:r>
            <a:endParaRPr lang="fr-FR" sz="4900" b="1" dirty="0">
              <a:solidFill>
                <a:srgbClr val="0070C0"/>
              </a:solidFill>
            </a:endParaRPr>
          </a:p>
          <a:p>
            <a:r>
              <a:rPr lang="fr-FR" sz="4900" b="1" dirty="0">
                <a:solidFill>
                  <a:srgbClr val="0070C0"/>
                </a:solidFill>
              </a:rPr>
              <a:t>&gt; </a:t>
            </a:r>
            <a:r>
              <a:rPr lang="fr-FR" sz="4900" b="1" dirty="0">
                <a:solidFill>
                  <a:srgbClr val="0070C0"/>
                </a:solidFill>
                <a:hlinkClick r:id="rId3"/>
              </a:rPr>
              <a:t>Dépenses</a:t>
            </a:r>
            <a:endParaRPr lang="fr-FR" sz="4900" b="1" dirty="0">
              <a:solidFill>
                <a:srgbClr val="0070C0"/>
              </a:solidFill>
            </a:endParaRPr>
          </a:p>
          <a:p>
            <a:r>
              <a:rPr lang="fr-FR" sz="4900" b="1" dirty="0">
                <a:solidFill>
                  <a:srgbClr val="0070C0"/>
                </a:solidFill>
              </a:rPr>
              <a:t>&gt; </a:t>
            </a:r>
            <a:r>
              <a:rPr lang="fr-FR" sz="4900" b="1" dirty="0">
                <a:solidFill>
                  <a:srgbClr val="0070C0"/>
                </a:solidFill>
                <a:hlinkClick r:id="rId4" tooltip="Les règles d'imputation des dépenses publiques locales"/>
              </a:rPr>
              <a:t>Règles d'imputation de la dépense</a:t>
            </a:r>
            <a:endParaRPr lang="fr-FR" sz="4900" b="1" dirty="0">
              <a:solidFill>
                <a:srgbClr val="0070C0"/>
              </a:solidFill>
            </a:endParaRPr>
          </a:p>
          <a:p>
            <a:r>
              <a:rPr lang="fr-FR" sz="4900" b="1" dirty="0">
                <a:solidFill>
                  <a:srgbClr val="0070C0"/>
                </a:solidFill>
              </a:rPr>
              <a:t>&gt; Nomenclature des meubles considérés comme valeurs immobilisées</a:t>
            </a:r>
          </a:p>
          <a:p>
            <a:endParaRPr lang="fr-FR" sz="4300" b="1" dirty="0" smtClean="0"/>
          </a:p>
          <a:p>
            <a:endParaRPr lang="fr-FR" sz="4300" b="1" dirty="0"/>
          </a:p>
          <a:p>
            <a:r>
              <a:rPr lang="fr-FR" sz="4300" b="1" dirty="0" smtClean="0"/>
              <a:t>3</a:t>
            </a:r>
            <a:r>
              <a:rPr lang="fr-FR" sz="4300" b="1" dirty="0"/>
              <a:t>) Bureautique, informatique, monétique</a:t>
            </a:r>
            <a:endParaRPr lang="fr-FR" sz="4300" dirty="0"/>
          </a:p>
          <a:p>
            <a:r>
              <a:rPr lang="fr-FR" sz="4300" dirty="0"/>
              <a:t>Matériel de bureau :</a:t>
            </a:r>
          </a:p>
          <a:p>
            <a:r>
              <a:rPr lang="fr-FR" sz="4300" dirty="0"/>
              <a:t>Balance</a:t>
            </a:r>
          </a:p>
          <a:p>
            <a:r>
              <a:rPr lang="fr-FR" sz="4300" dirty="0"/>
              <a:t>Calculatrice</a:t>
            </a:r>
          </a:p>
          <a:p>
            <a:r>
              <a:rPr lang="fr-FR" sz="4300" dirty="0"/>
              <a:t>Chariot de portage</a:t>
            </a:r>
          </a:p>
          <a:p>
            <a:r>
              <a:rPr lang="fr-FR" sz="4300" dirty="0"/>
              <a:t>Dérouleur de papier</a:t>
            </a:r>
          </a:p>
          <a:p>
            <a:r>
              <a:rPr lang="fr-FR" sz="4300" dirty="0"/>
              <a:t>Destructeur de documents</a:t>
            </a:r>
          </a:p>
          <a:p>
            <a:r>
              <a:rPr lang="fr-FR" sz="4300" dirty="0"/>
              <a:t>Détecteur de fausse monnaie</a:t>
            </a:r>
          </a:p>
          <a:p>
            <a:r>
              <a:rPr lang="fr-FR" sz="4300" dirty="0"/>
              <a:t>Dictaphone</a:t>
            </a:r>
          </a:p>
          <a:p>
            <a:r>
              <a:rPr lang="fr-FR" sz="4300" dirty="0"/>
              <a:t>Machine à écrire</a:t>
            </a:r>
          </a:p>
          <a:p>
            <a:r>
              <a:rPr lang="fr-FR" sz="4300" dirty="0"/>
              <a:t>Magnétophone</a:t>
            </a:r>
          </a:p>
          <a:p>
            <a:r>
              <a:rPr lang="fr-FR" sz="4300" dirty="0"/>
              <a:t>Massicot</a:t>
            </a:r>
          </a:p>
          <a:p>
            <a:r>
              <a:rPr lang="fr-FR" sz="4300" dirty="0"/>
              <a:t>Matériel de traitement du courrier (machine à affranchir, plieuse, colleuse)</a:t>
            </a:r>
          </a:p>
          <a:p>
            <a:r>
              <a:rPr lang="fr-FR" sz="4300" dirty="0"/>
              <a:t>Microphone</a:t>
            </a:r>
          </a:p>
          <a:p>
            <a:r>
              <a:rPr lang="fr-FR" sz="4300" dirty="0"/>
              <a:t>Organiseur électronique</a:t>
            </a:r>
          </a:p>
          <a:p>
            <a:r>
              <a:rPr lang="fr-FR" sz="4300" dirty="0"/>
              <a:t>Porte-copies</a:t>
            </a:r>
          </a:p>
          <a:p>
            <a:r>
              <a:rPr lang="fr-FR" sz="4300" dirty="0"/>
              <a:t>Tableau</a:t>
            </a:r>
          </a:p>
          <a:p>
            <a:r>
              <a:rPr lang="fr-FR" sz="4300" dirty="0"/>
              <a:t>Titreuse</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15</a:t>
            </a:fld>
            <a:endParaRPr lang="en-US"/>
          </a:p>
        </p:txBody>
      </p:sp>
    </p:spTree>
    <p:extLst>
      <p:ext uri="{BB962C8B-B14F-4D97-AF65-F5344CB8AC3E}">
        <p14:creationId xmlns="" xmlns:p14="http://schemas.microsoft.com/office/powerpoint/2010/main" val="3133568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a:bodyPr>
          <a:lstStyle/>
          <a:p>
            <a:pPr marL="0" indent="0">
              <a:buNone/>
            </a:pPr>
            <a:r>
              <a:rPr lang="fr-FR" sz="3200" b="1" dirty="0">
                <a:solidFill>
                  <a:srgbClr val="0070C0"/>
                </a:solidFill>
              </a:rPr>
              <a:t>Evaluation d’une </a:t>
            </a:r>
            <a:r>
              <a:rPr lang="fr-FR" sz="3200" b="1" dirty="0" smtClean="0">
                <a:solidFill>
                  <a:srgbClr val="0070C0"/>
                </a:solidFill>
              </a:rPr>
              <a:t>immobilisation</a:t>
            </a:r>
          </a:p>
          <a:p>
            <a:pPr marL="0" indent="0">
              <a:buNone/>
            </a:pPr>
            <a:endParaRPr lang="fr-FR" sz="3200" dirty="0">
              <a:solidFill>
                <a:srgbClr val="0070C0"/>
              </a:solidFill>
            </a:endParaRPr>
          </a:p>
          <a:p>
            <a:pPr marL="0" indent="0">
              <a:buNone/>
            </a:pPr>
            <a:r>
              <a:rPr lang="fr-FR" dirty="0"/>
              <a:t>À leur date d’entrée dans le patrimoine de l’établissement les immobilisations sont évaluées à leur coût : </a:t>
            </a:r>
          </a:p>
          <a:p>
            <a:r>
              <a:rPr lang="fr-FR" dirty="0"/>
              <a:t>- d’acquisition, pour les actifs acquis à titre onéreux ; </a:t>
            </a:r>
            <a:endParaRPr lang="fr-FR" dirty="0" smtClean="0"/>
          </a:p>
          <a:p>
            <a:pPr marL="0" indent="0">
              <a:buNone/>
            </a:pPr>
            <a:endParaRPr lang="fr-FR" sz="1200" dirty="0"/>
          </a:p>
          <a:p>
            <a:r>
              <a:rPr lang="fr-FR" dirty="0"/>
              <a:t>- de production, pour les actifs produits par l’établissement </a:t>
            </a: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16</a:t>
            </a:fld>
            <a:endParaRPr lang="en-US"/>
          </a:p>
        </p:txBody>
      </p:sp>
    </p:spTree>
    <p:extLst>
      <p:ext uri="{BB962C8B-B14F-4D97-AF65-F5344CB8AC3E}">
        <p14:creationId xmlns="" xmlns:p14="http://schemas.microsoft.com/office/powerpoint/2010/main" val="23366871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fontScale="70000" lnSpcReduction="20000"/>
          </a:bodyPr>
          <a:lstStyle/>
          <a:p>
            <a:pPr marL="0" indent="0">
              <a:buNone/>
            </a:pPr>
            <a:r>
              <a:rPr lang="fr-FR" sz="3200" b="1" dirty="0">
                <a:solidFill>
                  <a:srgbClr val="0070C0"/>
                </a:solidFill>
              </a:rPr>
              <a:t>Evaluation d’une </a:t>
            </a:r>
            <a:r>
              <a:rPr lang="fr-FR" sz="3200" b="1" dirty="0" smtClean="0">
                <a:solidFill>
                  <a:srgbClr val="0070C0"/>
                </a:solidFill>
              </a:rPr>
              <a:t>immobilisation</a:t>
            </a:r>
          </a:p>
          <a:p>
            <a:pPr marL="0" indent="0">
              <a:buNone/>
            </a:pPr>
            <a:endParaRPr lang="fr-FR" sz="1700" b="1" dirty="0" smtClean="0">
              <a:solidFill>
                <a:srgbClr val="0070C0"/>
              </a:solidFill>
            </a:endParaRPr>
          </a:p>
          <a:p>
            <a:pPr marL="0" indent="0">
              <a:buNone/>
            </a:pPr>
            <a:r>
              <a:rPr lang="fr-FR" sz="4000" b="1" dirty="0">
                <a:solidFill>
                  <a:srgbClr val="0070C0"/>
                </a:solidFill>
              </a:rPr>
              <a:t>Coût d’acquisition</a:t>
            </a:r>
          </a:p>
          <a:p>
            <a:r>
              <a:rPr lang="fr-FR" sz="3200" dirty="0"/>
              <a:t>Le coût d’acquisition initial d’une immobilisation est constitué de : </a:t>
            </a:r>
          </a:p>
          <a:p>
            <a:r>
              <a:rPr lang="fr-FR" sz="3200" dirty="0"/>
              <a:t>- son prix d’achat y compris les droits de douane et taxes non récupérables après déduction des remises, rabais commerciaux et escomptes de règlement ; </a:t>
            </a:r>
          </a:p>
          <a:p>
            <a:r>
              <a:rPr lang="fr-FR" sz="3200" dirty="0"/>
              <a:t>- tous les coûts directement attribuables engagés pour mettre l’actif en place et en état de fonctionner ou d’être utilisé. </a:t>
            </a:r>
          </a:p>
          <a:p>
            <a:r>
              <a:rPr lang="fr-FR" sz="3200" i="1" dirty="0"/>
              <a:t>Exemple de coûts directement attribuables</a:t>
            </a:r>
            <a:endParaRPr lang="fr-FR" sz="3200" dirty="0"/>
          </a:p>
          <a:p>
            <a:r>
              <a:rPr lang="fr-FR" sz="3200" dirty="0"/>
              <a:t>- </a:t>
            </a:r>
            <a:r>
              <a:rPr lang="fr-FR" sz="3200" i="1" dirty="0"/>
              <a:t>coût de préparation du site ; </a:t>
            </a:r>
            <a:endParaRPr lang="fr-FR" sz="3200" dirty="0"/>
          </a:p>
          <a:p>
            <a:r>
              <a:rPr lang="fr-FR" sz="3200" dirty="0"/>
              <a:t>- </a:t>
            </a:r>
            <a:r>
              <a:rPr lang="fr-FR" sz="3200" i="1" dirty="0"/>
              <a:t>frais de livraison et de manutention initiaux ; </a:t>
            </a:r>
            <a:endParaRPr lang="fr-FR" sz="3200" dirty="0"/>
          </a:p>
          <a:p>
            <a:r>
              <a:rPr lang="fr-FR" sz="3200" dirty="0"/>
              <a:t>- </a:t>
            </a:r>
            <a:r>
              <a:rPr lang="fr-FR" sz="3200" i="1" dirty="0"/>
              <a:t>frais de transport, d’installation, de montage, de mise en service </a:t>
            </a:r>
            <a:endParaRPr lang="fr-FR" sz="3200" dirty="0"/>
          </a:p>
          <a:p>
            <a:r>
              <a:rPr lang="fr-FR" sz="3200" dirty="0"/>
              <a:t>- </a:t>
            </a:r>
            <a:r>
              <a:rPr lang="fr-FR" sz="3200" i="1" dirty="0"/>
              <a:t>honoraires de frais professionnels (architectes, géomètres, experts, évaluateurs, conseils etc. </a:t>
            </a:r>
            <a:endParaRPr lang="fr-FR" sz="3200" dirty="0"/>
          </a:p>
          <a:p>
            <a:pPr marL="0" indent="0">
              <a:buNone/>
            </a:pPr>
            <a:endParaRPr lang="fr-FR" sz="3200" dirty="0">
              <a:solidFill>
                <a:srgbClr val="0070C0"/>
              </a:solidFill>
            </a:endParaRP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17</a:t>
            </a:fld>
            <a:endParaRPr lang="en-US"/>
          </a:p>
        </p:txBody>
      </p:sp>
    </p:spTree>
    <p:extLst>
      <p:ext uri="{BB962C8B-B14F-4D97-AF65-F5344CB8AC3E}">
        <p14:creationId xmlns="" xmlns:p14="http://schemas.microsoft.com/office/powerpoint/2010/main" val="32809962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fontScale="77500" lnSpcReduction="20000"/>
          </a:bodyPr>
          <a:lstStyle/>
          <a:p>
            <a:pPr marL="0" indent="0">
              <a:buNone/>
            </a:pPr>
            <a:r>
              <a:rPr lang="fr-FR" sz="3200" b="1" dirty="0">
                <a:solidFill>
                  <a:srgbClr val="0070C0"/>
                </a:solidFill>
              </a:rPr>
              <a:t>Evaluation d’une </a:t>
            </a:r>
            <a:r>
              <a:rPr lang="fr-FR" sz="3200" b="1" dirty="0" smtClean="0">
                <a:solidFill>
                  <a:srgbClr val="0070C0"/>
                </a:solidFill>
              </a:rPr>
              <a:t>immobilisation</a:t>
            </a:r>
          </a:p>
          <a:p>
            <a:pPr marL="0" indent="0">
              <a:buNone/>
            </a:pPr>
            <a:endParaRPr lang="fr-FR" sz="1700" b="1" dirty="0" smtClean="0">
              <a:solidFill>
                <a:srgbClr val="0070C0"/>
              </a:solidFill>
            </a:endParaRPr>
          </a:p>
          <a:p>
            <a:pPr marL="0" indent="0">
              <a:buNone/>
            </a:pPr>
            <a:r>
              <a:rPr lang="fr-FR" sz="3800" b="1" dirty="0">
                <a:solidFill>
                  <a:srgbClr val="0070C0"/>
                </a:solidFill>
              </a:rPr>
              <a:t>Coût de </a:t>
            </a:r>
            <a:r>
              <a:rPr lang="fr-FR" sz="3800" b="1" dirty="0" smtClean="0">
                <a:solidFill>
                  <a:srgbClr val="0070C0"/>
                </a:solidFill>
              </a:rPr>
              <a:t>production</a:t>
            </a:r>
          </a:p>
          <a:p>
            <a:pPr marL="0" indent="0">
              <a:buNone/>
            </a:pPr>
            <a:endParaRPr lang="fr-FR" sz="1400" dirty="0">
              <a:solidFill>
                <a:srgbClr val="0070C0"/>
              </a:solidFill>
            </a:endParaRPr>
          </a:p>
          <a:p>
            <a:r>
              <a:rPr lang="fr-FR" sz="3200" dirty="0"/>
              <a:t>Le coût de production est égal au coût d’acquisition des matières consommées augmenté des autres coûts engagés, au cours des opérations de production, c'est-à-dire des charges directes et indirectes qui peuvent être raisonnablement rattachées à la production du bien ou du service. </a:t>
            </a:r>
            <a:endParaRPr lang="fr-FR" sz="3200" dirty="0" smtClean="0"/>
          </a:p>
          <a:p>
            <a:endParaRPr lang="fr-FR" sz="1400" dirty="0"/>
          </a:p>
          <a:p>
            <a:r>
              <a:rPr lang="fr-FR" sz="3200" dirty="0"/>
              <a:t>Les actifs acquis à titre gratuit ou par voie d’échange sont comptabilisés à leur valeur vénale, c'est-à-dire pour le montant qui pourrait être obtenu, à la date de la clôture, de la vente d’un actif lors d’une transaction conclue à des conditions normales de marché, net des coûts de sortie.</a:t>
            </a:r>
          </a:p>
          <a:p>
            <a:pPr marL="0" indent="0">
              <a:buNone/>
            </a:pPr>
            <a:endParaRPr lang="fr-FR" sz="3200" dirty="0">
              <a:solidFill>
                <a:srgbClr val="0070C0"/>
              </a:solidFill>
            </a:endParaRP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18</a:t>
            </a:fld>
            <a:endParaRPr lang="en-US"/>
          </a:p>
        </p:txBody>
      </p:sp>
    </p:spTree>
    <p:extLst>
      <p:ext uri="{BB962C8B-B14F-4D97-AF65-F5344CB8AC3E}">
        <p14:creationId xmlns="" xmlns:p14="http://schemas.microsoft.com/office/powerpoint/2010/main" val="18011731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fontScale="92500" lnSpcReduction="20000"/>
          </a:bodyPr>
          <a:lstStyle/>
          <a:p>
            <a:pPr marL="0" indent="0">
              <a:buNone/>
            </a:pPr>
            <a:r>
              <a:rPr lang="fr-FR" sz="3900" b="1" dirty="0" smtClean="0">
                <a:solidFill>
                  <a:srgbClr val="0070C0"/>
                </a:solidFill>
              </a:rPr>
              <a:t>Comptabilisation </a:t>
            </a:r>
            <a:r>
              <a:rPr lang="fr-FR" sz="3900" b="1" dirty="0">
                <a:solidFill>
                  <a:srgbClr val="0070C0"/>
                </a:solidFill>
              </a:rPr>
              <a:t>par composants </a:t>
            </a:r>
            <a:endParaRPr lang="fr-FR" sz="3900" b="1" dirty="0" smtClean="0">
              <a:solidFill>
                <a:srgbClr val="0070C0"/>
              </a:solidFill>
            </a:endParaRPr>
          </a:p>
          <a:p>
            <a:pPr marL="0" indent="0">
              <a:buNone/>
            </a:pPr>
            <a:endParaRPr lang="fr-FR" sz="2400" dirty="0"/>
          </a:p>
          <a:p>
            <a:r>
              <a:rPr lang="fr-FR" sz="2400" dirty="0"/>
              <a:t>Un composant est un élément </a:t>
            </a:r>
            <a:r>
              <a:rPr lang="fr-FR" sz="2400" i="1" dirty="0"/>
              <a:t>principal </a:t>
            </a:r>
            <a:r>
              <a:rPr lang="fr-FR" sz="2400" dirty="0"/>
              <a:t>d’une immobilisation qui a une utilisation différente ou procure des avantages économiques selon un rythme différent de celui de l’immobilisation dans son ensemble. Les établissements qui le souhaitent ont la possibilité de comptabiliser ces éléments de manière séparée du reste de l’actif. On citera en exemple la chaufferie d’un établissement qui sera amortie selon un rythme différent de celui de la toiture. </a:t>
            </a:r>
            <a:endParaRPr lang="fr-FR" sz="2400" dirty="0" smtClean="0"/>
          </a:p>
          <a:p>
            <a:pPr marL="0" indent="0">
              <a:buNone/>
            </a:pPr>
            <a:endParaRPr lang="fr-FR" sz="2400" dirty="0"/>
          </a:p>
          <a:p>
            <a:r>
              <a:rPr lang="fr-FR" sz="2400" dirty="0"/>
              <a:t>Ainsi les éléments principaux d’immobilisations corporelles devant faire l’objet de remplacement à intervalles réguliers, ayant des utilisations différentes ou procurant des avantages économiques à l’EPLE selon un rythme différent et justifiant l’utilisation de taux ou de modes d’amortissement propres, peuvent être comptabilisés séparément dès l’origine et lors des remplacements.</a:t>
            </a:r>
          </a:p>
          <a:p>
            <a:pPr marL="0" indent="0">
              <a:buNone/>
            </a:pPr>
            <a:endParaRPr lang="fr-FR" sz="3200" dirty="0">
              <a:solidFill>
                <a:srgbClr val="0070C0"/>
              </a:solidFill>
            </a:endParaRP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19</a:t>
            </a:fld>
            <a:endParaRPr lang="en-US"/>
          </a:p>
        </p:txBody>
      </p:sp>
    </p:spTree>
    <p:extLst>
      <p:ext uri="{BB962C8B-B14F-4D97-AF65-F5344CB8AC3E}">
        <p14:creationId xmlns="" xmlns:p14="http://schemas.microsoft.com/office/powerpoint/2010/main" val="1866007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2780928"/>
          </a:xfrm>
        </p:spPr>
        <p:txBody>
          <a:bodyPr/>
          <a:lstStyle/>
          <a:p>
            <a:r>
              <a:rPr lang="fr-FR" b="1" dirty="0">
                <a:effectLst/>
              </a:rPr>
              <a:t>Inventaire et comptabilité patrimoniale</a:t>
            </a:r>
            <a:endParaRPr lang="fr-FR" dirty="0"/>
          </a:p>
        </p:txBody>
      </p:sp>
      <p:sp>
        <p:nvSpPr>
          <p:cNvPr id="3" name="Espace réservé du contenu 2"/>
          <p:cNvSpPr>
            <a:spLocks noGrp="1"/>
          </p:cNvSpPr>
          <p:nvPr>
            <p:ph idx="1"/>
          </p:nvPr>
        </p:nvSpPr>
        <p:spPr>
          <a:xfrm>
            <a:off x="457200" y="3068960"/>
            <a:ext cx="8229600" cy="3057203"/>
          </a:xfrm>
        </p:spPr>
        <p:txBody>
          <a:bodyPr>
            <a:normAutofit/>
          </a:bodyPr>
          <a:lstStyle/>
          <a:p>
            <a:r>
              <a:rPr lang="fr-FR" sz="2800" b="1" dirty="0" smtClean="0">
                <a:solidFill>
                  <a:schemeClr val="tx1"/>
                </a:solidFill>
              </a:rPr>
              <a:t>Partie I : Immobilisations et inventaire</a:t>
            </a:r>
          </a:p>
          <a:p>
            <a:pPr marL="0" indent="0">
              <a:buNone/>
            </a:pPr>
            <a:r>
              <a:rPr lang="fr-FR" sz="2000" dirty="0" smtClean="0">
                <a:solidFill>
                  <a:schemeClr val="tx1"/>
                </a:solidFill>
              </a:rPr>
              <a:t>Références, comptes, calcul des immobilisations, différence avec le fonctionnement, inventaires, etc…</a:t>
            </a:r>
            <a:endParaRPr lang="fr-FR" sz="2000" dirty="0">
              <a:solidFill>
                <a:schemeClr val="tx1"/>
              </a:solidFill>
            </a:endParaRPr>
          </a:p>
          <a:p>
            <a:endParaRPr lang="fr-FR" dirty="0" smtClean="0">
              <a:solidFill>
                <a:schemeClr val="tx1"/>
              </a:solidFill>
            </a:endParaRPr>
          </a:p>
          <a:p>
            <a:r>
              <a:rPr lang="fr-FR" sz="2800" b="1" dirty="0" smtClean="0">
                <a:solidFill>
                  <a:schemeClr val="tx1"/>
                </a:solidFill>
              </a:rPr>
              <a:t>Partie II : comptabilité patrimoniale</a:t>
            </a:r>
          </a:p>
          <a:p>
            <a:pPr marL="0" indent="0">
              <a:buNone/>
            </a:pPr>
            <a:r>
              <a:rPr lang="fr-FR" sz="2000" dirty="0" smtClean="0">
                <a:solidFill>
                  <a:schemeClr val="tx1"/>
                </a:solidFill>
              </a:rPr>
              <a:t>Logiciels, amortissement, sorties d’inventaire, opérations comptables, etc…</a:t>
            </a:r>
            <a:endParaRPr lang="fr-FR" sz="2000" dirty="0">
              <a:solidFill>
                <a:schemeClr val="tx1"/>
              </a:solidFill>
            </a:endParaRPr>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a:t>
            </a:fld>
            <a:endParaRPr lang="en-US"/>
          </a:p>
        </p:txBody>
      </p:sp>
    </p:spTree>
    <p:extLst>
      <p:ext uri="{BB962C8B-B14F-4D97-AF65-F5344CB8AC3E}">
        <p14:creationId xmlns="" xmlns:p14="http://schemas.microsoft.com/office/powerpoint/2010/main" val="17559116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fontScale="47500" lnSpcReduction="20000"/>
          </a:bodyPr>
          <a:lstStyle/>
          <a:p>
            <a:pPr marL="0" indent="0">
              <a:buNone/>
            </a:pPr>
            <a:r>
              <a:rPr lang="fr-FR" sz="5100" b="1" dirty="0">
                <a:solidFill>
                  <a:srgbClr val="0070C0"/>
                </a:solidFill>
              </a:rPr>
              <a:t>Différence fonctionnement-investissement</a:t>
            </a:r>
          </a:p>
          <a:p>
            <a:r>
              <a:rPr lang="fr-FR" sz="3200" b="1" dirty="0"/>
              <a:t>Imputation en fonction de la dépense principale.</a:t>
            </a:r>
          </a:p>
          <a:p>
            <a:r>
              <a:rPr lang="fr-FR" sz="3200" dirty="0"/>
              <a:t>Sur un certain nombre de factures, il y a parfois plusieurs types de nature de dépenses ; dans ce cas on retient la nature de la dépense principale par rapport à l’accessoire. Par exemple, les frais de port ou frais de facturation seront imputés sur la même imputation que le bien principal (compte 6064 pour l’achat de fournitures administratives) s’ils sont facturés sur le même document. Bien entendu, dans le cas d’une facture spécifique pour le port de ces fournitures, l’imputation se fera sur le compte 6248. De même pour l’achat de pièces auxquelles s’ajoute de la main d’</a:t>
            </a:r>
            <a:r>
              <a:rPr lang="fr-FR" sz="3200" dirty="0" err="1"/>
              <a:t>oeuvre</a:t>
            </a:r>
            <a:r>
              <a:rPr lang="fr-FR" sz="3200" dirty="0"/>
              <a:t> dans le cas de prestations en pour une réparation, on utilisera le 615 et non le 6063</a:t>
            </a:r>
            <a:r>
              <a:rPr lang="fr-FR" sz="3200" dirty="0" smtClean="0"/>
              <a:t>.</a:t>
            </a:r>
          </a:p>
          <a:p>
            <a:endParaRPr lang="fr-FR" sz="2200" dirty="0"/>
          </a:p>
          <a:p>
            <a:r>
              <a:rPr lang="fr-FR" sz="3200" b="1" dirty="0"/>
              <a:t>Concernant les immobilisations, l’instruction codificatrice M9-6 apporte des précisions au paragraphe 2.5.6.2.1 sur les règles d’évaluation de leur coût </a:t>
            </a:r>
            <a:r>
              <a:rPr lang="fr-FR" sz="3200" dirty="0"/>
              <a:t>: « Le coût d’acquisition est le coût d’achat majoré des frais accessoires c’est à dire des frais liés à la mise en état ou en service du bien ainsi qu’à son utilisation. Les droits de mutations, d’honoraires ou de commissions et frais d’actes sont comptabilisés en charges ». </a:t>
            </a:r>
            <a:endParaRPr lang="fr-FR" sz="3200" dirty="0" smtClean="0"/>
          </a:p>
          <a:p>
            <a:r>
              <a:rPr lang="fr-FR" sz="3200" b="1" dirty="0" smtClean="0"/>
              <a:t>Le </a:t>
            </a:r>
            <a:r>
              <a:rPr lang="fr-FR" sz="3200" b="1" dirty="0"/>
              <a:t>paragraphe 2.4.1.2.2.3 étant encore plus précis : « Le coût d’acquisition initial d’une immobilisation est constitué de </a:t>
            </a:r>
            <a:r>
              <a:rPr lang="fr-FR" sz="3200" dirty="0"/>
              <a:t>:</a:t>
            </a:r>
          </a:p>
          <a:p>
            <a:r>
              <a:rPr lang="fr-FR" sz="3200" dirty="0"/>
              <a:t>- son prix d’achat y compris les droits de douane et taxes non récupérables après déduction des remises, rabais commerciaux et escomptes de règlement ;</a:t>
            </a:r>
          </a:p>
          <a:p>
            <a:r>
              <a:rPr lang="fr-FR" sz="3200" dirty="0"/>
              <a:t>- tous les coûts directement attribuables engagés pour mettre l’actif en place et en état de fonctionner ou d’être utilisé. Exemple de coûts directement attribuables : coût de préparation du site ; frais de livraison et de manutention initiaux ; frais de transport, d’installation, de montage, de mise en service ; honoraires de frais professionnels (architectes, géomètres, experts, évaluateurs, conseils, etc…) ».</a:t>
            </a:r>
          </a:p>
          <a:p>
            <a:r>
              <a:rPr lang="fr-FR" sz="3200" dirty="0"/>
              <a:t> </a:t>
            </a:r>
          </a:p>
          <a:p>
            <a:pPr marL="0" indent="0">
              <a:buNone/>
            </a:pPr>
            <a:endParaRPr lang="fr-FR" sz="3200" dirty="0">
              <a:solidFill>
                <a:srgbClr val="0070C0"/>
              </a:solidFill>
            </a:endParaRP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20</a:t>
            </a:fld>
            <a:endParaRPr lang="en-US"/>
          </a:p>
        </p:txBody>
      </p:sp>
    </p:spTree>
    <p:extLst>
      <p:ext uri="{BB962C8B-B14F-4D97-AF65-F5344CB8AC3E}">
        <p14:creationId xmlns="" xmlns:p14="http://schemas.microsoft.com/office/powerpoint/2010/main" val="18832937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688632"/>
          </a:xfrm>
        </p:spPr>
        <p:txBody>
          <a:bodyPr>
            <a:normAutofit fontScale="40000" lnSpcReduction="20000"/>
          </a:bodyPr>
          <a:lstStyle/>
          <a:p>
            <a:pPr marL="0" indent="0">
              <a:buNone/>
            </a:pPr>
            <a:r>
              <a:rPr lang="fr-FR" sz="5100" b="1" dirty="0">
                <a:solidFill>
                  <a:srgbClr val="0070C0"/>
                </a:solidFill>
              </a:rPr>
              <a:t>Différence fonctionnement-investissement</a:t>
            </a:r>
          </a:p>
          <a:p>
            <a:r>
              <a:rPr lang="fr-FR" sz="4000" dirty="0"/>
              <a:t> </a:t>
            </a:r>
            <a:r>
              <a:rPr lang="fr-FR" sz="4000" i="1" dirty="0"/>
              <a:t>La circulaire NOR/INT/B/O2/00059C du 26 février 2002, portée à la connaissance du réseau du Trésor public par l'instruction N° 02-028-M0 du 3 avril 2002, rappelle et précise les règles d'imputation des dépenses du secteur public local telles qu'elles sont fixées par les instructions budgétaires et comptables M14, M51, M52, M1-M5-M7, M61.</a:t>
            </a:r>
            <a:endParaRPr lang="fr-FR" sz="4000" dirty="0"/>
          </a:p>
          <a:p>
            <a:pPr marL="0" indent="0">
              <a:buNone/>
            </a:pPr>
            <a:endParaRPr lang="fr-FR" sz="3000" dirty="0"/>
          </a:p>
          <a:p>
            <a:r>
              <a:rPr lang="fr-FR" sz="4000" dirty="0"/>
              <a:t>Les dépenses qui ont pour résultat l'entrée d'un bien destiné à rester durablement dans le patrimoine de la collectivité constituent des immobilisations.</a:t>
            </a:r>
          </a:p>
          <a:p>
            <a:r>
              <a:rPr lang="fr-FR" sz="4000" dirty="0"/>
              <a:t>Les adjonctions à un bien immobilisé constituent également des immobilisations dans la mesure où elles entraînent un accroissement de la valeur de l'immobilisation initiale.</a:t>
            </a:r>
          </a:p>
          <a:p>
            <a:r>
              <a:rPr lang="fr-FR" sz="4000" dirty="0"/>
              <a:t>Les dépenses ont le caractère d'immobilisations si elles ont pour effet une augmentation de la valeur d'un élément d'actif ou une augmentation notable de sa durée d'utilisation</a:t>
            </a:r>
            <a:r>
              <a:rPr lang="fr-FR" sz="4000" dirty="0" smtClean="0"/>
              <a:t>.</a:t>
            </a:r>
          </a:p>
          <a:p>
            <a:pPr marL="0" indent="0">
              <a:buNone/>
            </a:pPr>
            <a:endParaRPr lang="fr-FR" sz="3000" dirty="0" smtClean="0"/>
          </a:p>
          <a:p>
            <a:r>
              <a:rPr lang="fr-FR" sz="4000" i="1" dirty="0" smtClean="0"/>
              <a:t>Ainsi</a:t>
            </a:r>
            <a:r>
              <a:rPr lang="fr-FR" sz="4000" i="1" dirty="0"/>
              <a:t>, les dépenses à inscrire à la section d'investissement comprennent essentiellement des opérations qui se traduisent par une modification de la consistance ou de la valeur du patrimoine de la collectivité : achats de matériels durables, construction ou aménagement de bâtiments, travaux d'infrastructure (voirie, réseaux divers).</a:t>
            </a:r>
            <a:endParaRPr lang="fr-FR" sz="4000" dirty="0"/>
          </a:p>
          <a:p>
            <a:r>
              <a:rPr lang="fr-FR" sz="4000" dirty="0"/>
              <a:t>Les charges sont constituées par les biens et services consommés par la collectivité pour les besoins de son activité.</a:t>
            </a:r>
          </a:p>
          <a:p>
            <a:r>
              <a:rPr lang="fr-FR" sz="4000" i="1" dirty="0"/>
              <a:t>Ainsi, les dépenses qui se consomment par le premier usage telles que les fournitures de bureau constituent des charges. Il en est de même du petit outillage qui peut être considéré comme entièrement consommé dans l'exercice de son acquisition.</a:t>
            </a:r>
            <a:endParaRPr lang="fr-FR" sz="4000" dirty="0"/>
          </a:p>
          <a:p>
            <a:r>
              <a:rPr lang="fr-FR" sz="4000" dirty="0"/>
              <a:t>Les dépenses portant sur des biens déjà immobilisés ont le caractère de charges si elles ont pour effet de maintenir ces biens dans un état normal d'utilisation jusqu'à la fin de leur durée d'utilisation.</a:t>
            </a:r>
          </a:p>
          <a:p>
            <a:endParaRPr lang="fr-FR" sz="4000" dirty="0"/>
          </a:p>
          <a:p>
            <a:pPr marL="0" indent="0">
              <a:buNone/>
            </a:pPr>
            <a:endParaRPr lang="fr-FR" sz="4000" dirty="0">
              <a:solidFill>
                <a:srgbClr val="0070C0"/>
              </a:solidFill>
            </a:endParaRP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21</a:t>
            </a:fld>
            <a:endParaRPr lang="en-US"/>
          </a:p>
        </p:txBody>
      </p:sp>
    </p:spTree>
    <p:extLst>
      <p:ext uri="{BB962C8B-B14F-4D97-AF65-F5344CB8AC3E}">
        <p14:creationId xmlns="" xmlns:p14="http://schemas.microsoft.com/office/powerpoint/2010/main" val="31233884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688632"/>
          </a:xfrm>
        </p:spPr>
        <p:txBody>
          <a:bodyPr>
            <a:normAutofit fontScale="47500" lnSpcReduction="20000"/>
          </a:bodyPr>
          <a:lstStyle/>
          <a:p>
            <a:pPr marL="0" indent="0">
              <a:buNone/>
            </a:pPr>
            <a:r>
              <a:rPr lang="fr-FR" sz="5100" b="1" dirty="0">
                <a:solidFill>
                  <a:srgbClr val="0070C0"/>
                </a:solidFill>
              </a:rPr>
              <a:t>Différence </a:t>
            </a:r>
            <a:r>
              <a:rPr lang="fr-FR" sz="5100" b="1" dirty="0" smtClean="0">
                <a:solidFill>
                  <a:srgbClr val="0070C0"/>
                </a:solidFill>
              </a:rPr>
              <a:t>fonctionnement-investissement</a:t>
            </a:r>
          </a:p>
          <a:p>
            <a:pPr marL="0" indent="0">
              <a:buNone/>
            </a:pPr>
            <a:endParaRPr lang="fr-FR" sz="2900" b="1" dirty="0" smtClean="0">
              <a:solidFill>
                <a:srgbClr val="0070C0"/>
              </a:solidFill>
            </a:endParaRPr>
          </a:p>
          <a:p>
            <a:r>
              <a:rPr lang="fr-FR" sz="4000" dirty="0" smtClean="0"/>
              <a:t>Les dépenses d'entretien et de réparation constituent des charges. Ainsi, le simple remplacement ou échange standard d'un élément indispensable au fonctionnement d'un bien ne doit pas entraîner l'immobilisation de la dépense, quel qu'en soit le montant, à partir du moment où cette opération n'a eu pour effet que de maintenir (entretien) ou de remettre (réparation) le bien en état de marche sans entraîner une augmentation de sa valeur réelle ou de sa durée de vie. Il s'agit, par exemple, du remplacement des pièces usagées d'une machine ou en matière d'entretien des bâtiments, des travaux de peintures intérieures, de la révision des toitures (remplacement de quelques tuiles), du remplacement des vitres ou de toute autre pièce détachée.</a:t>
            </a:r>
          </a:p>
          <a:p>
            <a:endParaRPr lang="fr-FR" sz="4000" dirty="0"/>
          </a:p>
          <a:p>
            <a:r>
              <a:rPr lang="fr-FR" sz="4000" dirty="0"/>
              <a:t>Les frais d'étude engagés en vue de déterminer la faisabilité d'un investissement, les frais de publicité, les dépenses relatives à la rédaction d'un CCTP et celles qui concernent le suivi et la réception des travaux (maîtrise d'</a:t>
            </a:r>
            <a:r>
              <a:rPr lang="fr-FR" sz="4000" dirty="0" err="1"/>
              <a:t>oeuvre</a:t>
            </a:r>
            <a:r>
              <a:rPr lang="fr-FR" sz="4000" dirty="0"/>
              <a:t>) constituent des éléments du coût réel de production d'un immeuble et s'imputent donc en section d'investissement.</a:t>
            </a:r>
          </a:p>
          <a:p>
            <a:r>
              <a:rPr lang="fr-FR" sz="4000" dirty="0"/>
              <a:t> </a:t>
            </a:r>
          </a:p>
          <a:p>
            <a:endParaRPr lang="fr-FR" sz="4000" dirty="0"/>
          </a:p>
          <a:p>
            <a:pPr marL="0" indent="0">
              <a:buNone/>
            </a:pPr>
            <a:endParaRPr lang="fr-FR" sz="4000" dirty="0">
              <a:solidFill>
                <a:srgbClr val="0070C0"/>
              </a:solidFill>
            </a:endParaRP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22</a:t>
            </a:fld>
            <a:endParaRPr lang="en-US"/>
          </a:p>
        </p:txBody>
      </p:sp>
    </p:spTree>
    <p:extLst>
      <p:ext uri="{BB962C8B-B14F-4D97-AF65-F5344CB8AC3E}">
        <p14:creationId xmlns="" xmlns:p14="http://schemas.microsoft.com/office/powerpoint/2010/main" val="20133806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688632"/>
          </a:xfrm>
        </p:spPr>
        <p:txBody>
          <a:bodyPr>
            <a:normAutofit fontScale="55000" lnSpcReduction="20000"/>
          </a:bodyPr>
          <a:lstStyle/>
          <a:p>
            <a:pPr marL="0" indent="0">
              <a:buNone/>
            </a:pPr>
            <a:r>
              <a:rPr lang="fr-FR" sz="5100" b="1" dirty="0">
                <a:solidFill>
                  <a:srgbClr val="0070C0"/>
                </a:solidFill>
              </a:rPr>
              <a:t>Différence </a:t>
            </a:r>
            <a:r>
              <a:rPr lang="fr-FR" sz="5100" b="1" dirty="0" smtClean="0">
                <a:solidFill>
                  <a:srgbClr val="0070C0"/>
                </a:solidFill>
              </a:rPr>
              <a:t>fonctionnement-investissement</a:t>
            </a:r>
          </a:p>
          <a:p>
            <a:pPr marL="0" indent="0">
              <a:buNone/>
            </a:pPr>
            <a:endParaRPr lang="fr-FR" sz="2900" b="1" dirty="0" smtClean="0">
              <a:solidFill>
                <a:srgbClr val="0070C0"/>
              </a:solidFill>
            </a:endParaRPr>
          </a:p>
          <a:p>
            <a:r>
              <a:rPr lang="fr-FR" sz="4000" dirty="0"/>
              <a:t>Les dépenses relatives à la création d'un site Internet peuvent être assimilées à la réalisation d'un logiciel. Il en va ainsi pour les sites </a:t>
            </a:r>
            <a:r>
              <a:rPr lang="fr-FR" sz="4000" dirty="0" err="1"/>
              <a:t>intéractifs</a:t>
            </a:r>
            <a:r>
              <a:rPr lang="fr-FR" sz="4000" dirty="0"/>
              <a:t> ayant pour fonction de présenter la collectivité, son action, ses interventions, mais également ceux conçus pour les besoins de la gestion (site intranet,...).</a:t>
            </a:r>
          </a:p>
          <a:p>
            <a:r>
              <a:rPr lang="fr-FR" sz="4000" dirty="0"/>
              <a:t>Ces dépenses s'imputent en M14 au compte 205 "Concessions et droits similaires, brevets, licences… droits et valeurs similaires" soit directement, soit par le crédit du compte 232 lorsque la collectivité réalise par elle-même le site. Ces dépenses sont amorties sur leur durée probable d'utilisation à compter de la date d'achèvement.</a:t>
            </a:r>
          </a:p>
          <a:p>
            <a:r>
              <a:rPr lang="fr-FR" sz="4000" dirty="0"/>
              <a:t>Par ailleurs, les dépenses de maintenance d'un site Internet constituent, dans tous les cas, des charges de fonctionnement à imputer au compte 6156 " Maintenance".</a:t>
            </a:r>
          </a:p>
          <a:p>
            <a:pPr marL="0" indent="0">
              <a:buNone/>
            </a:pPr>
            <a:r>
              <a:rPr lang="fr-FR" sz="4000" dirty="0"/>
              <a:t> </a:t>
            </a:r>
          </a:p>
          <a:p>
            <a:endParaRPr lang="fr-FR" sz="4000" dirty="0"/>
          </a:p>
          <a:p>
            <a:pPr marL="0" indent="0">
              <a:buNone/>
            </a:pPr>
            <a:endParaRPr lang="fr-FR" sz="4000" dirty="0">
              <a:solidFill>
                <a:srgbClr val="0070C0"/>
              </a:solidFill>
            </a:endParaRP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23</a:t>
            </a:fld>
            <a:endParaRPr lang="en-US"/>
          </a:p>
        </p:txBody>
      </p:sp>
    </p:spTree>
    <p:extLst>
      <p:ext uri="{BB962C8B-B14F-4D97-AF65-F5344CB8AC3E}">
        <p14:creationId xmlns="" xmlns:p14="http://schemas.microsoft.com/office/powerpoint/2010/main" val="41701618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688632"/>
          </a:xfrm>
        </p:spPr>
        <p:txBody>
          <a:bodyPr>
            <a:normAutofit fontScale="70000" lnSpcReduction="20000"/>
          </a:bodyPr>
          <a:lstStyle/>
          <a:p>
            <a:pPr marL="0" indent="0">
              <a:buNone/>
            </a:pPr>
            <a:r>
              <a:rPr lang="fr-FR" sz="5100" b="1" dirty="0">
                <a:solidFill>
                  <a:srgbClr val="0070C0"/>
                </a:solidFill>
              </a:rPr>
              <a:t>Différence </a:t>
            </a:r>
            <a:r>
              <a:rPr lang="fr-FR" sz="5100" b="1" dirty="0" smtClean="0">
                <a:solidFill>
                  <a:srgbClr val="0070C0"/>
                </a:solidFill>
              </a:rPr>
              <a:t>fonctionnement-investissement</a:t>
            </a:r>
          </a:p>
          <a:p>
            <a:pPr marL="0" indent="0">
              <a:buNone/>
            </a:pPr>
            <a:endParaRPr lang="fr-FR" sz="5100" b="1" dirty="0" smtClean="0">
              <a:solidFill>
                <a:srgbClr val="0070C0"/>
              </a:solidFill>
            </a:endParaRPr>
          </a:p>
          <a:p>
            <a:pPr marL="0" indent="0">
              <a:buNone/>
            </a:pPr>
            <a:r>
              <a:rPr lang="fr-FR" sz="3200" dirty="0"/>
              <a:t>L’autre critère des immobilisations est le caractère durable du bien concerné. Ainsi, en réponse à une question, la DAF concernant un logiciel valable une année a répondu : </a:t>
            </a:r>
            <a:endParaRPr lang="fr-FR" sz="3200" dirty="0" smtClean="0"/>
          </a:p>
          <a:p>
            <a:pPr marL="0" indent="0">
              <a:buNone/>
            </a:pPr>
            <a:r>
              <a:rPr lang="fr-FR" sz="3200" dirty="0" smtClean="0"/>
              <a:t>«</a:t>
            </a:r>
            <a:r>
              <a:rPr lang="fr-FR" sz="3200" i="1" dirty="0"/>
              <a:t>Cette licence bien que s'élevant à</a:t>
            </a:r>
            <a:r>
              <a:rPr lang="fr-FR" sz="3200" dirty="0"/>
              <a:t> </a:t>
            </a:r>
            <a:r>
              <a:rPr lang="fr-FR" sz="3200" i="1" dirty="0"/>
              <a:t>plus de 800€ HT ne peut être considérée comme une opération en capital pour les raisons suivantes. Une</a:t>
            </a:r>
            <a:r>
              <a:rPr lang="fr-FR" sz="3200" dirty="0"/>
              <a:t> </a:t>
            </a:r>
            <a:r>
              <a:rPr lang="fr-FR" sz="3200" i="1" dirty="0"/>
              <a:t>immobilisation doit également servir l'activité de l'établissement d'une façon durable (plus d'un an) or on ne</a:t>
            </a:r>
            <a:r>
              <a:rPr lang="fr-FR" sz="3200" dirty="0"/>
              <a:t> </a:t>
            </a:r>
            <a:r>
              <a:rPr lang="fr-FR" sz="3200" i="1" dirty="0"/>
              <a:t>peut considérer qu'une licence à renouveler annuellement obéisse à ce principe. Les avantages économiques</a:t>
            </a:r>
            <a:r>
              <a:rPr lang="fr-FR" sz="3200" dirty="0"/>
              <a:t> </a:t>
            </a:r>
            <a:r>
              <a:rPr lang="fr-FR" sz="3200" i="1" dirty="0"/>
              <a:t>attendus de la licence étant consommés dans l'année, on serait amené à les amortir en une seul fois pour son montant total ce qui n'est pas conforme aux principes définis dans l'IC-M9.6</a:t>
            </a:r>
            <a:r>
              <a:rPr lang="fr-FR" sz="3200" dirty="0"/>
              <a:t>».</a:t>
            </a:r>
          </a:p>
          <a:p>
            <a:pPr marL="0" indent="0">
              <a:buNone/>
            </a:pPr>
            <a:endParaRPr lang="fr-FR" sz="2900" b="1" dirty="0" smtClean="0">
              <a:solidFill>
                <a:srgbClr val="0070C0"/>
              </a:solidFill>
            </a:endParaRPr>
          </a:p>
          <a:p>
            <a:pPr marL="0" indent="0">
              <a:buNone/>
            </a:pPr>
            <a:r>
              <a:rPr lang="fr-FR" sz="4000" dirty="0"/>
              <a:t> </a:t>
            </a:r>
          </a:p>
          <a:p>
            <a:endParaRPr lang="fr-FR" sz="4000" dirty="0"/>
          </a:p>
          <a:p>
            <a:pPr marL="0" indent="0">
              <a:buNone/>
            </a:pPr>
            <a:endParaRPr lang="fr-FR" sz="4000" dirty="0">
              <a:solidFill>
                <a:srgbClr val="0070C0"/>
              </a:solidFill>
            </a:endParaRP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24</a:t>
            </a:fld>
            <a:endParaRPr lang="en-US"/>
          </a:p>
        </p:txBody>
      </p:sp>
    </p:spTree>
    <p:extLst>
      <p:ext uri="{BB962C8B-B14F-4D97-AF65-F5344CB8AC3E}">
        <p14:creationId xmlns="" xmlns:p14="http://schemas.microsoft.com/office/powerpoint/2010/main" val="25124071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688632"/>
          </a:xfrm>
        </p:spPr>
        <p:txBody>
          <a:bodyPr>
            <a:normAutofit fontScale="85000" lnSpcReduction="20000"/>
          </a:bodyPr>
          <a:lstStyle/>
          <a:p>
            <a:pPr marL="0" indent="0">
              <a:buNone/>
            </a:pPr>
            <a:r>
              <a:rPr lang="fr-FR" sz="3800" b="1" dirty="0">
                <a:solidFill>
                  <a:srgbClr val="0070C0"/>
                </a:solidFill>
              </a:rPr>
              <a:t>Différence </a:t>
            </a:r>
            <a:r>
              <a:rPr lang="fr-FR" sz="3800" b="1" dirty="0" smtClean="0">
                <a:solidFill>
                  <a:srgbClr val="0070C0"/>
                </a:solidFill>
              </a:rPr>
              <a:t>fonctionnement-investissement</a:t>
            </a:r>
          </a:p>
          <a:p>
            <a:pPr marL="0" indent="0">
              <a:buNone/>
            </a:pPr>
            <a:endParaRPr lang="fr-FR" sz="1500" b="1" dirty="0" smtClean="0">
              <a:solidFill>
                <a:srgbClr val="0070C0"/>
              </a:solidFill>
            </a:endParaRPr>
          </a:p>
          <a:p>
            <a:r>
              <a:rPr lang="fr-FR" dirty="0"/>
              <a:t>Exemples :</a:t>
            </a:r>
          </a:p>
          <a:p>
            <a:pPr lvl="0"/>
            <a:r>
              <a:rPr lang="fr-FR" i="1" dirty="0"/>
              <a:t>Une serrure s'analyse comme une simple pièce d'un bien immobilisé (en l'occurrence une porte) dont l'acquisition isolée ne constitue pas une immobilisation en tant que telle.</a:t>
            </a:r>
          </a:p>
          <a:p>
            <a:pPr lvl="0"/>
            <a:r>
              <a:rPr lang="fr-FR" i="1" dirty="0"/>
              <a:t>La dépense occasionnée par le remplacement de l'ensemble des serrures doit donc être analysée comme une charge, quel qu'en soit le montant.</a:t>
            </a:r>
          </a:p>
          <a:p>
            <a:pPr lvl="0"/>
            <a:r>
              <a:rPr lang="fr-FR" i="1" dirty="0"/>
              <a:t>Le remplacement d’une porte d’un bâtiment ne doit pas s'analyser comme un simple échange standard d'un élément d'actif, mais comme une dépense d'amélioration ayant pour effet d'augmenter la valeur et la durée de vie du bien immobilisé. Il s'agit donc d'une dépense à immobiliser.</a:t>
            </a:r>
          </a:p>
          <a:p>
            <a:pPr lvl="0"/>
            <a:r>
              <a:rPr lang="fr-FR" i="1" dirty="0"/>
              <a:t>Ne sont pas des immobilisations : la décoration de bâtiments, les traitements anti termites, le nettoyage des réseaux</a:t>
            </a:r>
            <a:r>
              <a:rPr lang="fr-FR" i="1" dirty="0" smtClean="0"/>
              <a:t>…</a:t>
            </a:r>
            <a:endParaRPr lang="fr-FR" i="1"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25</a:t>
            </a:fld>
            <a:endParaRPr lang="en-US"/>
          </a:p>
        </p:txBody>
      </p:sp>
    </p:spTree>
    <p:extLst>
      <p:ext uri="{BB962C8B-B14F-4D97-AF65-F5344CB8AC3E}">
        <p14:creationId xmlns="" xmlns:p14="http://schemas.microsoft.com/office/powerpoint/2010/main" val="5984768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760640"/>
          </a:xfrm>
        </p:spPr>
        <p:txBody>
          <a:bodyPr>
            <a:normAutofit fontScale="55000" lnSpcReduction="20000"/>
          </a:bodyPr>
          <a:lstStyle/>
          <a:p>
            <a:pPr marL="0" indent="0">
              <a:buNone/>
            </a:pPr>
            <a:r>
              <a:rPr lang="fr-FR" sz="3800" b="1" dirty="0">
                <a:solidFill>
                  <a:srgbClr val="0070C0"/>
                </a:solidFill>
              </a:rPr>
              <a:t>Différence </a:t>
            </a:r>
            <a:r>
              <a:rPr lang="fr-FR" sz="3800" b="1" dirty="0" smtClean="0">
                <a:solidFill>
                  <a:srgbClr val="0070C0"/>
                </a:solidFill>
              </a:rPr>
              <a:t>fonctionnement-investissement</a:t>
            </a:r>
          </a:p>
          <a:p>
            <a:pPr marL="0" indent="0">
              <a:buNone/>
            </a:pPr>
            <a:endParaRPr lang="fr-FR" sz="1500" b="1" dirty="0" smtClean="0">
              <a:solidFill>
                <a:srgbClr val="0070C0"/>
              </a:solidFill>
            </a:endParaRPr>
          </a:p>
          <a:p>
            <a:r>
              <a:rPr lang="fr-FR" sz="4400" b="1" dirty="0">
                <a:solidFill>
                  <a:srgbClr val="0070C0"/>
                </a:solidFill>
              </a:rPr>
              <a:t>Jurisprudence</a:t>
            </a:r>
          </a:p>
          <a:p>
            <a:endParaRPr lang="fr-FR" sz="2900" dirty="0" smtClean="0"/>
          </a:p>
          <a:p>
            <a:r>
              <a:rPr lang="fr-FR" sz="2900" dirty="0" smtClean="0"/>
              <a:t>«</a:t>
            </a:r>
            <a:r>
              <a:rPr lang="fr-FR" sz="2900" dirty="0"/>
              <a:t> En ce qui concerne le paiement des dépenses imputées en section de fonctionnement :</a:t>
            </a:r>
          </a:p>
          <a:p>
            <a:r>
              <a:rPr lang="fr-FR" sz="2900" dirty="0"/>
              <a:t>Attendu que M. J. a été constitué débiteur à hauteur de 65 093,34 euros pour avoir payé quatre factures correspondant à l'installation au sein de l'établissement de garde-corps dans le self-service, de barrières sur un parking et d'une plate-forme métallique dans un atelier ; que ces dépenses ont été imputées au compte 615 de la section de fonctionnement du budget alors que, selon la chambre régionale des comptes, la nature durable des équipements réalisés aurait exigé une imputation en section d'investissement ;</a:t>
            </a:r>
          </a:p>
          <a:p>
            <a:r>
              <a:rPr lang="fr-FR" sz="2900" dirty="0"/>
              <a:t>Attendu que l'appelant invoque dans sa requête (...) la nature des travaux réalisés ;</a:t>
            </a:r>
          </a:p>
          <a:p>
            <a:r>
              <a:rPr lang="fr-FR" sz="2900" dirty="0"/>
              <a:t>Attendu, que les pièces figurant au dossier d'appel tendent à montrer que les dépenses litigieuses correspondent à des aménagements provisoires destinés à permettre la continuité du fonctionnement du lycée dans des conditions normales de sécurité et d'usage pédagogique pendant une période de travaux de restructuration de l'établissement ; qu'il en résulte que les dépenses en cause, au moment du paiement, pouvaient être imputées en section de fonctionnement dans la mesure où elles s'appliquaient à des travaux tendant simplement à préserver un état normal d'utilisation des locaux ; que le moyen doit, en conséquence, être accueilli et le débet correspondant infirmé ; » </a:t>
            </a:r>
            <a:r>
              <a:rPr lang="fr-FR" sz="2900" dirty="0" err="1"/>
              <a:t>C.Comptes</a:t>
            </a:r>
            <a:r>
              <a:rPr lang="fr-FR" sz="2900" dirty="0"/>
              <a:t>, arrêt d'appel 40018 du 23 juin 2004, Lycée Le Corbusier à Saint-Etienne-du-Rouvray</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26</a:t>
            </a:fld>
            <a:endParaRPr lang="en-US"/>
          </a:p>
        </p:txBody>
      </p:sp>
    </p:spTree>
    <p:extLst>
      <p:ext uri="{BB962C8B-B14F-4D97-AF65-F5344CB8AC3E}">
        <p14:creationId xmlns="" xmlns:p14="http://schemas.microsoft.com/office/powerpoint/2010/main" val="37571138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760640"/>
          </a:xfrm>
        </p:spPr>
        <p:txBody>
          <a:bodyPr>
            <a:normAutofit/>
          </a:bodyPr>
          <a:lstStyle/>
          <a:p>
            <a:pPr marL="0" indent="0">
              <a:buNone/>
            </a:pPr>
            <a:r>
              <a:rPr lang="fr-FR" sz="2800" b="1" dirty="0">
                <a:solidFill>
                  <a:srgbClr val="0070C0"/>
                </a:solidFill>
              </a:rPr>
              <a:t>Inventaire</a:t>
            </a:r>
            <a:endParaRPr lang="fr-FR" sz="2800" dirty="0">
              <a:solidFill>
                <a:srgbClr val="0070C0"/>
              </a:solidFill>
            </a:endParaRPr>
          </a:p>
          <a:p>
            <a:endParaRPr lang="fr-FR" sz="1200" dirty="0" smtClean="0"/>
          </a:p>
          <a:p>
            <a:r>
              <a:rPr lang="fr-FR" dirty="0" smtClean="0"/>
              <a:t>Le </a:t>
            </a:r>
            <a:r>
              <a:rPr lang="fr-FR" dirty="0"/>
              <a:t>suivi en inventaire recouvre deux notions : le suivi physique de l’inventaire par l’ordonnateur et le suivi comptable des biens immobilisés par le comptable.</a:t>
            </a:r>
          </a:p>
          <a:p>
            <a:r>
              <a:rPr lang="fr-FR" dirty="0"/>
              <a:t>La valeur d’un bien est déterminée soit par son coût d’acquisition, soit par son coût de production s’il est produit par l’EPLE, soit par sa valeur vénale s’il s’agit d’un bien acquis à titre gratuit.</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27</a:t>
            </a:fld>
            <a:endParaRPr lang="en-US"/>
          </a:p>
        </p:txBody>
      </p:sp>
    </p:spTree>
    <p:extLst>
      <p:ext uri="{BB962C8B-B14F-4D97-AF65-F5344CB8AC3E}">
        <p14:creationId xmlns="" xmlns:p14="http://schemas.microsoft.com/office/powerpoint/2010/main" val="38289775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760640"/>
          </a:xfrm>
        </p:spPr>
        <p:txBody>
          <a:bodyPr>
            <a:normAutofit/>
          </a:bodyPr>
          <a:lstStyle/>
          <a:p>
            <a:pPr marL="0" indent="0">
              <a:buNone/>
            </a:pPr>
            <a:r>
              <a:rPr lang="fr-FR" sz="2800" b="1" dirty="0">
                <a:solidFill>
                  <a:srgbClr val="0070C0"/>
                </a:solidFill>
              </a:rPr>
              <a:t>Rôle de l’ordonnateur</a:t>
            </a:r>
            <a:endParaRPr lang="fr-FR" sz="2800" dirty="0">
              <a:solidFill>
                <a:srgbClr val="0070C0"/>
              </a:solidFill>
            </a:endParaRPr>
          </a:p>
          <a:p>
            <a:endParaRPr lang="fr-FR" dirty="0" smtClean="0"/>
          </a:p>
          <a:p>
            <a:r>
              <a:rPr lang="fr-FR" dirty="0" smtClean="0"/>
              <a:t>L’inventaire </a:t>
            </a:r>
            <a:r>
              <a:rPr lang="fr-FR" dirty="0"/>
              <a:t>des biens immobilisés est tenu physiquement par l’ordonnateur qui en assure l’identification, la localisation et la conservation. Il tient une comptabilité auxiliaire qui retrace les biens immobilisés par compte d’imputation et par compte de financement. Cette comptabilité permet de connaître la valeur nette comptable de chaque bien grâce au suivi du  plan d’immobilisation et aux dépréciations subies. Ainsi à chaque bien correspond une fiche d’inventaire qui comporte un certain nombre d’informations.</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28</a:t>
            </a:fld>
            <a:endParaRPr lang="en-US"/>
          </a:p>
        </p:txBody>
      </p:sp>
    </p:spTree>
    <p:extLst>
      <p:ext uri="{BB962C8B-B14F-4D97-AF65-F5344CB8AC3E}">
        <p14:creationId xmlns="" xmlns:p14="http://schemas.microsoft.com/office/powerpoint/2010/main" val="42763961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760640"/>
          </a:xfrm>
        </p:spPr>
        <p:txBody>
          <a:bodyPr>
            <a:normAutofit fontScale="77500" lnSpcReduction="20000"/>
          </a:bodyPr>
          <a:lstStyle/>
          <a:p>
            <a:pPr marL="0" indent="0">
              <a:buNone/>
            </a:pPr>
            <a:r>
              <a:rPr lang="fr-FR" sz="3600" b="1" dirty="0">
                <a:solidFill>
                  <a:srgbClr val="0070C0"/>
                </a:solidFill>
              </a:rPr>
              <a:t>Rôle du comptable</a:t>
            </a:r>
            <a:endParaRPr lang="fr-FR" sz="3600" dirty="0">
              <a:solidFill>
                <a:srgbClr val="0070C0"/>
              </a:solidFill>
            </a:endParaRPr>
          </a:p>
          <a:p>
            <a:r>
              <a:rPr lang="fr-FR" dirty="0"/>
              <a:t>L’agent comptable en rapprochant la comptabilité générale de la comptabilité auxiliaire des biens immobilisés vérifie la bonne tenue de cette dernière et suit l’évolution comptable du patrimoine de l’EPLE.</a:t>
            </a:r>
          </a:p>
          <a:p>
            <a:r>
              <a:rPr lang="fr-FR" dirty="0"/>
              <a:t>Les opérations sont réalisées d’une part à l’aide des documents comptables :</a:t>
            </a:r>
          </a:p>
          <a:p>
            <a:r>
              <a:rPr lang="fr-FR" dirty="0"/>
              <a:t>- mandats pour les acquisitions</a:t>
            </a:r>
          </a:p>
          <a:p>
            <a:r>
              <a:rPr lang="fr-FR" dirty="0"/>
              <a:t>- titres de recettes pour les cessions</a:t>
            </a:r>
          </a:p>
          <a:p>
            <a:r>
              <a:rPr lang="fr-FR" dirty="0"/>
              <a:t>- certifications établies par l’ordonnateur</a:t>
            </a:r>
          </a:p>
          <a:p>
            <a:r>
              <a:rPr lang="fr-FR" dirty="0"/>
              <a:t>- pièces justificatives de toute nature</a:t>
            </a:r>
          </a:p>
          <a:p>
            <a:r>
              <a:rPr lang="fr-FR" dirty="0"/>
              <a:t>Et d’autre part à l’aide de renseignements fournis par l’ordonnateur :</a:t>
            </a:r>
          </a:p>
          <a:p>
            <a:r>
              <a:rPr lang="fr-FR" dirty="0"/>
              <a:t>- indications de l’emplacement du bien</a:t>
            </a:r>
          </a:p>
          <a:p>
            <a:r>
              <a:rPr lang="fr-FR" dirty="0"/>
              <a:t>- décisions de conseil d’administration</a:t>
            </a:r>
          </a:p>
          <a:p>
            <a:r>
              <a:rPr lang="fr-FR" dirty="0"/>
              <a:t>- mouvement et transformation éventuels des biens</a:t>
            </a:r>
          </a:p>
          <a:p>
            <a:r>
              <a:rPr lang="fr-FR" dirty="0"/>
              <a:t> </a:t>
            </a:r>
            <a:endParaRPr lang="fr-FR" sz="1400" dirty="0" smtClean="0"/>
          </a:p>
          <a:p>
            <a:r>
              <a:rPr lang="fr-FR" dirty="0" smtClean="0"/>
              <a:t>L’inventaire </a:t>
            </a:r>
            <a:r>
              <a:rPr lang="fr-FR" dirty="0"/>
              <a:t>des immobilisations est arrêté à la fin de chaque année comptable ainsi que lors de chaque passation de service.</a:t>
            </a:r>
          </a:p>
          <a:p>
            <a:r>
              <a:rPr lang="fr-FR" dirty="0"/>
              <a:t>Il doit concorder avec les indications du bilan arrêté à la même date et figurant au compte financier.</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29</a:t>
            </a:fld>
            <a:endParaRPr lang="en-US"/>
          </a:p>
        </p:txBody>
      </p:sp>
    </p:spTree>
    <p:extLst>
      <p:ext uri="{BB962C8B-B14F-4D97-AF65-F5344CB8AC3E}">
        <p14:creationId xmlns="" xmlns:p14="http://schemas.microsoft.com/office/powerpoint/2010/main" val="360899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smtClean="0">
                <a:effectLst/>
              </a:rPr>
              <a:t>Immobilisations et inventaire</a:t>
            </a:r>
            <a:endParaRPr lang="fr-FR" sz="2800" dirty="0"/>
          </a:p>
        </p:txBody>
      </p:sp>
      <p:sp>
        <p:nvSpPr>
          <p:cNvPr id="3" name="Espace réservé du contenu 2"/>
          <p:cNvSpPr>
            <a:spLocks noGrp="1"/>
          </p:cNvSpPr>
          <p:nvPr>
            <p:ph idx="1"/>
          </p:nvPr>
        </p:nvSpPr>
        <p:spPr>
          <a:xfrm>
            <a:off x="457200" y="1124744"/>
            <a:ext cx="8229600" cy="5001419"/>
          </a:xfrm>
        </p:spPr>
        <p:txBody>
          <a:bodyPr/>
          <a:lstStyle/>
          <a:p>
            <a:pPr marL="0" indent="0" algn="ctr">
              <a:buNone/>
            </a:pPr>
            <a:r>
              <a:rPr lang="fr-FR" sz="3200" b="1" dirty="0" smtClean="0">
                <a:solidFill>
                  <a:srgbClr val="0070C0"/>
                </a:solidFill>
              </a:rPr>
              <a:t>Textes de référence</a:t>
            </a:r>
          </a:p>
          <a:p>
            <a:pPr marL="0" indent="0" algn="ctr">
              <a:buNone/>
            </a:pPr>
            <a:endParaRPr lang="fr-FR" sz="3200" b="1" dirty="0">
              <a:solidFill>
                <a:schemeClr val="tx1"/>
              </a:solidFill>
            </a:endParaRPr>
          </a:p>
          <a:p>
            <a:r>
              <a:rPr lang="fr-FR" dirty="0">
                <a:solidFill>
                  <a:schemeClr val="tx1"/>
                </a:solidFill>
              </a:rPr>
              <a:t>Instruction codificatrice M9-6 §241223 et 256 et suivants</a:t>
            </a:r>
          </a:p>
          <a:p>
            <a:r>
              <a:rPr lang="fr-FR" dirty="0">
                <a:solidFill>
                  <a:schemeClr val="tx1"/>
                </a:solidFill>
              </a:rPr>
              <a:t>Article R421-64 du Code de l’Education</a:t>
            </a:r>
          </a:p>
          <a:p>
            <a:r>
              <a:rPr lang="fr-FR" dirty="0">
                <a:solidFill>
                  <a:schemeClr val="tx1"/>
                </a:solidFill>
              </a:rPr>
              <a:t>Code général de la propriété des personnes publiques</a:t>
            </a:r>
          </a:p>
          <a:p>
            <a:r>
              <a:rPr lang="fr-FR" dirty="0">
                <a:solidFill>
                  <a:schemeClr val="tx1"/>
                </a:solidFill>
              </a:rPr>
              <a:t>Circulaire NOR/INT/B/O2/00059C du 26 février 2002</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a:t>
            </a:fld>
            <a:endParaRPr lang="en-US"/>
          </a:p>
        </p:txBody>
      </p:sp>
    </p:spTree>
    <p:extLst>
      <p:ext uri="{BB962C8B-B14F-4D97-AF65-F5344CB8AC3E}">
        <p14:creationId xmlns="" xmlns:p14="http://schemas.microsoft.com/office/powerpoint/2010/main" val="6199418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760640"/>
          </a:xfrm>
        </p:spPr>
        <p:txBody>
          <a:bodyPr>
            <a:normAutofit fontScale="92500" lnSpcReduction="10000"/>
          </a:bodyPr>
          <a:lstStyle/>
          <a:p>
            <a:r>
              <a:rPr lang="fr-FR" sz="3000" b="1" dirty="0">
                <a:solidFill>
                  <a:srgbClr val="0070C0"/>
                </a:solidFill>
              </a:rPr>
              <a:t>La fiche d’inventaire 1</a:t>
            </a:r>
            <a:endParaRPr lang="fr-FR" sz="3000" dirty="0">
              <a:solidFill>
                <a:srgbClr val="0070C0"/>
              </a:solidFill>
            </a:endParaRPr>
          </a:p>
          <a:p>
            <a:r>
              <a:rPr lang="fr-FR" dirty="0"/>
              <a:t>Ainsi à chaque bien correspond une fiche d’inventaire qui comporte notamment les informations suivantes :</a:t>
            </a:r>
          </a:p>
          <a:p>
            <a:r>
              <a:rPr lang="fr-FR" b="1" dirty="0"/>
              <a:t>- </a:t>
            </a:r>
            <a:r>
              <a:rPr lang="fr-FR" dirty="0"/>
              <a:t>un numéro d’inventaire associé aux rubriques du répertoire d’inventaire ;</a:t>
            </a:r>
          </a:p>
          <a:p>
            <a:r>
              <a:rPr lang="fr-FR" b="1" dirty="0"/>
              <a:t>- </a:t>
            </a:r>
            <a:r>
              <a:rPr lang="fr-FR" dirty="0"/>
              <a:t>une identification et une description</a:t>
            </a:r>
          </a:p>
          <a:p>
            <a:r>
              <a:rPr lang="fr-FR" b="1" dirty="0"/>
              <a:t>- </a:t>
            </a:r>
            <a:r>
              <a:rPr lang="fr-FR" dirty="0"/>
              <a:t>une date d’achat ;</a:t>
            </a:r>
          </a:p>
          <a:p>
            <a:r>
              <a:rPr lang="fr-FR" b="1" dirty="0"/>
              <a:t>- </a:t>
            </a:r>
            <a:r>
              <a:rPr lang="fr-FR" dirty="0"/>
              <a:t>un prix d’achat TTC ;</a:t>
            </a:r>
          </a:p>
          <a:p>
            <a:r>
              <a:rPr lang="fr-FR" b="1" dirty="0"/>
              <a:t>- </a:t>
            </a:r>
            <a:r>
              <a:rPr lang="fr-FR" dirty="0"/>
              <a:t>une localisation ;</a:t>
            </a:r>
          </a:p>
          <a:p>
            <a:r>
              <a:rPr lang="fr-FR" b="1" dirty="0"/>
              <a:t>- </a:t>
            </a:r>
            <a:r>
              <a:rPr lang="fr-FR" dirty="0"/>
              <a:t>un compte d’immobilisation (compte de la classe 2 du plan comptable) ;</a:t>
            </a:r>
          </a:p>
          <a:p>
            <a:r>
              <a:rPr lang="fr-FR" b="1" dirty="0"/>
              <a:t>- </a:t>
            </a:r>
            <a:r>
              <a:rPr lang="fr-FR" dirty="0"/>
              <a:t>un ou plusieurs comptes de financements (compte de la classe 1 du plan comptable) ;</a:t>
            </a:r>
          </a:p>
          <a:p>
            <a:r>
              <a:rPr lang="fr-FR" b="1" dirty="0"/>
              <a:t>- </a:t>
            </a:r>
            <a:r>
              <a:rPr lang="fr-FR" dirty="0"/>
              <a:t>un plan d’amortissement et la valeur nette comptable.</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30</a:t>
            </a:fld>
            <a:endParaRPr lang="en-US"/>
          </a:p>
        </p:txBody>
      </p:sp>
    </p:spTree>
    <p:extLst>
      <p:ext uri="{BB962C8B-B14F-4D97-AF65-F5344CB8AC3E}">
        <p14:creationId xmlns="" xmlns:p14="http://schemas.microsoft.com/office/powerpoint/2010/main" val="5472919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760640"/>
          </a:xfrm>
        </p:spPr>
        <p:txBody>
          <a:bodyPr>
            <a:normAutofit fontScale="77500" lnSpcReduction="20000"/>
          </a:bodyPr>
          <a:lstStyle/>
          <a:p>
            <a:r>
              <a:rPr lang="fr-FR" sz="3600" b="1" dirty="0">
                <a:solidFill>
                  <a:srgbClr val="0070C0"/>
                </a:solidFill>
              </a:rPr>
              <a:t>La fiche d’inventaire 2</a:t>
            </a:r>
            <a:endParaRPr lang="fr-FR" sz="3600" dirty="0">
              <a:solidFill>
                <a:srgbClr val="0070C0"/>
              </a:solidFill>
            </a:endParaRPr>
          </a:p>
          <a:p>
            <a:endParaRPr lang="fr-FR" sz="2100" dirty="0" smtClean="0"/>
          </a:p>
          <a:p>
            <a:r>
              <a:rPr lang="fr-FR" sz="2800" dirty="0" smtClean="0"/>
              <a:t>Le </a:t>
            </a:r>
            <a:r>
              <a:rPr lang="fr-FR" sz="2800" dirty="0"/>
              <a:t>numéro de l’inventaire est composé d’une lettre en majuscule qui correspond à un catalogue, d’une lettre en minuscule qui identifie une section du catalogue suivie d’un numéro d’ordre.</a:t>
            </a:r>
          </a:p>
          <a:p>
            <a:r>
              <a:rPr lang="fr-FR" sz="2800" dirty="0"/>
              <a:t>Le catalogue comporte par défaut 4 lettres :</a:t>
            </a:r>
          </a:p>
          <a:p>
            <a:r>
              <a:rPr lang="fr-FR" sz="2800" dirty="0"/>
              <a:t>A – matériel (service général et transport) et mobilier</a:t>
            </a:r>
          </a:p>
          <a:p>
            <a:r>
              <a:rPr lang="fr-FR" sz="2800" dirty="0"/>
              <a:t>B – bibliothèque générale</a:t>
            </a:r>
          </a:p>
          <a:p>
            <a:r>
              <a:rPr lang="fr-FR" sz="2800" dirty="0"/>
              <a:t>C – matériel d’enseignement général</a:t>
            </a:r>
          </a:p>
          <a:p>
            <a:r>
              <a:rPr lang="fr-FR" sz="2800" dirty="0"/>
              <a:t>D – matériel d’enseignement technique</a:t>
            </a:r>
          </a:p>
          <a:p>
            <a:r>
              <a:rPr lang="fr-FR" sz="2800" dirty="0"/>
              <a:t>Les sections caractérisées par la lettre en minuscule sont laissées à l’initiative des EPLE en fonction de l’organisation interne.</a:t>
            </a:r>
          </a:p>
          <a:p>
            <a:r>
              <a:rPr lang="fr-FR" sz="2800" dirty="0"/>
              <a:t>Exemple Aa désigne du matériel de bureau</a:t>
            </a:r>
          </a:p>
          <a:p>
            <a:r>
              <a:rPr lang="fr-FR" sz="2800" dirty="0"/>
              <a:t>Ca désigne le matériel audio-visuel</a:t>
            </a:r>
          </a:p>
          <a:p>
            <a:r>
              <a:rPr lang="fr-FR" sz="2800" dirty="0"/>
              <a:t>Cb désigne le matériel informatique</a:t>
            </a:r>
          </a:p>
          <a:p>
            <a:r>
              <a:rPr lang="fr-FR" sz="2800" dirty="0"/>
              <a:t>Da désigne les machines-outils …</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31</a:t>
            </a:fld>
            <a:endParaRPr lang="en-US"/>
          </a:p>
        </p:txBody>
      </p:sp>
    </p:spTree>
    <p:extLst>
      <p:ext uri="{BB962C8B-B14F-4D97-AF65-F5344CB8AC3E}">
        <p14:creationId xmlns="" xmlns:p14="http://schemas.microsoft.com/office/powerpoint/2010/main" val="11978470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760640"/>
          </a:xfrm>
        </p:spPr>
        <p:txBody>
          <a:bodyPr>
            <a:normAutofit/>
          </a:bodyPr>
          <a:lstStyle/>
          <a:p>
            <a:r>
              <a:rPr lang="fr-FR" sz="2800" b="1" dirty="0">
                <a:solidFill>
                  <a:srgbClr val="0070C0"/>
                </a:solidFill>
              </a:rPr>
              <a:t>Inventaire « R »</a:t>
            </a:r>
            <a:endParaRPr lang="fr-FR" sz="2800" dirty="0">
              <a:solidFill>
                <a:srgbClr val="0070C0"/>
              </a:solidFill>
            </a:endParaRPr>
          </a:p>
          <a:p>
            <a:endParaRPr lang="fr-FR" sz="2800" dirty="0" smtClean="0"/>
          </a:p>
          <a:p>
            <a:r>
              <a:rPr lang="fr-FR" sz="2800" dirty="0" smtClean="0"/>
              <a:t>L’inventaire </a:t>
            </a:r>
            <a:r>
              <a:rPr lang="fr-FR" sz="2800" dirty="0"/>
              <a:t>R, non comptabilisé au bilan de l’établissement, répertorie les biens qui restent la propriété de la collectivité de rattachement par exemple ou les biens attractifs d’une durée de vie supérieure à un an dont la valeur est inférieure à la valeur d’immobilisation. Ce suivi permet le suivi du bien et soit de demander son remplacement à la collectivité soit de le programmer lorsque celui-ci est de la responsabilité de l’EPLE.</a:t>
            </a:r>
          </a:p>
          <a:p>
            <a:endParaRPr lang="fr-FR" sz="2800" dirty="0"/>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32</a:t>
            </a:fld>
            <a:endParaRPr lang="en-US"/>
          </a:p>
        </p:txBody>
      </p:sp>
    </p:spTree>
    <p:extLst>
      <p:ext uri="{BB962C8B-B14F-4D97-AF65-F5344CB8AC3E}">
        <p14:creationId xmlns="" xmlns:p14="http://schemas.microsoft.com/office/powerpoint/2010/main" val="23109215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24744"/>
            <a:ext cx="8229600" cy="5199856"/>
          </a:xfrm>
        </p:spPr>
        <p:txBody>
          <a:bodyPr/>
          <a:lstStyle/>
          <a:p>
            <a:pPr marL="0" indent="0">
              <a:buNone/>
            </a:pPr>
            <a:r>
              <a:rPr lang="fr-FR" sz="3200" b="1" dirty="0" smtClean="0">
                <a:solidFill>
                  <a:srgbClr val="0070C0"/>
                </a:solidFill>
              </a:rPr>
              <a:t>Attention</a:t>
            </a:r>
          </a:p>
          <a:p>
            <a:endParaRPr lang="fr-FR" dirty="0">
              <a:solidFill>
                <a:srgbClr val="0070C0"/>
              </a:solidFill>
            </a:endParaRPr>
          </a:p>
          <a:p>
            <a:r>
              <a:rPr lang="fr-FR" dirty="0"/>
              <a:t>La comptabilité des biens immobilisés n’enregistre que les biens qui sont la propriété de l’établissement</a:t>
            </a:r>
            <a:r>
              <a:rPr lang="fr-FR" dirty="0" smtClean="0"/>
              <a:t>.</a:t>
            </a:r>
          </a:p>
          <a:p>
            <a:endParaRPr lang="fr-FR" dirty="0"/>
          </a:p>
          <a:p>
            <a:r>
              <a:rPr lang="fr-FR" dirty="0"/>
              <a:t>Les financements d’un bien ne peuvent être supérieurs à sa valeur d’achat. Les dépréciations et / ou amortissements ne peuvent être supérieurs à la valeur du bien.</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33</a:t>
            </a:fld>
            <a:endParaRPr lang="en-US"/>
          </a:p>
        </p:txBody>
      </p:sp>
    </p:spTree>
    <p:extLst>
      <p:ext uri="{BB962C8B-B14F-4D97-AF65-F5344CB8AC3E}">
        <p14:creationId xmlns="" xmlns:p14="http://schemas.microsoft.com/office/powerpoint/2010/main" val="15420022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29600" cy="648072"/>
          </a:xfrm>
        </p:spPr>
        <p:txBody>
          <a:bodyPr/>
          <a:lstStyle/>
          <a:p>
            <a:r>
              <a:rPr lang="fr-FR" sz="2800" dirty="0" smtClean="0"/>
              <a:t>Comptabilité patrimoniale</a:t>
            </a:r>
            <a:endParaRPr lang="fr-FR" sz="2800" dirty="0"/>
          </a:p>
        </p:txBody>
      </p:sp>
      <p:sp>
        <p:nvSpPr>
          <p:cNvPr id="3" name="Espace réservé du contenu 2"/>
          <p:cNvSpPr>
            <a:spLocks noGrp="1"/>
          </p:cNvSpPr>
          <p:nvPr>
            <p:ph idx="1"/>
          </p:nvPr>
        </p:nvSpPr>
        <p:spPr>
          <a:xfrm>
            <a:off x="457200" y="1196752"/>
            <a:ext cx="8229600" cy="4929411"/>
          </a:xfrm>
        </p:spPr>
        <p:txBody>
          <a:bodyPr/>
          <a:lstStyle/>
          <a:p>
            <a:pPr marL="0" indent="0" algn="ctr">
              <a:buNone/>
            </a:pPr>
            <a:r>
              <a:rPr lang="fr-FR" sz="4800" b="1" dirty="0" smtClean="0">
                <a:solidFill>
                  <a:srgbClr val="0070C0"/>
                </a:solidFill>
              </a:rPr>
              <a:t>Partie II : </a:t>
            </a:r>
          </a:p>
          <a:p>
            <a:pPr marL="0" indent="0" algn="ctr">
              <a:buNone/>
            </a:pPr>
            <a:r>
              <a:rPr lang="fr-FR" sz="4800" b="1" dirty="0" smtClean="0">
                <a:solidFill>
                  <a:srgbClr val="0070C0"/>
                </a:solidFill>
              </a:rPr>
              <a:t>comptabilité patrimoniale</a:t>
            </a:r>
          </a:p>
          <a:p>
            <a:pPr marL="0" indent="0">
              <a:buNone/>
            </a:pPr>
            <a:endParaRPr lang="fr-FR" sz="2800" dirty="0" smtClean="0"/>
          </a:p>
          <a:p>
            <a:pPr marL="0" indent="0">
              <a:buNone/>
            </a:pPr>
            <a:r>
              <a:rPr lang="fr-FR" sz="2800" dirty="0" smtClean="0"/>
              <a:t>Logiciels,  amortissements, sorties d’inventaire, opérations comptables, GFC…</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34</a:t>
            </a:fld>
            <a:endParaRPr lang="en-US"/>
          </a:p>
        </p:txBody>
      </p:sp>
    </p:spTree>
    <p:extLst>
      <p:ext uri="{BB962C8B-B14F-4D97-AF65-F5344CB8AC3E}">
        <p14:creationId xmlns="" xmlns:p14="http://schemas.microsoft.com/office/powerpoint/2010/main" val="23905240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LOGICIELS</a:t>
            </a:r>
            <a:endParaRPr lang="fr-FR" dirty="0"/>
          </a:p>
        </p:txBody>
      </p:sp>
      <p:sp>
        <p:nvSpPr>
          <p:cNvPr id="3" name="Espace réservé du contenu 2"/>
          <p:cNvSpPr>
            <a:spLocks noGrp="1"/>
          </p:cNvSpPr>
          <p:nvPr>
            <p:ph idx="1"/>
          </p:nvPr>
        </p:nvSpPr>
        <p:spPr/>
        <p:txBody>
          <a:bodyPr/>
          <a:lstStyle/>
          <a:p>
            <a:r>
              <a:rPr lang="fr-FR" dirty="0" smtClean="0"/>
              <a:t>EGIMMO, WINCZ…</a:t>
            </a:r>
          </a:p>
          <a:p>
            <a:r>
              <a:rPr lang="fr-FR" dirty="0" smtClean="0"/>
              <a:t>A partir de 2021 : OPALE.</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L’AMORTISSEMENT D’UN ACTIF</a:t>
            </a:r>
            <a:endParaRPr lang="fr-FR" dirty="0"/>
          </a:p>
        </p:txBody>
      </p:sp>
      <p:sp>
        <p:nvSpPr>
          <p:cNvPr id="3" name="Espace réservé du contenu 2"/>
          <p:cNvSpPr>
            <a:spLocks noGrp="1"/>
          </p:cNvSpPr>
          <p:nvPr>
            <p:ph idx="1"/>
          </p:nvPr>
        </p:nvSpPr>
        <p:spPr/>
        <p:txBody>
          <a:bodyPr/>
          <a:lstStyle/>
          <a:p>
            <a:r>
              <a:rPr lang="fr-FR" dirty="0" smtClean="0"/>
              <a:t>Constatation comptable de </a:t>
            </a:r>
            <a:r>
              <a:rPr lang="fr-FR" b="1" u="sng" dirty="0" smtClean="0"/>
              <a:t>l’amoindrissement  de la valeur d’un élément de l’actif </a:t>
            </a:r>
            <a:r>
              <a:rPr lang="fr-FR" dirty="0" smtClean="0"/>
              <a:t>résultant de son usage, du temps, du changement de technique et de tout autre cause dont les effets sont jugés </a:t>
            </a:r>
            <a:r>
              <a:rPr lang="fr-FR" b="1" u="sng" dirty="0" smtClean="0"/>
              <a:t>irréversibles.</a:t>
            </a:r>
          </a:p>
          <a:p>
            <a:r>
              <a:rPr lang="fr-FR" dirty="0" smtClean="0"/>
              <a:t>C’est la répartition systématique  du montant amortissable d’un bien en fonction de son utilisation.</a:t>
            </a:r>
          </a:p>
          <a:p>
            <a:endParaRPr lang="fr-FR" dirty="0" smtClean="0"/>
          </a:p>
          <a:p>
            <a:r>
              <a:rPr lang="fr-FR" dirty="0" smtClean="0"/>
              <a:t>La comptabilisation revêt un </a:t>
            </a:r>
            <a:r>
              <a:rPr lang="fr-FR" b="1" u="sng" dirty="0" smtClean="0"/>
              <a:t>caractère obligatoire</a:t>
            </a:r>
            <a:r>
              <a:rPr lang="fr-FR" dirty="0" smtClean="0"/>
              <a:t>.</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t>Principes </a:t>
            </a:r>
            <a:br>
              <a:rPr lang="fr-FR" b="1" i="1" dirty="0" smtClean="0"/>
            </a:br>
            <a:endParaRPr lang="fr-FR" dirty="0"/>
          </a:p>
        </p:txBody>
      </p:sp>
      <p:sp>
        <p:nvSpPr>
          <p:cNvPr id="3" name="Espace réservé du contenu 2"/>
          <p:cNvSpPr>
            <a:spLocks noGrp="1"/>
          </p:cNvSpPr>
          <p:nvPr>
            <p:ph idx="1"/>
          </p:nvPr>
        </p:nvSpPr>
        <p:spPr/>
        <p:txBody>
          <a:bodyPr>
            <a:normAutofit fontScale="92500"/>
          </a:bodyPr>
          <a:lstStyle/>
          <a:p>
            <a:r>
              <a:rPr lang="fr-FR" dirty="0" smtClean="0"/>
              <a:t>A la clôture de l’exercice, une dotation aux amortissements est comptabilisée conformément au plan d’amortissement. La dotation aux amortissements de chaque exercice est comptabilisée en charges. </a:t>
            </a:r>
          </a:p>
          <a:p>
            <a:r>
              <a:rPr lang="fr-FR" dirty="0" smtClean="0"/>
              <a:t>Le fait générateur de l’amortissement est la mise en service de l’immobilisation corporelle. </a:t>
            </a:r>
          </a:p>
          <a:p>
            <a:r>
              <a:rPr lang="fr-FR" dirty="0" smtClean="0"/>
              <a:t>La révision du plan d’amortissement (durée d’utilisation et mode d’amortissement) est envisagée en cas de modification significative de l’utilisation de l’actif, de la nature de l’actif ou à la suite d’une dépréciation.</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852"/>
            <a:ext cx="8229600" cy="1143000"/>
          </a:xfrm>
        </p:spPr>
        <p:txBody>
          <a:bodyPr/>
          <a:lstStyle/>
          <a:p>
            <a:r>
              <a:rPr lang="fr-FR" dirty="0" smtClean="0"/>
              <a:t>DUREES D’AMORTISSEMENTS</a:t>
            </a:r>
            <a:endParaRPr lang="fr-FR" dirty="0"/>
          </a:p>
        </p:txBody>
      </p:sp>
      <p:sp>
        <p:nvSpPr>
          <p:cNvPr id="3" name="Espace réservé du contenu 2"/>
          <p:cNvSpPr>
            <a:spLocks noGrp="1"/>
          </p:cNvSpPr>
          <p:nvPr>
            <p:ph sz="quarter" idx="1"/>
          </p:nvPr>
        </p:nvSpPr>
        <p:spPr>
          <a:xfrm>
            <a:off x="914400" y="1447800"/>
            <a:ext cx="7772400" cy="5077544"/>
          </a:xfrm>
        </p:spPr>
        <p:txBody>
          <a:bodyPr>
            <a:normAutofit fontScale="70000" lnSpcReduction="20000"/>
          </a:bodyPr>
          <a:lstStyle/>
          <a:p>
            <a:pPr marL="0" indent="0">
              <a:buNone/>
            </a:pPr>
            <a:r>
              <a:rPr lang="fr-FR" dirty="0" smtClean="0"/>
              <a:t>La </a:t>
            </a:r>
            <a:r>
              <a:rPr lang="fr-FR" dirty="0"/>
              <a:t>durée et le mode d’amortissement d’un bien sont déterminés selon l’utilisation qui est faite par l'établissement public local d’enseignement en fonction de ses caractéristiques. Le conseil d’administration doit déterminer la durée d’amortissement de l’actif</a:t>
            </a:r>
            <a:r>
              <a:rPr lang="fr-FR" dirty="0" smtClean="0"/>
              <a:t>.</a:t>
            </a:r>
            <a:r>
              <a:rPr lang="fr-FR" b="1" i="1" dirty="0"/>
              <a:t/>
            </a:r>
            <a:br>
              <a:rPr lang="fr-FR" b="1" i="1" dirty="0"/>
            </a:br>
            <a:endParaRPr lang="fr-FR" dirty="0"/>
          </a:p>
          <a:p>
            <a:r>
              <a:rPr lang="fr-FR" b="1" i="1" dirty="0" smtClean="0"/>
              <a:t>Catégories d’immobilisations</a:t>
            </a:r>
            <a:r>
              <a:rPr lang="fr-FR" b="1" dirty="0" smtClean="0"/>
              <a:t> </a:t>
            </a:r>
            <a:r>
              <a:rPr lang="fr-FR" b="1" dirty="0"/>
              <a:t>    </a:t>
            </a:r>
            <a:r>
              <a:rPr lang="fr-FR" b="1" dirty="0" smtClean="0"/>
              <a:t>    </a:t>
            </a:r>
            <a:r>
              <a:rPr lang="fr-FR" b="1" dirty="0"/>
              <a:t>                    </a:t>
            </a:r>
            <a:r>
              <a:rPr lang="fr-FR" b="1" dirty="0" smtClean="0"/>
              <a:t>                  </a:t>
            </a:r>
            <a:r>
              <a:rPr lang="fr-FR" b="1" i="1" dirty="0" smtClean="0"/>
              <a:t>Durée </a:t>
            </a:r>
            <a:r>
              <a:rPr lang="fr-FR" b="1" i="1" dirty="0"/>
              <a:t>  d’amortissement</a:t>
            </a:r>
            <a:r>
              <a:rPr lang="fr-FR" b="1" dirty="0"/>
              <a:t> </a:t>
            </a:r>
            <a:endParaRPr lang="fr-FR" dirty="0"/>
          </a:p>
          <a:p>
            <a:r>
              <a:rPr lang="fr-FR" dirty="0"/>
              <a:t>Tous Immeubles                                                                                25 ans </a:t>
            </a:r>
          </a:p>
          <a:p>
            <a:r>
              <a:rPr lang="fr-FR" dirty="0"/>
              <a:t>Bâtiments légers                                                                               10 ans </a:t>
            </a:r>
          </a:p>
          <a:p>
            <a:r>
              <a:rPr lang="fr-FR" dirty="0"/>
              <a:t>Aménagements intérieurs ou extérieurs                                           10 ans</a:t>
            </a:r>
          </a:p>
          <a:p>
            <a:r>
              <a:rPr lang="fr-FR" dirty="0"/>
              <a:t>Matériel industriel, de restauration, d’entretien et de maintenance    10 ans </a:t>
            </a:r>
          </a:p>
          <a:p>
            <a:r>
              <a:rPr lang="fr-FR" dirty="0"/>
              <a:t>Mobilier notamment de bureau, d’enseignement ou d’internat           10 ans </a:t>
            </a:r>
          </a:p>
          <a:p>
            <a:r>
              <a:rPr lang="fr-FR" dirty="0"/>
              <a:t>Matériel bureautique, reprographie, audio-visuel                                5 ans</a:t>
            </a:r>
          </a:p>
          <a:p>
            <a:r>
              <a:rPr lang="fr-FR" dirty="0"/>
              <a:t>Autres matériels d’enseignement                                                        5 ans</a:t>
            </a:r>
          </a:p>
          <a:p>
            <a:r>
              <a:rPr lang="fr-FR" dirty="0"/>
              <a:t>Véhicules automobiles, tondeuses                                                     5 ans </a:t>
            </a:r>
          </a:p>
          <a:p>
            <a:r>
              <a:rPr lang="fr-FR" dirty="0"/>
              <a:t>Matériel informatique                                                                           3 ans </a:t>
            </a:r>
          </a:p>
          <a:p>
            <a:r>
              <a:rPr lang="fr-FR" dirty="0"/>
              <a:t>Logiciels informatiques                                                                       3 ans</a:t>
            </a:r>
          </a:p>
          <a:p>
            <a:endParaRPr lang="fr-FR" dirty="0"/>
          </a:p>
        </p:txBody>
      </p:sp>
    </p:spTree>
    <p:extLst>
      <p:ext uri="{BB962C8B-B14F-4D97-AF65-F5344CB8AC3E}">
        <p14:creationId xmlns="" xmlns:p14="http://schemas.microsoft.com/office/powerpoint/2010/main" val="5394258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0"/>
            <a:ext cx="8229600" cy="1143000"/>
          </a:xfrm>
        </p:spPr>
        <p:txBody>
          <a:bodyPr/>
          <a:lstStyle/>
          <a:p>
            <a:r>
              <a:rPr lang="fr-FR" dirty="0" smtClean="0"/>
              <a:t>MODE DE CALCUL</a:t>
            </a:r>
            <a:endParaRPr lang="fr-FR" dirty="0"/>
          </a:p>
        </p:txBody>
      </p:sp>
      <p:sp>
        <p:nvSpPr>
          <p:cNvPr id="3" name="Espace réservé du contenu 2"/>
          <p:cNvSpPr>
            <a:spLocks noGrp="1"/>
          </p:cNvSpPr>
          <p:nvPr>
            <p:ph idx="1"/>
          </p:nvPr>
        </p:nvSpPr>
        <p:spPr>
          <a:xfrm>
            <a:off x="395536" y="1268760"/>
            <a:ext cx="8229600" cy="4389120"/>
          </a:xfrm>
        </p:spPr>
        <p:txBody>
          <a:bodyPr>
            <a:normAutofit fontScale="92500" lnSpcReduction="10000"/>
          </a:bodyPr>
          <a:lstStyle/>
          <a:p>
            <a:r>
              <a:rPr lang="fr-FR" dirty="0" smtClean="0"/>
              <a:t>Le mode d’amortissement </a:t>
            </a:r>
            <a:r>
              <a:rPr lang="fr-FR" b="1" dirty="0" smtClean="0"/>
              <a:t>est linéaire</a:t>
            </a:r>
            <a:r>
              <a:rPr lang="fr-FR" dirty="0" smtClean="0"/>
              <a:t>. La date de début des amortissement correspond à la date de </a:t>
            </a:r>
            <a:r>
              <a:rPr lang="fr-FR" smtClean="0"/>
              <a:t>début de </a:t>
            </a:r>
            <a:r>
              <a:rPr lang="fr-FR" dirty="0" smtClean="0"/>
              <a:t>consommation des avantages économiques qui lui sont attachés, qui correspond généralement à la date de mise en service de l’actif.</a:t>
            </a:r>
          </a:p>
          <a:p>
            <a:r>
              <a:rPr lang="fr-FR" dirty="0" smtClean="0"/>
              <a:t>L’amortissement se calcule au prorata </a:t>
            </a:r>
            <a:r>
              <a:rPr lang="fr-FR" dirty="0" err="1" smtClean="0"/>
              <a:t>temporis</a:t>
            </a:r>
            <a:r>
              <a:rPr lang="fr-FR" dirty="0" smtClean="0"/>
              <a:t>.</a:t>
            </a:r>
          </a:p>
          <a:p>
            <a:r>
              <a:rPr lang="fr-FR" dirty="0" smtClean="0"/>
              <a:t>Exemple un four de 20 000 amorti sur 10 ans mis en service le 15 septembre avec une base annuelle de 360 jours :</a:t>
            </a:r>
          </a:p>
          <a:p>
            <a:r>
              <a:rPr lang="fr-FR" dirty="0" smtClean="0"/>
              <a:t>Première année : 20 000/10 = 2000 x 106 j/360=588.88</a:t>
            </a:r>
          </a:p>
          <a:p>
            <a:r>
              <a:rPr lang="fr-FR" dirty="0" smtClean="0"/>
              <a:t>De la deuxième à la dixième année : 2000 €</a:t>
            </a:r>
          </a:p>
          <a:p>
            <a:r>
              <a:rPr lang="fr-FR" dirty="0" smtClean="0"/>
              <a:t>Dernière année : (254 jours) : 1411,12</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smtClean="0">
                <a:effectLst/>
              </a:rPr>
              <a:t>Immobilisations et inventaire</a:t>
            </a:r>
            <a:endParaRPr lang="fr-FR" sz="2800" dirty="0"/>
          </a:p>
        </p:txBody>
      </p:sp>
      <p:sp>
        <p:nvSpPr>
          <p:cNvPr id="3" name="Espace réservé du contenu 2"/>
          <p:cNvSpPr>
            <a:spLocks noGrp="1"/>
          </p:cNvSpPr>
          <p:nvPr>
            <p:ph idx="1"/>
          </p:nvPr>
        </p:nvSpPr>
        <p:spPr>
          <a:xfrm>
            <a:off x="457200" y="1124744"/>
            <a:ext cx="8229600" cy="5184576"/>
          </a:xfrm>
        </p:spPr>
        <p:txBody>
          <a:bodyPr>
            <a:normAutofit fontScale="92500" lnSpcReduction="20000"/>
          </a:bodyPr>
          <a:lstStyle/>
          <a:p>
            <a:pPr marL="0" indent="0" algn="ctr">
              <a:buNone/>
            </a:pPr>
            <a:r>
              <a:rPr lang="fr-FR" sz="3500" b="1" dirty="0">
                <a:solidFill>
                  <a:srgbClr val="0070C0"/>
                </a:solidFill>
              </a:rPr>
              <a:t>Immobilisations : </a:t>
            </a:r>
            <a:r>
              <a:rPr lang="fr-FR" sz="3500" b="1" dirty="0" smtClean="0">
                <a:solidFill>
                  <a:srgbClr val="0070C0"/>
                </a:solidFill>
              </a:rPr>
              <a:t>définition</a:t>
            </a:r>
          </a:p>
          <a:p>
            <a:pPr marL="0" indent="0" algn="ctr">
              <a:buNone/>
            </a:pPr>
            <a:endParaRPr lang="fr-FR" dirty="0">
              <a:solidFill>
                <a:schemeClr val="tx1"/>
              </a:solidFill>
            </a:endParaRPr>
          </a:p>
          <a:p>
            <a:pPr algn="just"/>
            <a:r>
              <a:rPr lang="fr-FR" dirty="0">
                <a:solidFill>
                  <a:schemeClr val="tx1"/>
                </a:solidFill>
              </a:rPr>
              <a:t>Les immobilisations sont les éléments corporels et incorporels (financiers ou non) destinés à servir de façon durable à l'activité de l'établissement. Elles ne se consomment pas par le premier usage</a:t>
            </a:r>
            <a:r>
              <a:rPr lang="fr-FR" dirty="0" smtClean="0">
                <a:solidFill>
                  <a:schemeClr val="tx1"/>
                </a:solidFill>
              </a:rPr>
              <a:t>.</a:t>
            </a:r>
          </a:p>
          <a:p>
            <a:pPr algn="just"/>
            <a:r>
              <a:rPr lang="fr-FR" dirty="0">
                <a:solidFill>
                  <a:schemeClr val="tx1"/>
                </a:solidFill>
              </a:rPr>
              <a:t>Elles comprennent : </a:t>
            </a:r>
          </a:p>
          <a:p>
            <a:pPr marL="0" indent="0" algn="just">
              <a:buNone/>
            </a:pPr>
            <a:r>
              <a:rPr lang="fr-FR" dirty="0">
                <a:solidFill>
                  <a:schemeClr val="tx1"/>
                </a:solidFill>
              </a:rPr>
              <a:t>	- les immobilisations incorporelles non financières ; </a:t>
            </a:r>
          </a:p>
          <a:p>
            <a:pPr marL="0" indent="0" algn="just">
              <a:buNone/>
            </a:pPr>
            <a:r>
              <a:rPr lang="fr-FR" dirty="0">
                <a:solidFill>
                  <a:schemeClr val="tx1"/>
                </a:solidFill>
              </a:rPr>
              <a:t>	- les immobilisations corporelles ; </a:t>
            </a:r>
          </a:p>
          <a:p>
            <a:pPr marL="0" indent="0" algn="just">
              <a:buNone/>
            </a:pPr>
            <a:r>
              <a:rPr lang="fr-FR" dirty="0">
                <a:solidFill>
                  <a:schemeClr val="tx1"/>
                </a:solidFill>
              </a:rPr>
              <a:t>	- les immobilisations financières. </a:t>
            </a:r>
          </a:p>
          <a:p>
            <a:pPr algn="just"/>
            <a:r>
              <a:rPr lang="fr-FR" dirty="0">
                <a:solidFill>
                  <a:schemeClr val="tx1"/>
                </a:solidFill>
              </a:rPr>
              <a:t>Une immobilisation corporelle est un actif physique (bâtiment, véhicule, machine-outil…). </a:t>
            </a:r>
          </a:p>
          <a:p>
            <a:pPr algn="just"/>
            <a:r>
              <a:rPr lang="fr-FR" dirty="0">
                <a:solidFill>
                  <a:schemeClr val="tx1"/>
                </a:solidFill>
              </a:rPr>
              <a:t>Une immobilisation incorporelle est un actif non monétaire sans substance physique (brevet, licence, droit …).</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4</a:t>
            </a:fld>
            <a:endParaRPr lang="en-US"/>
          </a:p>
        </p:txBody>
      </p:sp>
    </p:spTree>
    <p:extLst>
      <p:ext uri="{BB962C8B-B14F-4D97-AF65-F5344CB8AC3E}">
        <p14:creationId xmlns="" xmlns:p14="http://schemas.microsoft.com/office/powerpoint/2010/main" val="17516028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Objectifs</a:t>
            </a:r>
            <a:endParaRPr lang="fr-FR" dirty="0"/>
          </a:p>
        </p:txBody>
      </p:sp>
      <p:sp>
        <p:nvSpPr>
          <p:cNvPr id="3" name="Espace réservé du contenu 2"/>
          <p:cNvSpPr>
            <a:spLocks noGrp="1"/>
          </p:cNvSpPr>
          <p:nvPr>
            <p:ph idx="1"/>
          </p:nvPr>
        </p:nvSpPr>
        <p:spPr/>
        <p:txBody>
          <a:bodyPr/>
          <a:lstStyle/>
          <a:p>
            <a:r>
              <a:rPr lang="fr-FR" b="1" u="sng" dirty="0" smtClean="0"/>
              <a:t>Fluidification des informations comptables</a:t>
            </a:r>
            <a:r>
              <a:rPr lang="fr-FR" dirty="0" smtClean="0"/>
              <a:t>, garantir une articulation avec les modules de gestion comptable et budgétaire. </a:t>
            </a:r>
          </a:p>
          <a:p>
            <a:r>
              <a:rPr lang="fr-FR" b="1" u="sng" dirty="0" smtClean="0"/>
              <a:t>Sincérité du bilan </a:t>
            </a:r>
            <a:r>
              <a:rPr lang="fr-FR" dirty="0" smtClean="0"/>
              <a:t>à la fin de l’exercice. </a:t>
            </a:r>
          </a:p>
          <a:p>
            <a:r>
              <a:rPr lang="fr-FR" b="1" u="sng" dirty="0" smtClean="0"/>
              <a:t>Assurer une professionnalisation </a:t>
            </a:r>
            <a:r>
              <a:rPr lang="fr-FR" dirty="0" smtClean="0"/>
              <a:t>de la gestion budgétaire</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TYPES D’AMORTISSEMENTS</a:t>
            </a:r>
            <a:endParaRPr lang="fr-FR" dirty="0"/>
          </a:p>
        </p:txBody>
      </p:sp>
      <p:sp>
        <p:nvSpPr>
          <p:cNvPr id="3" name="Espace réservé du contenu 2"/>
          <p:cNvSpPr>
            <a:spLocks noGrp="1"/>
          </p:cNvSpPr>
          <p:nvPr>
            <p:ph idx="1"/>
          </p:nvPr>
        </p:nvSpPr>
        <p:spPr/>
        <p:txBody>
          <a:bodyPr/>
          <a:lstStyle/>
          <a:p>
            <a:r>
              <a:rPr lang="fr-FR" dirty="0" smtClean="0"/>
              <a:t>REEL (impact sur le résultat)</a:t>
            </a:r>
          </a:p>
          <a:p>
            <a:r>
              <a:rPr lang="fr-FR" dirty="0" smtClean="0"/>
              <a:t>NEUTRALISE (pas d’impact)</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t>L’amortissement réel </a:t>
            </a:r>
            <a:br>
              <a:rPr lang="fr-FR" b="1" i="1" dirty="0" smtClean="0"/>
            </a:br>
            <a:endParaRPr lang="fr-FR" dirty="0"/>
          </a:p>
        </p:txBody>
      </p:sp>
      <p:sp>
        <p:nvSpPr>
          <p:cNvPr id="3" name="Espace réservé du contenu 2"/>
          <p:cNvSpPr>
            <a:spLocks noGrp="1"/>
          </p:cNvSpPr>
          <p:nvPr>
            <p:ph idx="1"/>
          </p:nvPr>
        </p:nvSpPr>
        <p:spPr/>
        <p:txBody>
          <a:bodyPr/>
          <a:lstStyle/>
          <a:p>
            <a:r>
              <a:rPr lang="fr-FR" b="1" u="sng" dirty="0" smtClean="0"/>
              <a:t>L’amortissement est réel lorsque l’opération est effectuée en dépenses de fonctionnement </a:t>
            </a:r>
            <a:r>
              <a:rPr lang="fr-FR" dirty="0" smtClean="0"/>
              <a:t>et n’a pas d’équivalent en recettes de fonctionnement. L’amortissement réel</a:t>
            </a:r>
            <a:r>
              <a:rPr lang="fr-FR" b="1" u="sng" dirty="0" smtClean="0"/>
              <a:t> diminue donc le résultat</a:t>
            </a:r>
            <a:r>
              <a:rPr lang="fr-FR" dirty="0" smtClean="0"/>
              <a:t>, cette diminution étant toutefois </a:t>
            </a:r>
            <a:r>
              <a:rPr lang="fr-FR" b="1" u="sng" dirty="0" smtClean="0"/>
              <a:t>sans impact sur le fonds de roulement car corrigé par la CAF.</a:t>
            </a:r>
            <a:r>
              <a:rPr lang="fr-FR" dirty="0" smtClean="0"/>
              <a:t> </a:t>
            </a:r>
          </a:p>
          <a:p>
            <a:r>
              <a:rPr lang="fr-FR" dirty="0" smtClean="0"/>
              <a:t>L’amortissement réel est pratiqué lorsque </a:t>
            </a:r>
            <a:r>
              <a:rPr lang="fr-FR" b="1" u="sng" dirty="0" smtClean="0"/>
              <a:t>le bien immobilisé a été financé sur le fonds de roulement</a:t>
            </a:r>
            <a:r>
              <a:rPr lang="fr-FR" dirty="0" smtClean="0"/>
              <a:t>. </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1331913" y="0"/>
            <a:ext cx="7667625" cy="850900"/>
          </a:xfrm>
        </p:spPr>
        <p:txBody>
          <a:bodyPr/>
          <a:lstStyle/>
          <a:p>
            <a:pPr>
              <a:defRPr/>
            </a:pPr>
            <a:r>
              <a:rPr lang="fr-FR" dirty="0" smtClean="0">
                <a:solidFill>
                  <a:srgbClr val="000000"/>
                </a:solidFill>
                <a:ea typeface="ＭＳ Ｐゴシック"/>
              </a:rPr>
              <a:t>LES AMORTISSEMENTS</a:t>
            </a:r>
            <a:endParaRPr lang="fr-FR" dirty="0" smtClean="0"/>
          </a:p>
        </p:txBody>
      </p:sp>
      <p:sp>
        <p:nvSpPr>
          <p:cNvPr id="71683" name="Rectangle 3"/>
          <p:cNvSpPr>
            <a:spLocks noGrp="1" noChangeArrowheads="1"/>
          </p:cNvSpPr>
          <p:nvPr>
            <p:ph idx="4294967295"/>
          </p:nvPr>
        </p:nvSpPr>
        <p:spPr>
          <a:xfrm>
            <a:off x="684213" y="1125538"/>
            <a:ext cx="7924800" cy="4679950"/>
          </a:xfrm>
        </p:spPr>
        <p:txBody>
          <a:bodyPr>
            <a:normAutofit/>
          </a:bodyPr>
          <a:lstStyle/>
          <a:p>
            <a:pPr>
              <a:buFont typeface="Arial" panose="020B0604020202020204" pitchFamily="34" charset="0"/>
              <a:buChar char="•"/>
              <a:defRPr/>
            </a:pPr>
            <a:r>
              <a:rPr lang="fr-FR" sz="2800" dirty="0" smtClean="0">
                <a:solidFill>
                  <a:srgbClr val="002060"/>
                </a:solidFill>
              </a:rPr>
              <a:t>Réels</a:t>
            </a:r>
            <a:endParaRPr lang="fr-FR" sz="2800" dirty="0">
              <a:solidFill>
                <a:srgbClr val="002060"/>
              </a:solidFill>
            </a:endParaRPr>
          </a:p>
          <a:p>
            <a:pPr marL="702900">
              <a:buNone/>
              <a:defRPr/>
            </a:pPr>
            <a:r>
              <a:rPr lang="fr-FR" sz="2100" b="1" u="sng" dirty="0" smtClean="0">
                <a:solidFill>
                  <a:srgbClr val="002060"/>
                </a:solidFill>
                <a:sym typeface="Wingdings"/>
              </a:rPr>
              <a:t>Mandat du montant de l’annuité d’amortissement </a:t>
            </a:r>
          </a:p>
          <a:p>
            <a:pPr marL="702900">
              <a:buFont typeface="Wingdings" panose="05000000000000000000" pitchFamily="2" charset="2"/>
              <a:buChar char="Ø"/>
              <a:defRPr/>
            </a:pPr>
            <a:r>
              <a:rPr lang="fr-FR" sz="2100" dirty="0" smtClean="0">
                <a:solidFill>
                  <a:srgbClr val="002060"/>
                </a:solidFill>
                <a:sym typeface="Wingdings"/>
              </a:rPr>
              <a:t> </a:t>
            </a:r>
            <a:r>
              <a:rPr lang="fr-FR" sz="2100" b="1" u="sng" dirty="0" smtClean="0">
                <a:solidFill>
                  <a:srgbClr val="002060"/>
                </a:solidFill>
                <a:sym typeface="Wingdings"/>
              </a:rPr>
              <a:t>Service ALO </a:t>
            </a:r>
            <a:r>
              <a:rPr lang="fr-FR" sz="2100" dirty="0" smtClean="0">
                <a:solidFill>
                  <a:srgbClr val="002060"/>
                </a:solidFill>
                <a:sym typeface="Wingdings"/>
              </a:rPr>
              <a:t>au budget principal ou service général unique au budget annexe </a:t>
            </a:r>
          </a:p>
          <a:p>
            <a:pPr marL="702900">
              <a:buFont typeface="Wingdings" panose="05000000000000000000" pitchFamily="2" charset="2"/>
              <a:buChar char="Ø"/>
              <a:defRPr/>
            </a:pPr>
            <a:r>
              <a:rPr lang="fr-FR" sz="2100" dirty="0" smtClean="0">
                <a:solidFill>
                  <a:srgbClr val="002060"/>
                </a:solidFill>
                <a:sym typeface="Wingdings"/>
              </a:rPr>
              <a:t>Domaine imposé </a:t>
            </a:r>
            <a:r>
              <a:rPr lang="fr-FR" sz="2100" b="1" u="sng" dirty="0" smtClean="0">
                <a:solidFill>
                  <a:srgbClr val="002060"/>
                </a:solidFill>
                <a:sym typeface="Wingdings"/>
              </a:rPr>
              <a:t>OP-SPE </a:t>
            </a:r>
          </a:p>
          <a:p>
            <a:pPr marL="702900">
              <a:buFont typeface="Wingdings" panose="05000000000000000000" pitchFamily="2" charset="2"/>
              <a:buChar char="Ø"/>
              <a:defRPr/>
            </a:pPr>
            <a:r>
              <a:rPr lang="fr-FR" sz="2100" dirty="0" smtClean="0">
                <a:solidFill>
                  <a:srgbClr val="002060"/>
                </a:solidFill>
                <a:sym typeface="Wingdings"/>
              </a:rPr>
              <a:t>Activité imposée </a:t>
            </a:r>
            <a:r>
              <a:rPr lang="fr-FR" sz="2100" b="1" u="sng" dirty="0" smtClean="0">
                <a:solidFill>
                  <a:srgbClr val="002060"/>
                </a:solidFill>
                <a:sym typeface="Wingdings"/>
              </a:rPr>
              <a:t>0AMORXXXX </a:t>
            </a:r>
          </a:p>
          <a:p>
            <a:pPr marL="702900">
              <a:buFont typeface="Wingdings" panose="05000000000000000000" pitchFamily="2" charset="2"/>
              <a:buChar char="Ø"/>
              <a:defRPr/>
            </a:pPr>
            <a:r>
              <a:rPr lang="fr-FR" sz="2100" dirty="0" smtClean="0">
                <a:solidFill>
                  <a:srgbClr val="002060"/>
                </a:solidFill>
                <a:sym typeface="Wingdings"/>
              </a:rPr>
              <a:t>Compte du plan comptable : </a:t>
            </a:r>
            <a:r>
              <a:rPr lang="fr-FR" sz="2100" b="1" dirty="0" smtClean="0">
                <a:solidFill>
                  <a:srgbClr val="002060"/>
                </a:solidFill>
                <a:sym typeface="Wingdings"/>
              </a:rPr>
              <a:t>6811 </a:t>
            </a:r>
          </a:p>
          <a:p>
            <a:pPr marL="702900">
              <a:buFont typeface="Wingdings" panose="05000000000000000000" pitchFamily="2" charset="2"/>
              <a:buChar char="Ø"/>
              <a:defRPr/>
            </a:pPr>
            <a:r>
              <a:rPr lang="fr-FR" sz="2100" dirty="0" smtClean="0">
                <a:solidFill>
                  <a:srgbClr val="FF0000"/>
                </a:solidFill>
                <a:sym typeface="Wingdings"/>
              </a:rPr>
              <a:t>Pas </a:t>
            </a:r>
            <a:r>
              <a:rPr lang="fr-FR" sz="2100" dirty="0">
                <a:solidFill>
                  <a:srgbClr val="FF0000"/>
                </a:solidFill>
                <a:sym typeface="Wingdings"/>
              </a:rPr>
              <a:t>d’ordre de recettes </a:t>
            </a:r>
            <a:r>
              <a:rPr lang="fr-FR" sz="2100" dirty="0">
                <a:solidFill>
                  <a:srgbClr val="002060"/>
                </a:solidFill>
                <a:sym typeface="Wingdings"/>
              </a:rPr>
              <a:t>(donc résultat négatif sur le service = normal)</a:t>
            </a:r>
          </a:p>
          <a:p>
            <a:pPr marL="360000" indent="0">
              <a:buFontTx/>
              <a:buNone/>
              <a:defRPr/>
            </a:pPr>
            <a:endParaRPr lang="fr-FR" sz="2800" dirty="0">
              <a:solidFill>
                <a:srgbClr val="002060"/>
              </a:solidFill>
              <a:sym typeface="Wingdings"/>
            </a:endParaRPr>
          </a:p>
          <a:p>
            <a:pPr marL="360000" indent="0">
              <a:buFont typeface="Wingdings" pitchFamily="2" charset="2"/>
              <a:buChar char="Ä"/>
              <a:defRPr/>
            </a:pPr>
            <a:endParaRPr lang="fr-FR" sz="1800" b="1" dirty="0" smtClean="0">
              <a:solidFill>
                <a:srgbClr val="002060"/>
              </a:solidFill>
              <a:sym typeface="Wingdings"/>
            </a:endParaRPr>
          </a:p>
        </p:txBody>
      </p:sp>
      <p:sp>
        <p:nvSpPr>
          <p:cNvPr id="3" name="Espace réservé du pied de page 2"/>
          <p:cNvSpPr>
            <a:spLocks noGrp="1"/>
          </p:cNvSpPr>
          <p:nvPr>
            <p:ph type="ftr" sz="quarter" idx="10"/>
          </p:nvPr>
        </p:nvSpPr>
        <p:spPr/>
        <p:txBody>
          <a:bodyPr/>
          <a:lstStyle/>
          <a:p>
            <a:pPr>
              <a:defRPr/>
            </a:pPr>
            <a:r>
              <a:rPr lang="fr-FR" smtClean="0"/>
              <a:t>DAF-A3 - ESENESR février 2014</a:t>
            </a: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68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68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68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68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168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168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b="1" i="1" dirty="0" smtClean="0"/>
              <a:t>L’amortissement neutralisé</a:t>
            </a:r>
            <a:endParaRPr lang="fr-FR" dirty="0"/>
          </a:p>
        </p:txBody>
      </p:sp>
      <p:sp>
        <p:nvSpPr>
          <p:cNvPr id="6" name="Espace réservé du contenu 5"/>
          <p:cNvSpPr>
            <a:spLocks noGrp="1"/>
          </p:cNvSpPr>
          <p:nvPr>
            <p:ph idx="1"/>
          </p:nvPr>
        </p:nvSpPr>
        <p:spPr/>
        <p:txBody>
          <a:bodyPr>
            <a:normAutofit lnSpcReduction="10000"/>
          </a:bodyPr>
          <a:lstStyle/>
          <a:p>
            <a:r>
              <a:rPr lang="fr-FR" dirty="0" smtClean="0"/>
              <a:t>Par opposition à l’amortissement réel, </a:t>
            </a:r>
            <a:r>
              <a:rPr lang="fr-FR" b="1" u="sng" dirty="0" smtClean="0"/>
              <a:t>l’amortissement est neutralisé lorsque les biens immobilisés ont été acquis : </a:t>
            </a:r>
          </a:p>
          <a:p>
            <a:r>
              <a:rPr lang="fr-FR" b="1" dirty="0" smtClean="0"/>
              <a:t>- par dotation </a:t>
            </a:r>
            <a:r>
              <a:rPr lang="fr-FR" dirty="0" smtClean="0"/>
              <a:t>: dans ce cas on procède à la </a:t>
            </a:r>
            <a:r>
              <a:rPr lang="fr-FR" b="1" dirty="0" smtClean="0"/>
              <a:t>neutralisation de l’amortissement par une recette réalisée au compte </a:t>
            </a:r>
            <a:r>
              <a:rPr lang="fr-FR" b="1" dirty="0" smtClean="0">
                <a:solidFill>
                  <a:srgbClr val="FF0000"/>
                </a:solidFill>
              </a:rPr>
              <a:t>776 </a:t>
            </a:r>
          </a:p>
          <a:p>
            <a:r>
              <a:rPr lang="fr-FR" dirty="0" smtClean="0"/>
              <a:t>- </a:t>
            </a:r>
            <a:r>
              <a:rPr lang="fr-FR" b="1" dirty="0" smtClean="0"/>
              <a:t>par des subventions</a:t>
            </a:r>
            <a:r>
              <a:rPr lang="fr-FR" dirty="0" smtClean="0"/>
              <a:t> : dans ce cas on procède à l’</a:t>
            </a:r>
            <a:r>
              <a:rPr lang="fr-FR" b="1" dirty="0" smtClean="0"/>
              <a:t>amortissement de la subvention par une recette au compte </a:t>
            </a:r>
            <a:r>
              <a:rPr lang="fr-FR" b="1" dirty="0" smtClean="0">
                <a:solidFill>
                  <a:srgbClr val="FF0000"/>
                </a:solidFill>
              </a:rPr>
              <a:t>777</a:t>
            </a:r>
            <a:r>
              <a:rPr lang="fr-FR" b="1" dirty="0" smtClean="0"/>
              <a:t> </a:t>
            </a:r>
          </a:p>
          <a:p>
            <a:r>
              <a:rPr lang="fr-FR" dirty="0" smtClean="0"/>
              <a:t>Dans un souci de simplification, on retient pour les deux cas, les termes « d’amortissement neutralisé ». </a:t>
            </a:r>
            <a:endParaRPr lang="fr-FR" dirty="0"/>
          </a:p>
        </p:txBody>
      </p:sp>
      <p:sp>
        <p:nvSpPr>
          <p:cNvPr id="2" name="Espace réservé de la date 1"/>
          <p:cNvSpPr>
            <a:spLocks noGrp="1"/>
          </p:cNvSpPr>
          <p:nvPr>
            <p:ph type="dt" sz="half" idx="10"/>
          </p:nvPr>
        </p:nvSpPr>
        <p:spPr/>
        <p:txBody>
          <a:bodyPr/>
          <a:lstStyle/>
          <a:p>
            <a:fld id="{A8AF628A-A867-4937-BBE5-207DB6F9C51A}" type="datetime1">
              <a:rPr lang="en-US" smtClean="0"/>
              <a:pPr/>
              <a:t>5/10/2019</a:t>
            </a:fld>
            <a:endParaRPr lang="en-US"/>
          </a:p>
        </p:txBody>
      </p:sp>
      <p:sp>
        <p:nvSpPr>
          <p:cNvPr id="3" name="Espace réservé du pied de page 2"/>
          <p:cNvSpPr>
            <a:spLocks noGrp="1"/>
          </p:cNvSpPr>
          <p:nvPr>
            <p:ph type="ftr" sz="quarter" idx="11"/>
          </p:nvPr>
        </p:nvSpPr>
        <p:spPr/>
        <p:txBody>
          <a:bodyPr/>
          <a:lstStyle/>
          <a:p>
            <a:r>
              <a:rPr lang="en-US" smtClean="0"/>
              <a:t>Footer Text</a:t>
            </a:r>
            <a:endParaRPr lang="en-US"/>
          </a:p>
        </p:txBody>
      </p:sp>
      <p:sp>
        <p:nvSpPr>
          <p:cNvPr id="4" name="Espace réservé du numéro de diapositive 3"/>
          <p:cNvSpPr>
            <a:spLocks noGrp="1"/>
          </p:cNvSpPr>
          <p:nvPr>
            <p:ph type="sldNum" sz="quarter" idx="12"/>
          </p:nvPr>
        </p:nvSpPr>
        <p:spPr/>
        <p:txBody>
          <a:bodyPr/>
          <a:lstStyle/>
          <a:p>
            <a:fld id="{BA9B540C-44DA-4F69-89C9-7C84606640D3}" type="slidenum">
              <a:rPr lang="en-US" smtClean="0"/>
              <a:pPr/>
              <a:t>44</a:t>
            </a:fld>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normAutofit fontScale="90000"/>
          </a:bodyPr>
          <a:lstStyle/>
          <a:p>
            <a:r>
              <a:rPr lang="fr-FR" dirty="0" smtClean="0"/>
              <a:t/>
            </a:r>
            <a:br>
              <a:rPr lang="fr-FR" dirty="0" smtClean="0"/>
            </a:br>
            <a:r>
              <a:rPr lang="fr-FR" b="1" i="1" dirty="0" smtClean="0"/>
              <a:t>L’amortissement neutralisé </a:t>
            </a:r>
            <a:endParaRPr lang="fr-FR" dirty="0"/>
          </a:p>
        </p:txBody>
      </p:sp>
      <p:sp>
        <p:nvSpPr>
          <p:cNvPr id="6" name="Espace réservé du contenu 5"/>
          <p:cNvSpPr>
            <a:spLocks noGrp="1"/>
          </p:cNvSpPr>
          <p:nvPr>
            <p:ph idx="1"/>
          </p:nvPr>
        </p:nvSpPr>
        <p:spPr/>
        <p:txBody>
          <a:bodyPr>
            <a:normAutofit fontScale="62500" lnSpcReduction="20000"/>
          </a:bodyPr>
          <a:lstStyle/>
          <a:p>
            <a:r>
              <a:rPr lang="fr-FR" sz="3200" b="1" dirty="0" smtClean="0"/>
              <a:t>Ordre de recette du montant de l’annuité </a:t>
            </a:r>
            <a:r>
              <a:rPr lang="fr-FR" sz="3200" dirty="0" smtClean="0"/>
              <a:t>d’amortissement </a:t>
            </a:r>
          </a:p>
          <a:p>
            <a:pPr>
              <a:buFont typeface="Wingdings" pitchFamily="2" charset="2"/>
              <a:buChar char="Ø"/>
            </a:pPr>
            <a:r>
              <a:rPr lang="fr-FR" sz="3200" dirty="0" smtClean="0"/>
              <a:t>Service </a:t>
            </a:r>
            <a:r>
              <a:rPr lang="fr-FR" sz="3200" b="1" dirty="0" smtClean="0"/>
              <a:t>ALO </a:t>
            </a:r>
            <a:r>
              <a:rPr lang="fr-FR" sz="3200" dirty="0" smtClean="0"/>
              <a:t>au budget principal ou service général unique au budget annexe </a:t>
            </a:r>
          </a:p>
          <a:p>
            <a:pPr>
              <a:buFont typeface="Wingdings" pitchFamily="2" charset="2"/>
              <a:buChar char="Ø"/>
            </a:pPr>
            <a:r>
              <a:rPr lang="fr-FR" sz="3200" dirty="0" smtClean="0">
                <a:solidFill>
                  <a:srgbClr val="FF0000"/>
                </a:solidFill>
              </a:rPr>
              <a:t>Domaine OP-SPE (facultatif) </a:t>
            </a:r>
          </a:p>
          <a:p>
            <a:pPr>
              <a:buFont typeface="Wingdings" pitchFamily="2" charset="2"/>
              <a:buChar char="Ø"/>
            </a:pPr>
            <a:r>
              <a:rPr lang="fr-FR" sz="3200" dirty="0" smtClean="0">
                <a:solidFill>
                  <a:srgbClr val="FF0000"/>
                </a:solidFill>
              </a:rPr>
              <a:t>Activité 0NEUTXXXX (facultatif) </a:t>
            </a:r>
          </a:p>
          <a:p>
            <a:pPr>
              <a:buFont typeface="Wingdings" pitchFamily="2" charset="2"/>
              <a:buChar char="Ø"/>
            </a:pPr>
            <a:r>
              <a:rPr lang="fr-FR" sz="3200" dirty="0" smtClean="0"/>
              <a:t>Compte : </a:t>
            </a:r>
            <a:r>
              <a:rPr lang="fr-FR" sz="3200" b="1" dirty="0" smtClean="0"/>
              <a:t>776 </a:t>
            </a:r>
          </a:p>
          <a:p>
            <a:pPr>
              <a:buFont typeface="Wingdings" pitchFamily="2" charset="2"/>
              <a:buChar char="Ø"/>
            </a:pPr>
            <a:endParaRPr lang="fr-FR" sz="3200" dirty="0" smtClean="0"/>
          </a:p>
          <a:p>
            <a:pPr>
              <a:buFont typeface="Wingdings" pitchFamily="2" charset="2"/>
              <a:buChar char="Ø"/>
            </a:pPr>
            <a:r>
              <a:rPr lang="fr-FR" sz="3200" b="1" dirty="0" smtClean="0"/>
              <a:t>Rappel des opérations pour l’amortissement de la subvention </a:t>
            </a:r>
          </a:p>
          <a:p>
            <a:pPr>
              <a:buFont typeface="Wingdings" pitchFamily="2" charset="2"/>
              <a:buChar char="Ø"/>
            </a:pPr>
            <a:r>
              <a:rPr lang="fr-FR" sz="3200" dirty="0" smtClean="0"/>
              <a:t>Ordre de recette du montant de l’annuité d’amortissement </a:t>
            </a:r>
          </a:p>
          <a:p>
            <a:pPr>
              <a:buFont typeface="Wingdings" pitchFamily="2" charset="2"/>
              <a:buChar char="Ø"/>
            </a:pPr>
            <a:r>
              <a:rPr lang="fr-FR" sz="3200" dirty="0" smtClean="0"/>
              <a:t>Service </a:t>
            </a:r>
            <a:r>
              <a:rPr lang="fr-FR" sz="3200" b="1" dirty="0" smtClean="0"/>
              <a:t>ALO</a:t>
            </a:r>
            <a:r>
              <a:rPr lang="fr-FR" sz="3200" dirty="0" smtClean="0"/>
              <a:t> au budget principal ou service général unique au budget annexe </a:t>
            </a:r>
          </a:p>
          <a:p>
            <a:pPr>
              <a:buFont typeface="Wingdings" pitchFamily="2" charset="2"/>
              <a:buChar char="Ø"/>
            </a:pPr>
            <a:r>
              <a:rPr lang="fr-FR" sz="3200" dirty="0" smtClean="0">
                <a:solidFill>
                  <a:srgbClr val="FF0000"/>
                </a:solidFill>
              </a:rPr>
              <a:t>Domaine OP-SPE (facultatif) </a:t>
            </a:r>
          </a:p>
          <a:p>
            <a:pPr>
              <a:buFont typeface="Wingdings" pitchFamily="2" charset="2"/>
              <a:buChar char="Ø"/>
            </a:pPr>
            <a:r>
              <a:rPr lang="fr-FR" sz="3200" dirty="0" smtClean="0">
                <a:solidFill>
                  <a:srgbClr val="FF0000"/>
                </a:solidFill>
              </a:rPr>
              <a:t>Activité 0NEUTXXXX (facultatif) </a:t>
            </a:r>
          </a:p>
          <a:p>
            <a:pPr>
              <a:buFont typeface="Wingdings" pitchFamily="2" charset="2"/>
              <a:buChar char="Ø"/>
            </a:pPr>
            <a:r>
              <a:rPr lang="fr-FR" sz="3200" dirty="0" smtClean="0"/>
              <a:t>Compte : </a:t>
            </a:r>
            <a:r>
              <a:rPr lang="fr-FR" sz="3200" b="1" dirty="0" smtClean="0"/>
              <a:t>777 </a:t>
            </a:r>
          </a:p>
          <a:p>
            <a:pPr>
              <a:buFont typeface="Wingdings" pitchFamily="2" charset="2"/>
              <a:buChar char="Ø"/>
            </a:pPr>
            <a:endParaRPr lang="fr-FR" dirty="0"/>
          </a:p>
        </p:txBody>
      </p:sp>
      <p:sp>
        <p:nvSpPr>
          <p:cNvPr id="2" name="Espace réservé de la date 1"/>
          <p:cNvSpPr>
            <a:spLocks noGrp="1"/>
          </p:cNvSpPr>
          <p:nvPr>
            <p:ph type="dt" sz="half" idx="10"/>
          </p:nvPr>
        </p:nvSpPr>
        <p:spPr/>
        <p:txBody>
          <a:bodyPr/>
          <a:lstStyle/>
          <a:p>
            <a:fld id="{A8AF628A-A867-4937-BBE5-207DB6F9C51A}" type="datetime1">
              <a:rPr lang="en-US" smtClean="0"/>
              <a:pPr/>
              <a:t>5/10/2019</a:t>
            </a:fld>
            <a:endParaRPr lang="en-US"/>
          </a:p>
        </p:txBody>
      </p:sp>
      <p:sp>
        <p:nvSpPr>
          <p:cNvPr id="3" name="Espace réservé du pied de page 2"/>
          <p:cNvSpPr>
            <a:spLocks noGrp="1"/>
          </p:cNvSpPr>
          <p:nvPr>
            <p:ph type="ftr" sz="quarter" idx="11"/>
          </p:nvPr>
        </p:nvSpPr>
        <p:spPr/>
        <p:txBody>
          <a:bodyPr/>
          <a:lstStyle/>
          <a:p>
            <a:r>
              <a:rPr lang="en-US" smtClean="0"/>
              <a:t>Footer Text</a:t>
            </a:r>
            <a:endParaRPr lang="en-US"/>
          </a:p>
        </p:txBody>
      </p:sp>
      <p:sp>
        <p:nvSpPr>
          <p:cNvPr id="4" name="Espace réservé du numéro de diapositive 3"/>
          <p:cNvSpPr>
            <a:spLocks noGrp="1"/>
          </p:cNvSpPr>
          <p:nvPr>
            <p:ph type="sldNum" sz="quarter" idx="12"/>
          </p:nvPr>
        </p:nvSpPr>
        <p:spPr/>
        <p:txBody>
          <a:bodyPr/>
          <a:lstStyle/>
          <a:p>
            <a:fld id="{BA9B540C-44DA-4F69-89C9-7C84606640D3}" type="slidenum">
              <a:rPr lang="en-US" smtClean="0"/>
              <a:pPr/>
              <a:t>45</a:t>
            </a:fld>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idx="4294967295"/>
          </p:nvPr>
        </p:nvSpPr>
        <p:spPr>
          <a:xfrm>
            <a:off x="611188" y="1195388"/>
            <a:ext cx="7924800" cy="5543550"/>
          </a:xfrm>
        </p:spPr>
        <p:txBody>
          <a:bodyPr/>
          <a:lstStyle/>
          <a:p>
            <a:pPr>
              <a:spcBef>
                <a:spcPts val="500"/>
              </a:spcBef>
              <a:buFont typeface="Arial" panose="020B0604020202020204" pitchFamily="34" charset="0"/>
              <a:buChar char="•"/>
              <a:defRPr/>
            </a:pPr>
            <a:r>
              <a:rPr lang="fr-FR" sz="2800" dirty="0">
                <a:solidFill>
                  <a:srgbClr val="002060"/>
                </a:solidFill>
              </a:rPr>
              <a:t>Prise en charge par l’agent comptable</a:t>
            </a:r>
          </a:p>
          <a:p>
            <a:pPr lvl="1">
              <a:spcBef>
                <a:spcPts val="500"/>
              </a:spcBef>
              <a:buFont typeface="Wingdings" panose="05000000000000000000" pitchFamily="2" charset="2"/>
              <a:buChar char="Ø"/>
              <a:defRPr/>
            </a:pPr>
            <a:endParaRPr lang="fr-FR" sz="2100" dirty="0">
              <a:solidFill>
                <a:srgbClr val="002060"/>
              </a:solidFill>
              <a:ea typeface="+mn-ea"/>
              <a:cs typeface="+mn-cs"/>
            </a:endParaRPr>
          </a:p>
          <a:p>
            <a:pPr lvl="1">
              <a:spcBef>
                <a:spcPts val="500"/>
              </a:spcBef>
              <a:buFont typeface="Wingdings" panose="05000000000000000000" pitchFamily="2" charset="2"/>
              <a:buChar char="Ø"/>
              <a:defRPr/>
            </a:pPr>
            <a:r>
              <a:rPr lang="fr-FR" sz="2400" dirty="0">
                <a:solidFill>
                  <a:srgbClr val="002060"/>
                </a:solidFill>
                <a:ea typeface="+mn-ea"/>
                <a:cs typeface="+mn-cs"/>
              </a:rPr>
              <a:t>Amortissements réels</a:t>
            </a:r>
          </a:p>
          <a:p>
            <a:pPr marL="0" indent="0">
              <a:buFont typeface="Wingdings" pitchFamily="2" charset="2"/>
              <a:buNone/>
              <a:defRPr/>
            </a:pPr>
            <a:endParaRPr lang="fr-FR" sz="2400" b="1" u="sng" dirty="0" smtClean="0">
              <a:solidFill>
                <a:srgbClr val="002060"/>
              </a:solidFill>
            </a:endParaRPr>
          </a:p>
          <a:p>
            <a:pPr marL="0" indent="0">
              <a:defRPr/>
            </a:pPr>
            <a:endParaRPr lang="fr-FR" sz="2400" b="1" u="sng" dirty="0" smtClean="0">
              <a:solidFill>
                <a:srgbClr val="002060"/>
              </a:solidFill>
            </a:endParaRPr>
          </a:p>
          <a:p>
            <a:pPr marL="0" indent="0">
              <a:buFont typeface="Wingdings" pitchFamily="2" charset="2"/>
              <a:buNone/>
              <a:defRPr/>
            </a:pPr>
            <a:endParaRPr lang="fr-FR" sz="2400" b="1" u="sng" dirty="0" smtClean="0">
              <a:solidFill>
                <a:srgbClr val="002060"/>
              </a:solidFill>
            </a:endParaRPr>
          </a:p>
          <a:p>
            <a:pPr marL="0" indent="0">
              <a:buFont typeface="Wingdings" pitchFamily="2" charset="2"/>
              <a:buNone/>
              <a:defRPr/>
            </a:pPr>
            <a:endParaRPr lang="fr-FR" sz="2400" b="1" dirty="0" smtClean="0">
              <a:solidFill>
                <a:srgbClr val="002060"/>
              </a:solidFill>
            </a:endParaRPr>
          </a:p>
          <a:p>
            <a:pPr marL="0" indent="0">
              <a:buFontTx/>
              <a:buNone/>
              <a:defRPr/>
            </a:pPr>
            <a:endParaRPr lang="fr-FR" sz="1000" b="1" dirty="0" smtClean="0">
              <a:solidFill>
                <a:srgbClr val="002060"/>
              </a:solidFill>
              <a:sym typeface="Wingdings" pitchFamily="2" charset="2"/>
            </a:endParaRPr>
          </a:p>
          <a:p>
            <a:pPr marL="0" indent="0">
              <a:buFont typeface="Wingdings" pitchFamily="2" charset="2"/>
              <a:buChar char="Ä"/>
              <a:defRPr/>
            </a:pPr>
            <a:endParaRPr lang="fr-FR" sz="1800" b="1" dirty="0" smtClean="0">
              <a:solidFill>
                <a:srgbClr val="002060"/>
              </a:solidFill>
              <a:sym typeface="Wingdings" pitchFamily="2" charset="2"/>
            </a:endParaRPr>
          </a:p>
        </p:txBody>
      </p:sp>
      <p:sp>
        <p:nvSpPr>
          <p:cNvPr id="125956" name="Rectangle 6"/>
          <p:cNvSpPr txBox="1">
            <a:spLocks noGrp="1" noChangeArrowheads="1"/>
          </p:cNvSpPr>
          <p:nvPr/>
        </p:nvSpPr>
        <p:spPr bwMode="auto">
          <a:xfrm>
            <a:off x="6553200" y="6248400"/>
            <a:ext cx="2133600" cy="457200"/>
          </a:xfrm>
          <a:prstGeom prst="rect">
            <a:avLst/>
          </a:prstGeom>
          <a:noFill/>
          <a:ln w="9525">
            <a:noFill/>
            <a:miter lim="800000"/>
            <a:headEnd/>
            <a:tailEnd/>
          </a:ln>
        </p:spPr>
        <p:txBody>
          <a:bodyPr anchor="b"/>
          <a:lstStyle/>
          <a:p>
            <a:pPr algn="r"/>
            <a:endParaRPr lang="fr-FR" sz="1200">
              <a:latin typeface="Gill Sans MT"/>
            </a:endParaRPr>
          </a:p>
        </p:txBody>
      </p:sp>
      <p:graphicFrame>
        <p:nvGraphicFramePr>
          <p:cNvPr id="1026" name="Object 5"/>
          <p:cNvGraphicFramePr>
            <a:graphicFrameLocks noChangeAspect="1"/>
          </p:cNvGraphicFramePr>
          <p:nvPr/>
        </p:nvGraphicFramePr>
        <p:xfrm>
          <a:off x="596900" y="2687638"/>
          <a:ext cx="8578850" cy="3789362"/>
        </p:xfrm>
        <a:graphic>
          <a:graphicData uri="http://schemas.openxmlformats.org/presentationml/2006/ole">
            <p:oleObj spid="_x0000_s7177" name="Worksheet" r:id="rId4" imgW="4657868" imgH="819102" progId="Excel.Sheet.8">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683">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428596" y="285728"/>
            <a:ext cx="8229600" cy="1143000"/>
          </a:xfrm>
        </p:spPr>
        <p:txBody>
          <a:bodyPr>
            <a:normAutofit/>
          </a:bodyPr>
          <a:lstStyle/>
          <a:p>
            <a:pPr>
              <a:defRPr/>
            </a:pPr>
            <a:endParaRPr lang="fr-FR" sz="3600" dirty="0" smtClean="0">
              <a:solidFill>
                <a:schemeClr val="bg1"/>
              </a:solidFill>
            </a:endParaRPr>
          </a:p>
        </p:txBody>
      </p:sp>
      <p:sp>
        <p:nvSpPr>
          <p:cNvPr id="71683" name="Rectangle 3"/>
          <p:cNvSpPr>
            <a:spLocks noGrp="1" noChangeArrowheads="1"/>
          </p:cNvSpPr>
          <p:nvPr>
            <p:ph idx="4294967295"/>
          </p:nvPr>
        </p:nvSpPr>
        <p:spPr>
          <a:xfrm>
            <a:off x="762000" y="1052513"/>
            <a:ext cx="7924800" cy="5111750"/>
          </a:xfrm>
        </p:spPr>
        <p:txBody>
          <a:bodyPr/>
          <a:lstStyle/>
          <a:p>
            <a:pPr>
              <a:buFont typeface="Wingdings" panose="05000000000000000000" pitchFamily="2" charset="2"/>
              <a:buChar char="Ø"/>
              <a:defRPr/>
            </a:pPr>
            <a:r>
              <a:rPr lang="fr-FR" sz="2400" dirty="0">
                <a:solidFill>
                  <a:srgbClr val="002060"/>
                </a:solidFill>
              </a:rPr>
              <a:t>Amortissements neutralisés</a:t>
            </a:r>
          </a:p>
          <a:p>
            <a:pPr marL="0" indent="0">
              <a:buFont typeface="Wingdings" pitchFamily="2" charset="2"/>
              <a:buChar char="Ä"/>
              <a:defRPr/>
            </a:pPr>
            <a:endParaRPr lang="fr-FR" sz="1800" b="1" dirty="0" smtClean="0">
              <a:solidFill>
                <a:srgbClr val="002060"/>
              </a:solidFill>
              <a:sym typeface="Wingdings" pitchFamily="2" charset="2"/>
            </a:endParaRPr>
          </a:p>
        </p:txBody>
      </p:sp>
      <p:sp>
        <p:nvSpPr>
          <p:cNvPr id="128004" name="Rectangle 6"/>
          <p:cNvSpPr txBox="1">
            <a:spLocks noGrp="1" noChangeArrowheads="1"/>
          </p:cNvSpPr>
          <p:nvPr/>
        </p:nvSpPr>
        <p:spPr bwMode="auto">
          <a:xfrm>
            <a:off x="6553200" y="6248400"/>
            <a:ext cx="2133600" cy="457200"/>
          </a:xfrm>
          <a:prstGeom prst="rect">
            <a:avLst/>
          </a:prstGeom>
          <a:noFill/>
          <a:ln w="9525">
            <a:noFill/>
            <a:miter lim="800000"/>
            <a:headEnd/>
            <a:tailEnd/>
          </a:ln>
        </p:spPr>
        <p:txBody>
          <a:bodyPr anchor="b"/>
          <a:lstStyle/>
          <a:p>
            <a:pPr algn="r"/>
            <a:endParaRPr lang="fr-FR" sz="1200">
              <a:latin typeface="Gill Sans MT"/>
            </a:endParaRPr>
          </a:p>
        </p:txBody>
      </p:sp>
      <p:graphicFrame>
        <p:nvGraphicFramePr>
          <p:cNvPr id="2050" name="Object 5"/>
          <p:cNvGraphicFramePr>
            <a:graphicFrameLocks noChangeAspect="1"/>
          </p:cNvGraphicFramePr>
          <p:nvPr>
            <p:extLst>
              <p:ext uri="{D42A27DB-BD31-4B8C-83A1-F6EECF244321}">
                <p14:modId xmlns="" xmlns:p14="http://schemas.microsoft.com/office/powerpoint/2010/main" val="3620839989"/>
              </p:ext>
            </p:extLst>
          </p:nvPr>
        </p:nvGraphicFramePr>
        <p:xfrm>
          <a:off x="859016" y="1663408"/>
          <a:ext cx="8280400" cy="5040312"/>
        </p:xfrm>
        <a:graphic>
          <a:graphicData uri="http://schemas.openxmlformats.org/presentationml/2006/ole">
            <p:oleObj spid="_x0000_s8201" name="Worksheet" r:id="rId4" imgW="4657649" imgH="4191000" progId="Excel.Sheet.8">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AMORTISSEMENTS ET LE BUDGET</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Pour des raisons de sincérité, </a:t>
            </a:r>
            <a:r>
              <a:rPr lang="fr-FR" b="1" dirty="0" smtClean="0"/>
              <a:t>les amortissements sont prévus dans le budget</a:t>
            </a:r>
            <a:r>
              <a:rPr lang="fr-FR" dirty="0" smtClean="0"/>
              <a:t> ;</a:t>
            </a:r>
          </a:p>
          <a:p>
            <a:r>
              <a:rPr lang="fr-FR" dirty="0" smtClean="0"/>
              <a:t>Certains collectivités ont rejeté des budgets en raison de l’absence des amortissements.</a:t>
            </a:r>
          </a:p>
          <a:p>
            <a:r>
              <a:rPr lang="fr-FR" dirty="0" smtClean="0"/>
              <a:t>Le CA et les amortissements : les membres du CA ont du mal a comprendre la finalité des amortissements.</a:t>
            </a:r>
          </a:p>
          <a:p>
            <a:r>
              <a:rPr lang="fr-FR" dirty="0" smtClean="0"/>
              <a:t>Vous devez insister sur 3 points :</a:t>
            </a:r>
          </a:p>
          <a:p>
            <a:pPr>
              <a:buFont typeface="Wingdings" pitchFamily="2" charset="2"/>
              <a:buChar char="q"/>
            </a:pPr>
            <a:r>
              <a:rPr lang="fr-FR" dirty="0" smtClean="0"/>
              <a:t>Les amortissements </a:t>
            </a:r>
            <a:r>
              <a:rPr lang="fr-FR" b="1" u="sng" dirty="0" smtClean="0"/>
              <a:t>constatent le vieillissement </a:t>
            </a:r>
            <a:r>
              <a:rPr lang="fr-FR" dirty="0" smtClean="0"/>
              <a:t>du patrimoine de l’établissement ;</a:t>
            </a:r>
          </a:p>
          <a:p>
            <a:pPr>
              <a:buFont typeface="Wingdings" pitchFamily="2" charset="2"/>
              <a:buChar char="q"/>
            </a:pPr>
            <a:r>
              <a:rPr lang="fr-FR" dirty="0" smtClean="0"/>
              <a:t>On </a:t>
            </a:r>
            <a:r>
              <a:rPr lang="fr-FR" b="1" u="sng" dirty="0" smtClean="0"/>
              <a:t>neutralise le vieillissement du patrimoine financé par la collectivité</a:t>
            </a:r>
            <a:r>
              <a:rPr lang="fr-FR" dirty="0" smtClean="0"/>
              <a:t> ; </a:t>
            </a:r>
          </a:p>
          <a:p>
            <a:pPr>
              <a:buFont typeface="Wingdings" pitchFamily="2" charset="2"/>
              <a:buChar char="q"/>
            </a:pPr>
            <a:r>
              <a:rPr lang="fr-FR" dirty="0" smtClean="0"/>
              <a:t>Ce sont </a:t>
            </a:r>
            <a:r>
              <a:rPr lang="fr-FR" b="1" u="sng" dirty="0" smtClean="0"/>
              <a:t>des écritures pour ordre </a:t>
            </a:r>
            <a:r>
              <a:rPr lang="fr-FR" dirty="0" smtClean="0"/>
              <a:t>qui n’impactent pas le résultat ni le FDR.</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48</a:t>
            </a:fld>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AMORTISSEMENTS ET LE BUDGET</a:t>
            </a:r>
            <a:endParaRPr lang="fr-FR" dirty="0"/>
          </a:p>
        </p:txBody>
      </p:sp>
      <p:sp>
        <p:nvSpPr>
          <p:cNvPr id="3" name="Espace réservé du contenu 2"/>
          <p:cNvSpPr>
            <a:spLocks noGrp="1"/>
          </p:cNvSpPr>
          <p:nvPr>
            <p:ph idx="1"/>
          </p:nvPr>
        </p:nvSpPr>
        <p:spPr/>
        <p:txBody>
          <a:bodyPr/>
          <a:lstStyle/>
          <a:p>
            <a:r>
              <a:rPr lang="fr-FR" dirty="0" smtClean="0"/>
              <a:t>Le logiciel EGIMMO vous donne une estimation de vos amortissements et neutralisation pour la préparation budgétaire.</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49</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smtClean="0">
                <a:effectLst/>
              </a:rPr>
              <a:t>Immobilisations et inventaire</a:t>
            </a:r>
            <a:endParaRPr lang="fr-FR" sz="2800" dirty="0"/>
          </a:p>
        </p:txBody>
      </p:sp>
      <p:sp>
        <p:nvSpPr>
          <p:cNvPr id="3" name="Espace réservé du contenu 2"/>
          <p:cNvSpPr>
            <a:spLocks noGrp="1"/>
          </p:cNvSpPr>
          <p:nvPr>
            <p:ph idx="1"/>
          </p:nvPr>
        </p:nvSpPr>
        <p:spPr>
          <a:xfrm>
            <a:off x="457200" y="1124744"/>
            <a:ext cx="8229600" cy="5328592"/>
          </a:xfrm>
        </p:spPr>
        <p:txBody>
          <a:bodyPr>
            <a:normAutofit fontScale="70000" lnSpcReduction="20000"/>
          </a:bodyPr>
          <a:lstStyle/>
          <a:p>
            <a:pPr marL="0" indent="0" algn="just">
              <a:buNone/>
            </a:pPr>
            <a:r>
              <a:rPr lang="fr-FR" sz="4100" b="1" dirty="0">
                <a:solidFill>
                  <a:srgbClr val="0070C0"/>
                </a:solidFill>
              </a:rPr>
              <a:t>Les immobilisations sont budgétisées comme suit </a:t>
            </a:r>
            <a:r>
              <a:rPr lang="fr-FR" sz="4100" b="1" dirty="0" smtClean="0">
                <a:solidFill>
                  <a:srgbClr val="0070C0"/>
                </a:solidFill>
              </a:rPr>
              <a:t>:</a:t>
            </a:r>
          </a:p>
          <a:p>
            <a:pPr algn="just"/>
            <a:endParaRPr lang="fr-FR" dirty="0"/>
          </a:p>
          <a:p>
            <a:pPr algn="just"/>
            <a:r>
              <a:rPr lang="fr-FR" dirty="0" smtClean="0"/>
              <a:t>- </a:t>
            </a:r>
            <a:r>
              <a:rPr lang="fr-FR" dirty="0"/>
              <a:t>En dépenses au service OPC - les comptes les plus concernées sont le 205 pour les logiciels, 215 – 216 -218 pour les biens mobiliers</a:t>
            </a:r>
            <a:r>
              <a:rPr lang="fr-FR" dirty="0" smtClean="0"/>
              <a:t>.</a:t>
            </a:r>
          </a:p>
          <a:p>
            <a:pPr marL="0" indent="0" algn="just">
              <a:buNone/>
            </a:pPr>
            <a:endParaRPr lang="fr-FR" dirty="0"/>
          </a:p>
          <a:p>
            <a:pPr algn="just"/>
            <a:r>
              <a:rPr lang="fr-FR" dirty="0"/>
              <a:t>- En recettes au service OPC par origine de crédit : les comptes les plus concernés sont le 1311 - subventions de l’Etat, 1312 - subventions Région, 1313 – subventions du Conseil départemental, 13181 - taxe d’apprentissage</a:t>
            </a:r>
            <a:r>
              <a:rPr lang="fr-FR" dirty="0" smtClean="0"/>
              <a:t>.</a:t>
            </a:r>
          </a:p>
          <a:p>
            <a:pPr algn="just"/>
            <a:endParaRPr lang="fr-FR" dirty="0"/>
          </a:p>
          <a:p>
            <a:pPr algn="just"/>
            <a:r>
              <a:rPr lang="fr-FR" dirty="0"/>
              <a:t>Pour les équipements en nature livrées aux EPLE par les collectivités, la budgétisation pour ordre s’effectue suivant les mêmes principes indiqués ci-dessus.</a:t>
            </a:r>
          </a:p>
          <a:p>
            <a:pPr marL="0" indent="0" algn="just">
              <a:buNone/>
            </a:pPr>
            <a:endParaRPr lang="fr-FR" dirty="0"/>
          </a:p>
          <a:p>
            <a:pPr algn="just"/>
            <a:r>
              <a:rPr lang="fr-FR" dirty="0"/>
              <a:t>Pour les immobilisations acquises par prélèvement autorisé sur les réserves disponibles de l’établissement ou sur un excédent autorisé de la première section du budget annuel (prélèvement anticipé de l’exercice) donnent lieu à l’émission des mandats seulement en OPC, compte 21X. Il n’y a donc pas émission d’ordre de recette.</a:t>
            </a: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5</a:t>
            </a:fld>
            <a:endParaRPr lang="en-US"/>
          </a:p>
        </p:txBody>
      </p:sp>
    </p:spTree>
    <p:extLst>
      <p:ext uri="{BB962C8B-B14F-4D97-AF65-F5344CB8AC3E}">
        <p14:creationId xmlns="" xmlns:p14="http://schemas.microsoft.com/office/powerpoint/2010/main" val="3648614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EDITIONS/LIASSE</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50</a:t>
            </a:fld>
            <a:endParaRPr lang="en-US"/>
          </a:p>
        </p:txBody>
      </p:sp>
      <p:pic>
        <p:nvPicPr>
          <p:cNvPr id="1026" name="Picture 2"/>
          <p:cNvPicPr>
            <a:picLocks noGrp="1" noChangeAspect="1" noChangeArrowheads="1"/>
          </p:cNvPicPr>
          <p:nvPr>
            <p:ph idx="1"/>
          </p:nvPr>
        </p:nvPicPr>
        <p:blipFill>
          <a:blip r:embed="rId2" cstate="print"/>
          <a:srcRect/>
          <a:stretch>
            <a:fillRect/>
          </a:stretch>
        </p:blipFill>
        <p:spPr bwMode="auto">
          <a:xfrm>
            <a:off x="457200" y="2249843"/>
            <a:ext cx="8229600" cy="3760076"/>
          </a:xfrm>
          <a:prstGeom prst="rect">
            <a:avLst/>
          </a:prstGeom>
          <a:noFill/>
          <a:ln w="9525">
            <a:noFill/>
            <a:miter lim="800000"/>
            <a:headEnd/>
            <a:tailEnd/>
          </a:ln>
          <a:effectLst/>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CHOIX DE L’EXERCICE</a:t>
            </a:r>
            <a:br>
              <a:rPr lang="fr-FR" dirty="0" smtClean="0"/>
            </a:br>
            <a:r>
              <a:rPr lang="fr-FR" dirty="0" smtClean="0"/>
              <a:t>Pour avoir accès à 2019, il faut clôturer 2018</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51</a:t>
            </a:fld>
            <a:endParaRPr lang="en-US"/>
          </a:p>
        </p:txBody>
      </p:sp>
      <p:pic>
        <p:nvPicPr>
          <p:cNvPr id="2050" name="Picture 2"/>
          <p:cNvPicPr>
            <a:picLocks noGrp="1" noChangeAspect="1" noChangeArrowheads="1"/>
          </p:cNvPicPr>
          <p:nvPr>
            <p:ph idx="1"/>
          </p:nvPr>
        </p:nvPicPr>
        <p:blipFill>
          <a:blip r:embed="rId2" cstate="print"/>
          <a:srcRect/>
          <a:stretch>
            <a:fillRect/>
          </a:stretch>
        </p:blipFill>
        <p:spPr bwMode="auto">
          <a:xfrm>
            <a:off x="2571750" y="2734469"/>
            <a:ext cx="4000500" cy="2790825"/>
          </a:xfrm>
          <a:prstGeom prst="rect">
            <a:avLst/>
          </a:prstGeom>
          <a:noFill/>
          <a:ln w="9525">
            <a:noFill/>
            <a:miter lim="800000"/>
            <a:headEnd/>
            <a:tailEnd/>
          </a:ln>
          <a:effectLst/>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IMPRESSION LIASSE</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52</a:t>
            </a:fld>
            <a:endParaRPr lang="en-US"/>
          </a:p>
        </p:txBody>
      </p:sp>
      <p:pic>
        <p:nvPicPr>
          <p:cNvPr id="3074" name="Picture 2"/>
          <p:cNvPicPr>
            <a:picLocks noGrp="1" noChangeAspect="1" noChangeArrowheads="1"/>
          </p:cNvPicPr>
          <p:nvPr>
            <p:ph idx="1"/>
          </p:nvPr>
        </p:nvPicPr>
        <p:blipFill>
          <a:blip r:embed="rId2" cstate="print"/>
          <a:srcRect/>
          <a:stretch>
            <a:fillRect/>
          </a:stretch>
        </p:blipFill>
        <p:spPr bwMode="auto">
          <a:xfrm>
            <a:off x="928687" y="2077244"/>
            <a:ext cx="7286625" cy="4105275"/>
          </a:xfrm>
          <a:prstGeom prst="rect">
            <a:avLst/>
          </a:prstGeom>
          <a:noFill/>
          <a:ln w="9525">
            <a:noFill/>
            <a:miter lim="800000"/>
            <a:headEnd/>
            <a:tailEnd/>
          </a:ln>
          <a:effectLst/>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14290"/>
            <a:ext cx="8229600" cy="1143000"/>
          </a:xfrm>
        </p:spPr>
        <p:txBody>
          <a:bodyPr/>
          <a:lstStyle/>
          <a:p>
            <a:r>
              <a:rPr lang="fr-FR" dirty="0" smtClean="0"/>
              <a:t>IMPRESSION LIASSE</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53</a:t>
            </a:fld>
            <a:endParaRPr lang="en-US"/>
          </a:p>
        </p:txBody>
      </p:sp>
      <p:pic>
        <p:nvPicPr>
          <p:cNvPr id="4098" name="Picture 2"/>
          <p:cNvPicPr>
            <a:picLocks noGrp="1" noChangeAspect="1" noChangeArrowheads="1"/>
          </p:cNvPicPr>
          <p:nvPr>
            <p:ph idx="1"/>
          </p:nvPr>
        </p:nvPicPr>
        <p:blipFill>
          <a:blip r:embed="rId2" cstate="print"/>
          <a:srcRect/>
          <a:stretch>
            <a:fillRect/>
          </a:stretch>
        </p:blipFill>
        <p:spPr bwMode="auto">
          <a:xfrm>
            <a:off x="928662" y="1428736"/>
            <a:ext cx="7277100" cy="4143375"/>
          </a:xfrm>
          <a:prstGeom prst="rect">
            <a:avLst/>
          </a:prstGeom>
          <a:noFill/>
          <a:ln w="9525">
            <a:noFill/>
            <a:miter lim="800000"/>
            <a:headEnd/>
            <a:tailEnd/>
          </a:ln>
          <a:effectLst/>
        </p:spPr>
      </p:pic>
      <p:sp>
        <p:nvSpPr>
          <p:cNvPr id="9" name="Titre 1"/>
          <p:cNvSpPr txBox="1">
            <a:spLocks/>
          </p:cNvSpPr>
          <p:nvPr/>
        </p:nvSpPr>
        <p:spPr>
          <a:xfrm>
            <a:off x="785786" y="5286388"/>
            <a:ext cx="8229600" cy="1143000"/>
          </a:xfrm>
          <a:prstGeom prst="rect">
            <a:avLst/>
          </a:prstGeom>
        </p:spPr>
        <p:txBody>
          <a:bodyPr vert="horz" lIns="0" rIns="0" bIns="0"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800" b="0" i="0" u="none" strike="noStrike" kern="1200" cap="none" spc="0" normalizeH="0" baseline="0" noProof="0" dirty="0" smtClean="0">
                <a:ln>
                  <a:noFill/>
                </a:ln>
                <a:solidFill>
                  <a:schemeClr val="tx2"/>
                </a:solidFill>
                <a:effectLst/>
                <a:uLnTx/>
                <a:uFillTx/>
                <a:latin typeface="+mj-lt"/>
                <a:ea typeface="+mj-ea"/>
                <a:cs typeface="+mj-cs"/>
              </a:rPr>
              <a:t>Il</a:t>
            </a:r>
            <a:r>
              <a:rPr kumimoji="0" lang="fr-FR" sz="2800" b="0" i="0" u="none" strike="noStrike" kern="1200" cap="none" spc="0" normalizeH="0" noProof="0" dirty="0" smtClean="0">
                <a:ln>
                  <a:noFill/>
                </a:ln>
                <a:solidFill>
                  <a:schemeClr val="tx2"/>
                </a:solidFill>
                <a:effectLst/>
                <a:uLnTx/>
                <a:uFillTx/>
                <a:latin typeface="+mj-lt"/>
                <a:ea typeface="+mj-ea"/>
                <a:cs typeface="+mj-cs"/>
              </a:rPr>
              <a:t> faudra tenir compte de vos immobilisations de fin 2018 et 2019 </a:t>
            </a:r>
            <a:endParaRPr kumimoji="0" lang="fr-FR" sz="28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428596" y="857232"/>
            <a:ext cx="8229600" cy="5400675"/>
          </a:xfrm>
          <a:ln w="3175"/>
        </p:spPr>
        <p:txBody>
          <a:bodyPr/>
          <a:lstStyle/>
          <a:p>
            <a:pPr>
              <a:defRPr/>
            </a:pPr>
            <a:r>
              <a:rPr lang="fr-FR" sz="2800" dirty="0">
                <a:solidFill>
                  <a:srgbClr val="002060"/>
                </a:solidFill>
              </a:rPr>
              <a:t>Périodicité d’exécution </a:t>
            </a:r>
            <a:r>
              <a:rPr lang="fr-FR" sz="2800" dirty="0" smtClean="0">
                <a:solidFill>
                  <a:srgbClr val="002060"/>
                </a:solidFill>
              </a:rPr>
              <a:t>(début d’exercice)</a:t>
            </a:r>
            <a:endParaRPr lang="fr-FR" sz="2800" dirty="0">
              <a:solidFill>
                <a:srgbClr val="002060"/>
              </a:solidFill>
            </a:endParaRPr>
          </a:p>
          <a:p>
            <a:pPr>
              <a:defRPr/>
            </a:pPr>
            <a:endParaRPr lang="fr-FR" sz="1600" dirty="0">
              <a:solidFill>
                <a:srgbClr val="002060"/>
              </a:solidFill>
            </a:endParaRPr>
          </a:p>
          <a:p>
            <a:pPr lvl="1">
              <a:buFont typeface="Wingdings" panose="05000000000000000000" pitchFamily="2" charset="2"/>
              <a:buChar char="Ø"/>
              <a:defRPr/>
            </a:pPr>
            <a:r>
              <a:rPr lang="fr-FR" sz="2100" b="1" dirty="0">
                <a:solidFill>
                  <a:srgbClr val="002060"/>
                </a:solidFill>
              </a:rPr>
              <a:t>Dès le début de l’exercice, procéder au mandatement </a:t>
            </a:r>
            <a:r>
              <a:rPr lang="fr-FR" sz="2100" dirty="0">
                <a:solidFill>
                  <a:srgbClr val="002060"/>
                </a:solidFill>
              </a:rPr>
              <a:t>des amortissements prévus au budget initial </a:t>
            </a:r>
            <a:r>
              <a:rPr lang="fr-FR" sz="2100" b="1" u="sng" dirty="0">
                <a:solidFill>
                  <a:srgbClr val="002060"/>
                </a:solidFill>
              </a:rPr>
              <a:t>majorés des amortissements calculés sur la base des biens inscrits à l’inventaire entre le vote du budget initial et la clôture de l’exercice </a:t>
            </a:r>
            <a:r>
              <a:rPr lang="fr-FR" sz="2100" dirty="0">
                <a:solidFill>
                  <a:srgbClr val="002060"/>
                </a:solidFill>
              </a:rPr>
              <a:t>(après DBM si </a:t>
            </a:r>
            <a:r>
              <a:rPr lang="fr-FR" sz="2100" dirty="0" smtClean="0">
                <a:solidFill>
                  <a:srgbClr val="002060"/>
                </a:solidFill>
              </a:rPr>
              <a:t>nécessaire), afin </a:t>
            </a:r>
            <a:r>
              <a:rPr lang="fr-FR" sz="2100" dirty="0">
                <a:solidFill>
                  <a:srgbClr val="002060"/>
                </a:solidFill>
              </a:rPr>
              <a:t>de </a:t>
            </a:r>
            <a:r>
              <a:rPr lang="fr-FR" sz="2100" b="1" u="sng" dirty="0">
                <a:solidFill>
                  <a:srgbClr val="002060"/>
                </a:solidFill>
              </a:rPr>
              <a:t>mettre à jour le plus vite possible la situation des dépenses engagées </a:t>
            </a:r>
            <a:r>
              <a:rPr lang="fr-FR" sz="2100" dirty="0">
                <a:solidFill>
                  <a:srgbClr val="002060"/>
                </a:solidFill>
              </a:rPr>
              <a:t>et ne pas réduire la portée du contrôle de disponibilité des crédits en </a:t>
            </a:r>
            <a:r>
              <a:rPr lang="fr-FR" sz="2100" dirty="0" smtClean="0">
                <a:solidFill>
                  <a:srgbClr val="002060"/>
                </a:solidFill>
              </a:rPr>
              <a:t>ALO</a:t>
            </a:r>
          </a:p>
          <a:p>
            <a:pPr marL="400050" lvl="1" indent="0">
              <a:buFontTx/>
              <a:buNone/>
              <a:defRPr/>
            </a:pPr>
            <a:endParaRPr lang="fr-FR" sz="2100" dirty="0">
              <a:solidFill>
                <a:srgbClr val="002060"/>
              </a:solidFill>
            </a:endParaRPr>
          </a:p>
          <a:p>
            <a:pPr lvl="1">
              <a:buFont typeface="Wingdings" panose="05000000000000000000" pitchFamily="2" charset="2"/>
              <a:buChar char="Ø"/>
              <a:defRPr/>
            </a:pPr>
            <a:r>
              <a:rPr lang="fr-FR" sz="2100" b="1" u="sng" dirty="0" smtClean="0">
                <a:solidFill>
                  <a:srgbClr val="002060"/>
                </a:solidFill>
              </a:rPr>
              <a:t>Si </a:t>
            </a:r>
            <a:r>
              <a:rPr lang="fr-FR" sz="2100" b="1" u="sng" dirty="0">
                <a:solidFill>
                  <a:srgbClr val="002060"/>
                </a:solidFill>
              </a:rPr>
              <a:t>l’ordonnateur hésite </a:t>
            </a:r>
            <a:r>
              <a:rPr lang="fr-FR" sz="2100" dirty="0">
                <a:solidFill>
                  <a:srgbClr val="002060"/>
                </a:solidFill>
              </a:rPr>
              <a:t>à effectuer ce premier mandat, conseil de </a:t>
            </a:r>
            <a:r>
              <a:rPr lang="fr-FR" sz="2100" dirty="0" smtClean="0">
                <a:solidFill>
                  <a:srgbClr val="002060"/>
                </a:solidFill>
              </a:rPr>
              <a:t>maîtrise </a:t>
            </a:r>
            <a:r>
              <a:rPr lang="fr-FR" sz="2100" dirty="0">
                <a:solidFill>
                  <a:srgbClr val="002060"/>
                </a:solidFill>
              </a:rPr>
              <a:t>des risques financier et comptable : </a:t>
            </a:r>
            <a:r>
              <a:rPr lang="fr-FR" sz="2100" b="1" u="sng" dirty="0">
                <a:solidFill>
                  <a:srgbClr val="002060"/>
                </a:solidFill>
              </a:rPr>
              <a:t>effectuer dès le début de l’exercice un engagement </a:t>
            </a:r>
            <a:r>
              <a:rPr lang="fr-FR" sz="2100" dirty="0">
                <a:solidFill>
                  <a:srgbClr val="002060"/>
                </a:solidFill>
              </a:rPr>
              <a:t>du montant des ouvertures de crédits au titre de l’amortissement.</a:t>
            </a:r>
          </a:p>
          <a:p>
            <a:pPr>
              <a:defRPr/>
            </a:pPr>
            <a:endParaRPr lang="fr-FR" sz="2100" dirty="0">
              <a:solidFill>
                <a:srgbClr val="002060"/>
              </a:solidFill>
            </a:endParaRPr>
          </a:p>
        </p:txBody>
      </p:sp>
      <p:sp>
        <p:nvSpPr>
          <p:cNvPr id="5" name="Espace réservé du pied de page 4"/>
          <p:cNvSpPr>
            <a:spLocks noGrp="1"/>
          </p:cNvSpPr>
          <p:nvPr>
            <p:ph type="ftr" sz="quarter" idx="10"/>
          </p:nvPr>
        </p:nvSpPr>
        <p:spPr>
          <a:xfrm>
            <a:off x="3124200" y="6525343"/>
            <a:ext cx="2895600" cy="196131"/>
          </a:xfrm>
        </p:spPr>
        <p:txBody>
          <a:bodyPr/>
          <a:lstStyle/>
          <a:p>
            <a:pPr>
              <a:defRPr/>
            </a:pPr>
            <a:r>
              <a:rPr lang="fr-FR" dirty="0" smtClean="0"/>
              <a:t>DAF-A3 - ESENESR février 2014</a:t>
            </a:r>
            <a:endParaRPr lang="fr-FR"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9" name="Espace réservé du contenu 2"/>
          <p:cNvSpPr>
            <a:spLocks noGrp="1"/>
          </p:cNvSpPr>
          <p:nvPr>
            <p:ph idx="4294967295"/>
          </p:nvPr>
        </p:nvSpPr>
        <p:spPr>
          <a:xfrm>
            <a:off x="468313" y="1052513"/>
            <a:ext cx="8229600" cy="5400675"/>
          </a:xfrm>
          <a:ln/>
        </p:spPr>
        <p:txBody>
          <a:bodyPr/>
          <a:lstStyle/>
          <a:p>
            <a:endParaRPr lang="fr-FR" sz="2800" dirty="0" smtClean="0">
              <a:solidFill>
                <a:srgbClr val="002060"/>
              </a:solidFill>
            </a:endParaRPr>
          </a:p>
          <a:p>
            <a:r>
              <a:rPr lang="fr-FR" sz="2800" dirty="0" smtClean="0">
                <a:solidFill>
                  <a:srgbClr val="002060"/>
                </a:solidFill>
              </a:rPr>
              <a:t>Périodicité d’exécution </a:t>
            </a:r>
            <a:endParaRPr lang="fr-FR" sz="2100" dirty="0" smtClean="0">
              <a:solidFill>
                <a:srgbClr val="002060"/>
              </a:solidFill>
            </a:endParaRPr>
          </a:p>
          <a:p>
            <a:endParaRPr lang="fr-FR" sz="2100" dirty="0" smtClean="0">
              <a:solidFill>
                <a:srgbClr val="002060"/>
              </a:solidFill>
            </a:endParaRPr>
          </a:p>
          <a:p>
            <a:pPr lvl="1">
              <a:buFont typeface="Wingdings" pitchFamily="2" charset="2"/>
              <a:buChar char="Ø"/>
            </a:pPr>
            <a:r>
              <a:rPr lang="fr-FR" sz="2400" b="1" u="sng" dirty="0" smtClean="0">
                <a:solidFill>
                  <a:srgbClr val="002060"/>
                </a:solidFill>
              </a:rPr>
              <a:t>En fin d’exercice, après la saisie en comptabilité patrimoniale de l’intégralité des biens acquis </a:t>
            </a:r>
            <a:r>
              <a:rPr lang="fr-FR" sz="2400" dirty="0" smtClean="0">
                <a:solidFill>
                  <a:srgbClr val="002060"/>
                </a:solidFill>
              </a:rPr>
              <a:t>(et rapprochement avec la classe 2 du comptable), </a:t>
            </a:r>
            <a:r>
              <a:rPr lang="fr-FR" sz="2400" b="1" u="sng" dirty="0" smtClean="0">
                <a:solidFill>
                  <a:srgbClr val="002060"/>
                </a:solidFill>
              </a:rPr>
              <a:t>calcul de la valeur complémentaire </a:t>
            </a:r>
            <a:r>
              <a:rPr lang="fr-FR" sz="2400" dirty="0" smtClean="0">
                <a:solidFill>
                  <a:srgbClr val="002060"/>
                </a:solidFill>
              </a:rPr>
              <a:t>des amortissements à imputer sur exercice (</a:t>
            </a:r>
            <a:r>
              <a:rPr lang="fr-FR" sz="2400" b="1" u="sng" dirty="0" smtClean="0">
                <a:solidFill>
                  <a:srgbClr val="002060"/>
                </a:solidFill>
              </a:rPr>
              <a:t>après DBM pour information</a:t>
            </a:r>
            <a:r>
              <a:rPr lang="fr-FR" sz="2400" dirty="0" smtClean="0">
                <a:solidFill>
                  <a:srgbClr val="002060"/>
                </a:solidFill>
              </a:rPr>
              <a:t>)</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14290"/>
            <a:ext cx="8472518" cy="1143000"/>
          </a:xfrm>
        </p:spPr>
        <p:txBody>
          <a:bodyPr>
            <a:noAutofit/>
          </a:bodyPr>
          <a:lstStyle/>
          <a:p>
            <a:r>
              <a:rPr lang="fr-FR" sz="3200" dirty="0" smtClean="0"/>
              <a:t>AJUSTEMENT DES AMORTISSEMENTS NEUTRALISES DBM 291 POUR INFORMATION</a:t>
            </a:r>
            <a:endParaRPr lang="fr-FR" sz="3200"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56</a:t>
            </a:fld>
            <a:endParaRPr lang="en-US"/>
          </a:p>
        </p:txBody>
      </p:sp>
      <p:pic>
        <p:nvPicPr>
          <p:cNvPr id="5122" name="Picture 2"/>
          <p:cNvPicPr>
            <a:picLocks noGrp="1" noChangeAspect="1" noChangeArrowheads="1"/>
          </p:cNvPicPr>
          <p:nvPr>
            <p:ph idx="1"/>
          </p:nvPr>
        </p:nvPicPr>
        <p:blipFill>
          <a:blip r:embed="rId2" cstate="print"/>
          <a:srcRect/>
          <a:stretch>
            <a:fillRect/>
          </a:stretch>
        </p:blipFill>
        <p:spPr bwMode="auto">
          <a:xfrm>
            <a:off x="1921598" y="1935163"/>
            <a:ext cx="5300803" cy="4389437"/>
          </a:xfrm>
          <a:prstGeom prst="rect">
            <a:avLst/>
          </a:prstGeom>
          <a:noFill/>
          <a:ln w="9525">
            <a:noFill/>
            <a:miter lim="800000"/>
            <a:headEnd/>
            <a:tailEnd/>
          </a:ln>
          <a:effectLst/>
        </p:spPr>
      </p:pic>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14290"/>
            <a:ext cx="8472518" cy="1143000"/>
          </a:xfrm>
        </p:spPr>
        <p:txBody>
          <a:bodyPr>
            <a:noAutofit/>
          </a:bodyPr>
          <a:lstStyle/>
          <a:p>
            <a:r>
              <a:rPr lang="fr-FR" sz="3200" dirty="0" smtClean="0"/>
              <a:t>AJUSTEMENT DES AMORTISSEMENTS REELS DBM 292 POUR INFORMATION</a:t>
            </a:r>
            <a:endParaRPr lang="fr-FR" sz="3200"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57</a:t>
            </a:fld>
            <a:endParaRPr lang="en-US"/>
          </a:p>
        </p:txBody>
      </p:sp>
      <p:pic>
        <p:nvPicPr>
          <p:cNvPr id="6146" name="Picture 2"/>
          <p:cNvPicPr>
            <a:picLocks noGrp="1" noChangeAspect="1" noChangeArrowheads="1"/>
          </p:cNvPicPr>
          <p:nvPr>
            <p:ph idx="1"/>
          </p:nvPr>
        </p:nvPicPr>
        <p:blipFill>
          <a:blip r:embed="rId2" cstate="print"/>
          <a:srcRect/>
          <a:stretch>
            <a:fillRect/>
          </a:stretch>
        </p:blipFill>
        <p:spPr bwMode="auto">
          <a:xfrm>
            <a:off x="1914004" y="1935163"/>
            <a:ext cx="5315992" cy="4389437"/>
          </a:xfrm>
          <a:prstGeom prst="rect">
            <a:avLst/>
          </a:prstGeom>
          <a:noFill/>
          <a:ln w="9525">
            <a:noFill/>
            <a:miter lim="800000"/>
            <a:headEnd/>
            <a:tailEnd/>
          </a:ln>
          <a:effectLst/>
        </p:spPr>
      </p:pic>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b="1" dirty="0" smtClean="0">
                <a:hlinkClick r:id="rId2" action="ppaction://hlinkfile"/>
              </a:rPr>
              <a:t>Exemples</a:t>
            </a:r>
            <a:r>
              <a:rPr lang="fr-FR" dirty="0" smtClean="0">
                <a:hlinkClick r:id="rId2" action="ppaction://hlinkfile"/>
              </a:rPr>
              <a:t> </a:t>
            </a:r>
            <a:endParaRPr lang="fr-FR" dirty="0"/>
          </a:p>
        </p:txBody>
      </p:sp>
      <p:sp>
        <p:nvSpPr>
          <p:cNvPr id="6" name="Espace réservé du contenu 5"/>
          <p:cNvSpPr>
            <a:spLocks noGrp="1"/>
          </p:cNvSpPr>
          <p:nvPr>
            <p:ph idx="1"/>
          </p:nvPr>
        </p:nvSpPr>
        <p:spPr/>
        <p:txBody>
          <a:bodyPr/>
          <a:lstStyle/>
          <a:p>
            <a:endParaRPr lang="fr-FR"/>
          </a:p>
        </p:txBody>
      </p:sp>
      <p:sp>
        <p:nvSpPr>
          <p:cNvPr id="2" name="Espace réservé de la date 1"/>
          <p:cNvSpPr>
            <a:spLocks noGrp="1"/>
          </p:cNvSpPr>
          <p:nvPr>
            <p:ph type="dt" sz="half" idx="10"/>
          </p:nvPr>
        </p:nvSpPr>
        <p:spPr/>
        <p:txBody>
          <a:bodyPr/>
          <a:lstStyle/>
          <a:p>
            <a:fld id="{A8AF628A-A867-4937-BBE5-207DB6F9C51A}" type="datetime1">
              <a:rPr lang="en-US" smtClean="0"/>
              <a:pPr/>
              <a:t>5/10/2019</a:t>
            </a:fld>
            <a:endParaRPr lang="en-US"/>
          </a:p>
        </p:txBody>
      </p:sp>
      <p:sp>
        <p:nvSpPr>
          <p:cNvPr id="3" name="Espace réservé du pied de page 2"/>
          <p:cNvSpPr>
            <a:spLocks noGrp="1"/>
          </p:cNvSpPr>
          <p:nvPr>
            <p:ph type="ftr" sz="quarter" idx="11"/>
          </p:nvPr>
        </p:nvSpPr>
        <p:spPr/>
        <p:txBody>
          <a:bodyPr/>
          <a:lstStyle/>
          <a:p>
            <a:r>
              <a:rPr lang="en-US" smtClean="0"/>
              <a:t>Footer Text</a:t>
            </a:r>
            <a:endParaRPr lang="en-US"/>
          </a:p>
        </p:txBody>
      </p:sp>
      <p:sp>
        <p:nvSpPr>
          <p:cNvPr id="4" name="Espace réservé du numéro de diapositive 3"/>
          <p:cNvSpPr>
            <a:spLocks noGrp="1"/>
          </p:cNvSpPr>
          <p:nvPr>
            <p:ph type="sldNum" sz="quarter" idx="12"/>
          </p:nvPr>
        </p:nvSpPr>
        <p:spPr/>
        <p:txBody>
          <a:bodyPr/>
          <a:lstStyle/>
          <a:p>
            <a:fld id="{BA9B540C-44DA-4F69-89C9-7C84606640D3}" type="slidenum">
              <a:rPr lang="en-US" smtClean="0"/>
              <a:pPr/>
              <a:t>58</a:t>
            </a:fld>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idx="4294967295"/>
          </p:nvPr>
        </p:nvSpPr>
        <p:spPr>
          <a:xfrm>
            <a:off x="539750" y="1352550"/>
            <a:ext cx="7924800" cy="4895850"/>
          </a:xfrm>
        </p:spPr>
        <p:txBody>
          <a:bodyPr/>
          <a:lstStyle/>
          <a:p>
            <a:r>
              <a:rPr lang="fr-FR" sz="2800" dirty="0" smtClean="0">
                <a:solidFill>
                  <a:srgbClr val="002060"/>
                </a:solidFill>
              </a:rPr>
              <a:t>Définition de la dépréciation</a:t>
            </a:r>
            <a:endParaRPr lang="fr-FR" sz="2100" dirty="0" smtClean="0">
              <a:solidFill>
                <a:srgbClr val="002060"/>
              </a:solidFill>
            </a:endParaRPr>
          </a:p>
          <a:p>
            <a:pPr marL="457200" lvl="1" indent="0">
              <a:buFontTx/>
              <a:buNone/>
            </a:pPr>
            <a:endParaRPr lang="fr-FR" sz="2100" dirty="0" smtClean="0">
              <a:solidFill>
                <a:srgbClr val="002060"/>
              </a:solidFill>
            </a:endParaRPr>
          </a:p>
          <a:p>
            <a:pPr marL="457200" lvl="1" indent="0">
              <a:buFont typeface="Wingdings" pitchFamily="2" charset="2"/>
              <a:buChar char="Ø"/>
            </a:pPr>
            <a:r>
              <a:rPr lang="fr-FR" sz="2100" dirty="0" smtClean="0">
                <a:solidFill>
                  <a:srgbClr val="002060"/>
                </a:solidFill>
              </a:rPr>
              <a:t>Ajustement d’un actif immobilisé de sa valeur nette comptable (VNC) à sa valeur actuelle devenue inférieure.</a:t>
            </a:r>
          </a:p>
          <a:p>
            <a:pPr marL="457200" lvl="1" indent="0">
              <a:buFontTx/>
              <a:buNone/>
            </a:pPr>
            <a:endParaRPr lang="fr-FR" sz="2100" dirty="0" smtClean="0">
              <a:solidFill>
                <a:srgbClr val="002060"/>
              </a:solidFill>
            </a:endParaRPr>
          </a:p>
          <a:p>
            <a:pPr marL="457200" lvl="1" indent="0">
              <a:buFont typeface="Wingdings" pitchFamily="2" charset="2"/>
              <a:buChar char="Ø"/>
            </a:pPr>
            <a:r>
              <a:rPr lang="fr-FR" sz="2100" dirty="0" smtClean="0">
                <a:solidFill>
                  <a:srgbClr val="002060"/>
                </a:solidFill>
              </a:rPr>
              <a:t>Elle résulte d’un évènement accidentel ou d’un phénomène d’obsolescence que le plan d’amortissement du bien ne reflète pas correctement (module d’un photocopieur  qu’on enlève : agrafage carte fax…).</a:t>
            </a:r>
          </a:p>
          <a:p>
            <a:pPr marL="457200" lvl="1" indent="0">
              <a:buFontTx/>
              <a:buNone/>
            </a:pPr>
            <a:endParaRPr lang="fr-FR" sz="2100" dirty="0" smtClean="0">
              <a:solidFill>
                <a:srgbClr val="002060"/>
              </a:solidFill>
            </a:endParaRPr>
          </a:p>
          <a:p>
            <a:pPr marL="457200" lvl="1" indent="0">
              <a:buFont typeface="Wingdings" pitchFamily="2" charset="2"/>
              <a:buChar char="Ø"/>
            </a:pPr>
            <a:r>
              <a:rPr lang="fr-FR" sz="2100" dirty="0" smtClean="0">
                <a:solidFill>
                  <a:srgbClr val="002060"/>
                </a:solidFill>
              </a:rPr>
              <a:t>Elle est réversible et se cumule avec l’amortissement.</a:t>
            </a:r>
          </a:p>
          <a:p>
            <a:pPr marL="457200" lvl="1" indent="0">
              <a:buFontTx/>
              <a:buNone/>
            </a:pPr>
            <a:r>
              <a:rPr lang="fr-FR" sz="2100" dirty="0" smtClean="0">
                <a:solidFill>
                  <a:srgbClr val="002060"/>
                </a:solidFill>
              </a:rPr>
              <a:t>Dans ce cas, si l’actif est toujours utilisé, la VNC est ramenée à la valeur actuelle par le biais d’une dépréciation.  </a:t>
            </a:r>
          </a:p>
          <a:p>
            <a:pPr>
              <a:buFont typeface="Wingdings" pitchFamily="2" charset="2"/>
              <a:buChar char="Ä"/>
            </a:pPr>
            <a:endParaRPr lang="fr-FR" sz="2100" b="1" dirty="0" smtClean="0">
              <a:solidFill>
                <a:srgbClr val="002060"/>
              </a:solidFill>
              <a:sym typeface="Wingdings" pitchFamily="2" charset="2"/>
            </a:endParaRPr>
          </a:p>
        </p:txBody>
      </p:sp>
      <p:sp>
        <p:nvSpPr>
          <p:cNvPr id="136196" name="Rectangle 6"/>
          <p:cNvSpPr txBox="1">
            <a:spLocks noGrp="1" noChangeArrowheads="1"/>
          </p:cNvSpPr>
          <p:nvPr/>
        </p:nvSpPr>
        <p:spPr bwMode="auto">
          <a:xfrm>
            <a:off x="6553200" y="6248400"/>
            <a:ext cx="2133600" cy="457200"/>
          </a:xfrm>
          <a:prstGeom prst="rect">
            <a:avLst/>
          </a:prstGeom>
          <a:noFill/>
          <a:ln w="9525">
            <a:noFill/>
            <a:miter lim="800000"/>
            <a:headEnd/>
            <a:tailEnd/>
          </a:ln>
        </p:spPr>
        <p:txBody>
          <a:bodyPr anchor="b"/>
          <a:lstStyle/>
          <a:p>
            <a:pPr algn="r"/>
            <a:endParaRPr lang="fr-FR" sz="1200">
              <a:latin typeface="Gill Sans MT"/>
            </a:endParaRPr>
          </a:p>
        </p:txBody>
      </p:sp>
      <p:sp>
        <p:nvSpPr>
          <p:cNvPr id="3" name="Espace réservé du pied de page 2"/>
          <p:cNvSpPr>
            <a:spLocks noGrp="1"/>
          </p:cNvSpPr>
          <p:nvPr>
            <p:ph type="ftr" sz="quarter" idx="10"/>
          </p:nvPr>
        </p:nvSpPr>
        <p:spPr/>
        <p:txBody>
          <a:bodyPr/>
          <a:lstStyle/>
          <a:p>
            <a:pPr>
              <a:defRPr/>
            </a:pPr>
            <a:r>
              <a:rPr lang="fr-FR" smtClean="0"/>
              <a:t>DAF-A3 - ESENESR février 2014</a:t>
            </a:r>
            <a:endParaRPr lang="fr-F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68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1683">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1683">
                                            <p:txEl>
                                              <p:pRg st="6" end="6"/>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168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smtClean="0">
                <a:effectLst/>
              </a:rPr>
              <a:t>Immobilisations et inventaire</a:t>
            </a:r>
            <a:endParaRPr lang="fr-FR" sz="2800" dirty="0"/>
          </a:p>
        </p:txBody>
      </p:sp>
      <p:sp>
        <p:nvSpPr>
          <p:cNvPr id="3" name="Espace réservé du contenu 2"/>
          <p:cNvSpPr>
            <a:spLocks noGrp="1"/>
          </p:cNvSpPr>
          <p:nvPr>
            <p:ph idx="1"/>
          </p:nvPr>
        </p:nvSpPr>
        <p:spPr>
          <a:xfrm>
            <a:off x="457200" y="1124744"/>
            <a:ext cx="8229600" cy="5328592"/>
          </a:xfrm>
        </p:spPr>
        <p:txBody>
          <a:bodyPr>
            <a:normAutofit fontScale="70000" lnSpcReduction="20000"/>
          </a:bodyPr>
          <a:lstStyle/>
          <a:p>
            <a:r>
              <a:rPr lang="fr-FR" b="1" dirty="0">
                <a:latin typeface="Arial" panose="020B0604020202020204" pitchFamily="34" charset="0"/>
                <a:cs typeface="Arial" panose="020B0604020202020204" pitchFamily="34" charset="0"/>
              </a:rPr>
              <a:t>131 - Subventions d'équipement reçues </a:t>
            </a:r>
          </a:p>
          <a:p>
            <a:r>
              <a:rPr lang="fr-FR" b="1" dirty="0">
                <a:latin typeface="Arial" panose="020B0604020202020204" pitchFamily="34" charset="0"/>
                <a:cs typeface="Arial" panose="020B0604020202020204" pitchFamily="34" charset="0"/>
              </a:rPr>
              <a:t>1311 - Etat </a:t>
            </a:r>
          </a:p>
          <a:p>
            <a:r>
              <a:rPr lang="fr-FR" b="1" dirty="0">
                <a:latin typeface="Arial" panose="020B0604020202020204" pitchFamily="34" charset="0"/>
                <a:cs typeface="Arial" panose="020B0604020202020204" pitchFamily="34" charset="0"/>
              </a:rPr>
              <a:t>1312 - Région </a:t>
            </a:r>
          </a:p>
          <a:p>
            <a:r>
              <a:rPr lang="fr-FR" b="1" dirty="0">
                <a:latin typeface="Arial" panose="020B0604020202020204" pitchFamily="34" charset="0"/>
                <a:cs typeface="Arial" panose="020B0604020202020204" pitchFamily="34" charset="0"/>
              </a:rPr>
              <a:t>1313 - Département </a:t>
            </a:r>
          </a:p>
          <a:p>
            <a:r>
              <a:rPr lang="fr-FR" b="1" dirty="0">
                <a:latin typeface="Arial" panose="020B0604020202020204" pitchFamily="34" charset="0"/>
                <a:cs typeface="Arial" panose="020B0604020202020204" pitchFamily="34" charset="0"/>
              </a:rPr>
              <a:t>1314 - Commune et groupement de communes </a:t>
            </a:r>
          </a:p>
          <a:p>
            <a:r>
              <a:rPr lang="fr-FR" b="1" dirty="0">
                <a:latin typeface="Arial" panose="020B0604020202020204" pitchFamily="34" charset="0"/>
                <a:cs typeface="Arial" panose="020B0604020202020204" pitchFamily="34" charset="0"/>
              </a:rPr>
              <a:t>1315 - Autres collectivités et établissements publics </a:t>
            </a:r>
          </a:p>
          <a:p>
            <a:r>
              <a:rPr lang="fr-FR" b="1" dirty="0">
                <a:latin typeface="Arial" panose="020B0604020202020204" pitchFamily="34" charset="0"/>
                <a:cs typeface="Arial" panose="020B0604020202020204" pitchFamily="34" charset="0"/>
              </a:rPr>
              <a:t>1316 - Organismes internationaux </a:t>
            </a:r>
          </a:p>
          <a:p>
            <a:r>
              <a:rPr lang="fr-FR" b="1" dirty="0">
                <a:latin typeface="Arial" panose="020B0604020202020204" pitchFamily="34" charset="0"/>
                <a:cs typeface="Arial" panose="020B0604020202020204" pitchFamily="34" charset="0"/>
              </a:rPr>
              <a:t>1318 - Autres subventions d'équipement reçues </a:t>
            </a:r>
          </a:p>
          <a:p>
            <a:r>
              <a:rPr lang="fr-FR" dirty="0">
                <a:latin typeface="Arial" panose="020B0604020202020204" pitchFamily="34" charset="0"/>
                <a:cs typeface="Arial" panose="020B0604020202020204" pitchFamily="34" charset="0"/>
              </a:rPr>
              <a:t>13181 - Produit des versements libératoires ouvrant droit à l'exonération de la taxe d'apprentissage </a:t>
            </a:r>
          </a:p>
          <a:p>
            <a:r>
              <a:rPr lang="fr-FR" dirty="0">
                <a:latin typeface="Arial" panose="020B0604020202020204" pitchFamily="34" charset="0"/>
                <a:cs typeface="Arial" panose="020B0604020202020204" pitchFamily="34" charset="0"/>
              </a:rPr>
              <a:t>13182 - Participation des établissements à l'équipement du GRETA </a:t>
            </a:r>
          </a:p>
          <a:p>
            <a:r>
              <a:rPr lang="fr-FR" dirty="0">
                <a:latin typeface="Arial" panose="020B0604020202020204" pitchFamily="34" charset="0"/>
                <a:cs typeface="Arial" panose="020B0604020202020204" pitchFamily="34" charset="0"/>
              </a:rPr>
              <a:t>13183 - Versements des organismes collecteurs de taxes diverses </a:t>
            </a:r>
          </a:p>
          <a:p>
            <a:r>
              <a:rPr lang="fr-FR" dirty="0">
                <a:latin typeface="Arial" panose="020B0604020202020204" pitchFamily="34" charset="0"/>
                <a:cs typeface="Arial" panose="020B0604020202020204" pitchFamily="34" charset="0"/>
              </a:rPr>
              <a:t>13185 - Fonds commun des services d'hébergement </a:t>
            </a:r>
          </a:p>
          <a:p>
            <a:r>
              <a:rPr lang="fr-FR" dirty="0">
                <a:latin typeface="Arial" panose="020B0604020202020204" pitchFamily="34" charset="0"/>
                <a:cs typeface="Arial" panose="020B0604020202020204" pitchFamily="34" charset="0"/>
              </a:rPr>
              <a:t>13186 - Participations reçues pour équipement du groupement de service </a:t>
            </a:r>
          </a:p>
          <a:p>
            <a:r>
              <a:rPr lang="fr-FR" dirty="0">
                <a:latin typeface="Arial" panose="020B0604020202020204" pitchFamily="34" charset="0"/>
                <a:cs typeface="Arial" panose="020B0604020202020204" pitchFamily="34" charset="0"/>
              </a:rPr>
              <a:t>13188 - Autres participations et subventions d'équipement </a:t>
            </a:r>
          </a:p>
          <a:p>
            <a:r>
              <a:rPr lang="fr-FR" b="1" dirty="0">
                <a:latin typeface="Arial" panose="020B0604020202020204" pitchFamily="34" charset="0"/>
                <a:cs typeface="Arial" panose="020B0604020202020204" pitchFamily="34" charset="0"/>
              </a:rPr>
              <a:t>138 - Autres subventions d'investissement reçues </a:t>
            </a:r>
          </a:p>
          <a:p>
            <a:r>
              <a:rPr lang="fr-FR" b="1" dirty="0">
                <a:latin typeface="Arial" panose="020B0604020202020204" pitchFamily="34" charset="0"/>
                <a:cs typeface="Arial" panose="020B0604020202020204" pitchFamily="34" charset="0"/>
              </a:rPr>
              <a:t>139 - Subventions d'investissement inscrites au compte de résultat (solde débiteur) </a:t>
            </a:r>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6</a:t>
            </a:fld>
            <a:endParaRPr lang="en-US"/>
          </a:p>
        </p:txBody>
      </p:sp>
    </p:spTree>
    <p:extLst>
      <p:ext uri="{BB962C8B-B14F-4D97-AF65-F5344CB8AC3E}">
        <p14:creationId xmlns="" xmlns:p14="http://schemas.microsoft.com/office/powerpoint/2010/main" val="252132516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idx="4294967295"/>
          </p:nvPr>
        </p:nvSpPr>
        <p:spPr>
          <a:xfrm>
            <a:off x="539750" y="1352550"/>
            <a:ext cx="7924800" cy="4895850"/>
          </a:xfrm>
        </p:spPr>
        <p:txBody>
          <a:bodyPr/>
          <a:lstStyle/>
          <a:p>
            <a:pPr>
              <a:buFont typeface="Arial" panose="020B0604020202020204" pitchFamily="34" charset="0"/>
              <a:buChar char="•"/>
              <a:defRPr/>
            </a:pPr>
            <a:r>
              <a:rPr lang="fr-FR" sz="2800" dirty="0">
                <a:solidFill>
                  <a:srgbClr val="002060"/>
                </a:solidFill>
              </a:rPr>
              <a:t>Définition </a:t>
            </a:r>
            <a:r>
              <a:rPr lang="fr-FR" sz="2800" dirty="0" smtClean="0">
                <a:solidFill>
                  <a:srgbClr val="002060"/>
                </a:solidFill>
              </a:rPr>
              <a:t>des valeurs</a:t>
            </a:r>
            <a:endParaRPr lang="fr-FR" sz="2100" dirty="0" smtClean="0">
              <a:solidFill>
                <a:srgbClr val="002060"/>
              </a:solidFill>
            </a:endParaRPr>
          </a:p>
          <a:p>
            <a:pPr marL="457200" lvl="1" indent="0">
              <a:buFontTx/>
              <a:buNone/>
              <a:defRPr/>
            </a:pPr>
            <a:endParaRPr lang="fr-FR" sz="2100" dirty="0">
              <a:solidFill>
                <a:srgbClr val="002060"/>
              </a:solidFill>
            </a:endParaRPr>
          </a:p>
          <a:p>
            <a:pPr lvl="1">
              <a:buFont typeface="Wingdings" panose="05000000000000000000" pitchFamily="2" charset="2"/>
              <a:buChar char="Ø"/>
              <a:defRPr/>
            </a:pPr>
            <a:r>
              <a:rPr lang="fr-FR" sz="2400" dirty="0" smtClean="0">
                <a:solidFill>
                  <a:srgbClr val="002060"/>
                </a:solidFill>
              </a:rPr>
              <a:t>VNC : valeur brute (= valeur d’entrée) diminuée des amortissements</a:t>
            </a:r>
          </a:p>
          <a:p>
            <a:pPr lvl="1">
              <a:buFont typeface="Wingdings" panose="05000000000000000000" pitchFamily="2" charset="2"/>
              <a:buChar char="Ø"/>
              <a:defRPr/>
            </a:pPr>
            <a:r>
              <a:rPr lang="fr-FR" sz="2400" dirty="0" smtClean="0">
                <a:solidFill>
                  <a:srgbClr val="002060"/>
                </a:solidFill>
              </a:rPr>
              <a:t>Valeur actuelle : la + élevée entre la valeur vénale et la valeur d’usage</a:t>
            </a:r>
          </a:p>
          <a:p>
            <a:pPr lvl="1">
              <a:buFont typeface="Wingdings" panose="05000000000000000000" pitchFamily="2" charset="2"/>
              <a:buChar char="Ø"/>
              <a:defRPr/>
            </a:pPr>
            <a:r>
              <a:rPr lang="fr-FR" sz="2400" dirty="0">
                <a:solidFill>
                  <a:srgbClr val="002060"/>
                </a:solidFill>
              </a:rPr>
              <a:t>Valeur vénale :   montant qui pourrait être obtenu de la vente du </a:t>
            </a:r>
            <a:r>
              <a:rPr lang="fr-FR" sz="2400" dirty="0" smtClean="0">
                <a:solidFill>
                  <a:srgbClr val="002060"/>
                </a:solidFill>
              </a:rPr>
              <a:t>bien</a:t>
            </a:r>
          </a:p>
          <a:p>
            <a:pPr lvl="1">
              <a:buFont typeface="Wingdings" panose="05000000000000000000" pitchFamily="2" charset="2"/>
              <a:buChar char="Ø"/>
              <a:defRPr/>
            </a:pPr>
            <a:r>
              <a:rPr lang="fr-FR" sz="2400" dirty="0" smtClean="0">
                <a:solidFill>
                  <a:srgbClr val="002060"/>
                </a:solidFill>
              </a:rPr>
              <a:t>Valeur d’usage </a:t>
            </a:r>
            <a:r>
              <a:rPr lang="fr-FR" sz="2400" dirty="0">
                <a:solidFill>
                  <a:srgbClr val="002060"/>
                </a:solidFill>
              </a:rPr>
              <a:t>: valeur des avantages économiques futurs attendus de l’utilisation et de la sortie </a:t>
            </a:r>
            <a:r>
              <a:rPr lang="fr-FR" sz="2400" dirty="0" smtClean="0">
                <a:solidFill>
                  <a:srgbClr val="002060"/>
                </a:solidFill>
              </a:rPr>
              <a:t>d’un bien </a:t>
            </a:r>
            <a:endParaRPr lang="fr-FR" sz="2400" b="1" dirty="0" smtClean="0">
              <a:solidFill>
                <a:srgbClr val="002060"/>
              </a:solidFill>
              <a:sym typeface="Wingdings" pitchFamily="2" charset="2"/>
            </a:endParaRPr>
          </a:p>
        </p:txBody>
      </p:sp>
      <p:sp>
        <p:nvSpPr>
          <p:cNvPr id="138244" name="Rectangle 6"/>
          <p:cNvSpPr txBox="1">
            <a:spLocks noGrp="1" noChangeArrowheads="1"/>
          </p:cNvSpPr>
          <p:nvPr/>
        </p:nvSpPr>
        <p:spPr bwMode="auto">
          <a:xfrm>
            <a:off x="6553200" y="6248400"/>
            <a:ext cx="2133600" cy="457200"/>
          </a:xfrm>
          <a:prstGeom prst="rect">
            <a:avLst/>
          </a:prstGeom>
          <a:noFill/>
          <a:ln w="9525">
            <a:noFill/>
            <a:miter lim="800000"/>
            <a:headEnd/>
            <a:tailEnd/>
          </a:ln>
        </p:spPr>
        <p:txBody>
          <a:bodyPr anchor="b"/>
          <a:lstStyle/>
          <a:p>
            <a:pPr algn="r"/>
            <a:endParaRPr lang="fr-FR" sz="1200">
              <a:latin typeface="Gill Sans MT"/>
            </a:endParaRPr>
          </a:p>
        </p:txBody>
      </p:sp>
      <p:sp>
        <p:nvSpPr>
          <p:cNvPr id="3" name="Espace réservé du pied de page 2"/>
          <p:cNvSpPr>
            <a:spLocks noGrp="1"/>
          </p:cNvSpPr>
          <p:nvPr>
            <p:ph type="ftr" sz="quarter" idx="10"/>
          </p:nvPr>
        </p:nvSpPr>
        <p:spPr/>
        <p:txBody>
          <a:bodyPr/>
          <a:lstStyle/>
          <a:p>
            <a:pPr>
              <a:defRPr/>
            </a:pPr>
            <a:r>
              <a:rPr lang="fr-FR" smtClean="0"/>
              <a:t>DAF-A3 - ESENESR février 2014</a:t>
            </a:r>
            <a:endParaRPr lang="fr-F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68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168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168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168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idx="4294967295"/>
          </p:nvPr>
        </p:nvSpPr>
        <p:spPr>
          <a:xfrm>
            <a:off x="468313" y="1196975"/>
            <a:ext cx="7924800" cy="4824413"/>
          </a:xfrm>
        </p:spPr>
        <p:txBody>
          <a:bodyPr>
            <a:normAutofit fontScale="92500"/>
          </a:bodyPr>
          <a:lstStyle/>
          <a:p>
            <a:pPr>
              <a:buFont typeface="Arial" panose="020B0604020202020204" pitchFamily="34" charset="0"/>
              <a:buChar char="•"/>
              <a:defRPr/>
            </a:pPr>
            <a:r>
              <a:rPr lang="fr-FR" sz="2800" dirty="0">
                <a:solidFill>
                  <a:srgbClr val="002060"/>
                </a:solidFill>
              </a:rPr>
              <a:t>Les indices qui permettent d’identifier perte de valeur d’un actif immobilisé et de justifier une dépréciation (non exhaustifs</a:t>
            </a:r>
            <a:r>
              <a:rPr lang="fr-FR" sz="2800" dirty="0" smtClean="0">
                <a:solidFill>
                  <a:srgbClr val="002060"/>
                </a:solidFill>
              </a:rPr>
              <a:t>)</a:t>
            </a:r>
          </a:p>
          <a:p>
            <a:pPr marL="0" indent="0">
              <a:buFontTx/>
              <a:buNone/>
              <a:defRPr/>
            </a:pPr>
            <a:endParaRPr lang="fr-FR" sz="2800" dirty="0" smtClean="0">
              <a:solidFill>
                <a:srgbClr val="002060"/>
              </a:solidFill>
            </a:endParaRPr>
          </a:p>
          <a:p>
            <a:pPr lvl="1">
              <a:buClr>
                <a:schemeClr val="accent6"/>
              </a:buClr>
              <a:buFont typeface="Wingdings" panose="05000000000000000000" pitchFamily="2" charset="2"/>
              <a:buChar char="Ø"/>
              <a:defRPr/>
            </a:pPr>
            <a:r>
              <a:rPr lang="fr-FR" sz="2400" dirty="0" smtClean="0">
                <a:solidFill>
                  <a:srgbClr val="002060"/>
                </a:solidFill>
              </a:rPr>
              <a:t>Externes :</a:t>
            </a:r>
            <a:endParaRPr lang="fr-FR" sz="2400" dirty="0">
              <a:solidFill>
                <a:srgbClr val="002060"/>
              </a:solidFill>
            </a:endParaRPr>
          </a:p>
          <a:p>
            <a:pPr marL="800100" lvl="2" indent="0">
              <a:buClr>
                <a:schemeClr val="accent2"/>
              </a:buClr>
              <a:buFont typeface="Wingdings" pitchFamily="2" charset="2"/>
              <a:buChar char="ü"/>
              <a:defRPr/>
            </a:pPr>
            <a:r>
              <a:rPr lang="fr-FR" sz="2100" dirty="0">
                <a:solidFill>
                  <a:srgbClr val="002060"/>
                </a:solidFill>
                <a:ea typeface="+mn-ea"/>
                <a:cs typeface="+mn-cs"/>
              </a:rPr>
              <a:t>Valeur du </a:t>
            </a:r>
            <a:r>
              <a:rPr lang="fr-FR" sz="2100" dirty="0" smtClean="0">
                <a:solidFill>
                  <a:srgbClr val="002060"/>
                </a:solidFill>
                <a:ea typeface="+mn-ea"/>
                <a:cs typeface="+mn-cs"/>
              </a:rPr>
              <a:t>marché (argus)</a:t>
            </a:r>
            <a:endParaRPr lang="fr-FR" sz="2100" dirty="0">
              <a:solidFill>
                <a:srgbClr val="002060"/>
              </a:solidFill>
              <a:ea typeface="+mn-ea"/>
              <a:cs typeface="+mn-cs"/>
            </a:endParaRPr>
          </a:p>
          <a:p>
            <a:pPr marL="800100" lvl="2" indent="0">
              <a:buClr>
                <a:schemeClr val="accent2"/>
              </a:buClr>
              <a:buFont typeface="Wingdings" pitchFamily="2" charset="2"/>
              <a:buChar char="ü"/>
              <a:defRPr/>
            </a:pPr>
            <a:r>
              <a:rPr lang="fr-FR" sz="2100" dirty="0">
                <a:solidFill>
                  <a:srgbClr val="002060"/>
                </a:solidFill>
                <a:ea typeface="+mn-ea"/>
                <a:cs typeface="+mn-cs"/>
              </a:rPr>
              <a:t>Changements importants (technique, économique, juridique)</a:t>
            </a:r>
          </a:p>
          <a:p>
            <a:pPr marL="400050" lvl="1" indent="0">
              <a:buClr>
                <a:schemeClr val="accent2"/>
              </a:buClr>
              <a:buFontTx/>
              <a:buNone/>
              <a:defRPr/>
            </a:pPr>
            <a:endParaRPr lang="fr-FR" sz="2100" dirty="0">
              <a:solidFill>
                <a:srgbClr val="002060"/>
              </a:solidFill>
              <a:ea typeface="+mn-ea"/>
              <a:cs typeface="+mn-cs"/>
            </a:endParaRPr>
          </a:p>
          <a:p>
            <a:pPr lvl="1">
              <a:buClr>
                <a:schemeClr val="accent6"/>
              </a:buClr>
              <a:buFont typeface="Wingdings" panose="05000000000000000000" pitchFamily="2" charset="2"/>
              <a:buChar char="Ø"/>
              <a:defRPr/>
            </a:pPr>
            <a:r>
              <a:rPr lang="fr-FR" sz="2400" dirty="0" smtClean="0">
                <a:solidFill>
                  <a:srgbClr val="002060"/>
                </a:solidFill>
              </a:rPr>
              <a:t>Internes :</a:t>
            </a:r>
            <a:endParaRPr lang="fr-FR" sz="2400" dirty="0">
              <a:solidFill>
                <a:srgbClr val="002060"/>
              </a:solidFill>
            </a:endParaRPr>
          </a:p>
          <a:p>
            <a:pPr marL="800100" lvl="2" indent="0">
              <a:buFont typeface="Wingdings" pitchFamily="2" charset="2"/>
              <a:buChar char="ü"/>
              <a:defRPr/>
            </a:pPr>
            <a:r>
              <a:rPr lang="fr-FR" sz="2100" dirty="0">
                <a:solidFill>
                  <a:srgbClr val="002060"/>
                </a:solidFill>
                <a:ea typeface="+mn-ea"/>
                <a:cs typeface="+mn-cs"/>
              </a:rPr>
              <a:t>Obsolescence ou dégradation physique</a:t>
            </a:r>
          </a:p>
          <a:p>
            <a:pPr marL="800100" lvl="2" indent="0">
              <a:buFont typeface="Wingdings" pitchFamily="2" charset="2"/>
              <a:buChar char="ü"/>
              <a:defRPr/>
            </a:pPr>
            <a:r>
              <a:rPr lang="fr-FR" sz="2100" dirty="0">
                <a:solidFill>
                  <a:srgbClr val="002060"/>
                </a:solidFill>
                <a:ea typeface="+mn-ea"/>
                <a:cs typeface="+mn-cs"/>
              </a:rPr>
              <a:t>Changements importants dans l’utilisation</a:t>
            </a:r>
          </a:p>
          <a:p>
            <a:pPr marL="800100" lvl="2" indent="0">
              <a:buFont typeface="Wingdings" pitchFamily="2" charset="2"/>
              <a:buChar char="ü"/>
              <a:defRPr/>
            </a:pPr>
            <a:r>
              <a:rPr lang="fr-FR" sz="2100" dirty="0">
                <a:solidFill>
                  <a:srgbClr val="002060"/>
                </a:solidFill>
                <a:ea typeface="+mn-ea"/>
                <a:cs typeface="+mn-cs"/>
              </a:rPr>
              <a:t>Performances moindre par rapport aux prévisions</a:t>
            </a:r>
          </a:p>
        </p:txBody>
      </p:sp>
      <p:sp>
        <p:nvSpPr>
          <p:cNvPr id="140292" name="Rectangle 6"/>
          <p:cNvSpPr txBox="1">
            <a:spLocks noGrp="1" noChangeArrowheads="1"/>
          </p:cNvSpPr>
          <p:nvPr/>
        </p:nvSpPr>
        <p:spPr bwMode="auto">
          <a:xfrm>
            <a:off x="6553200" y="6248400"/>
            <a:ext cx="2133600" cy="457200"/>
          </a:xfrm>
          <a:prstGeom prst="rect">
            <a:avLst/>
          </a:prstGeom>
          <a:noFill/>
          <a:ln w="9525">
            <a:noFill/>
            <a:miter lim="800000"/>
            <a:headEnd/>
            <a:tailEnd/>
          </a:ln>
        </p:spPr>
        <p:txBody>
          <a:bodyPr anchor="b"/>
          <a:lstStyle/>
          <a:p>
            <a:pPr algn="r"/>
            <a:endParaRPr lang="fr-FR" sz="1200">
              <a:latin typeface="Gill Sans M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68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168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168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1683">
                                            <p:txEl>
                                              <p:pRg st="6" end="6"/>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1683">
                                            <p:txEl>
                                              <p:pRg st="7" end="7"/>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1683">
                                            <p:txEl>
                                              <p:pRg st="8" end="8"/>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168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idx="4294967295"/>
          </p:nvPr>
        </p:nvSpPr>
        <p:spPr>
          <a:xfrm>
            <a:off x="468313" y="1412875"/>
            <a:ext cx="7924800" cy="4824413"/>
          </a:xfrm>
        </p:spPr>
        <p:txBody>
          <a:bodyPr/>
          <a:lstStyle/>
          <a:p>
            <a:pPr marL="0" indent="0">
              <a:defRPr/>
            </a:pPr>
            <a:endParaRPr lang="fr-FR" sz="2400" b="1" u="sng" dirty="0" smtClean="0">
              <a:solidFill>
                <a:srgbClr val="002060"/>
              </a:solidFill>
            </a:endParaRPr>
          </a:p>
          <a:p>
            <a:pPr>
              <a:buFont typeface="Arial" panose="020B0604020202020204" pitchFamily="34" charset="0"/>
              <a:buChar char="•"/>
              <a:defRPr/>
            </a:pPr>
            <a:r>
              <a:rPr lang="fr-FR" sz="2400" dirty="0">
                <a:solidFill>
                  <a:srgbClr val="002060"/>
                </a:solidFill>
              </a:rPr>
              <a:t>Lorsqu’il existe un indice de perte de valeur, un test de dépréciation est effectué : la VNC de l’actif immobilisé est </a:t>
            </a:r>
            <a:r>
              <a:rPr lang="fr-FR" sz="2400" dirty="0" smtClean="0">
                <a:solidFill>
                  <a:srgbClr val="002060"/>
                </a:solidFill>
              </a:rPr>
              <a:t>comparée </a:t>
            </a:r>
            <a:r>
              <a:rPr lang="fr-FR" sz="2400" dirty="0">
                <a:solidFill>
                  <a:srgbClr val="002060"/>
                </a:solidFill>
              </a:rPr>
              <a:t>à sa valeur actuelle</a:t>
            </a:r>
          </a:p>
          <a:p>
            <a:pPr lvl="1">
              <a:buClr>
                <a:schemeClr val="accent6"/>
              </a:buClr>
              <a:buFont typeface="Wingdings" panose="05000000000000000000" pitchFamily="2" charset="2"/>
              <a:buChar char="Ø"/>
              <a:defRPr/>
            </a:pPr>
            <a:r>
              <a:rPr lang="fr-FR" sz="2100" dirty="0">
                <a:solidFill>
                  <a:srgbClr val="002060"/>
                </a:solidFill>
                <a:sym typeface="Wingdings" pitchFamily="2" charset="2"/>
              </a:rPr>
              <a:t>Ex. d’indice : l’argus automobile pour les </a:t>
            </a:r>
            <a:r>
              <a:rPr lang="fr-FR" sz="2100" dirty="0" smtClean="0">
                <a:solidFill>
                  <a:srgbClr val="002060"/>
                </a:solidFill>
                <a:sym typeface="Wingdings" pitchFamily="2" charset="2"/>
              </a:rPr>
              <a:t>véhicules</a:t>
            </a:r>
          </a:p>
          <a:p>
            <a:pPr marL="0" indent="0">
              <a:buClr>
                <a:schemeClr val="accent5"/>
              </a:buClr>
              <a:buFont typeface="Wingdings" pitchFamily="2" charset="2"/>
              <a:buNone/>
              <a:defRPr/>
            </a:pPr>
            <a:endParaRPr lang="fr-FR" sz="2400" dirty="0">
              <a:solidFill>
                <a:srgbClr val="002060"/>
              </a:solidFill>
            </a:endParaRPr>
          </a:p>
          <a:p>
            <a:pPr>
              <a:buClr>
                <a:schemeClr val="accent6"/>
              </a:buClr>
              <a:buFont typeface="Arial" panose="020B0604020202020204" pitchFamily="34" charset="0"/>
              <a:buChar char="•"/>
              <a:defRPr/>
            </a:pPr>
            <a:r>
              <a:rPr lang="fr-FR" sz="2400" dirty="0">
                <a:solidFill>
                  <a:srgbClr val="002060"/>
                </a:solidFill>
              </a:rPr>
              <a:t>Test de dépréciation </a:t>
            </a:r>
            <a:r>
              <a:rPr lang="fr-FR" sz="2100" dirty="0" smtClean="0">
                <a:solidFill>
                  <a:srgbClr val="002060"/>
                </a:solidFill>
              </a:rPr>
              <a:t>(§ </a:t>
            </a:r>
            <a:r>
              <a:rPr lang="fr-FR" sz="2100" dirty="0">
                <a:solidFill>
                  <a:srgbClr val="002060"/>
                </a:solidFill>
              </a:rPr>
              <a:t>2.4.1.2.4.3 </a:t>
            </a:r>
            <a:r>
              <a:rPr lang="fr-FR" sz="2100" dirty="0" smtClean="0">
                <a:solidFill>
                  <a:srgbClr val="002060"/>
                </a:solidFill>
              </a:rPr>
              <a:t>de l’IC M9.6)</a:t>
            </a:r>
          </a:p>
          <a:p>
            <a:pPr lvl="1">
              <a:buClr>
                <a:schemeClr val="accent6"/>
              </a:buClr>
              <a:buFont typeface="Wingdings" panose="05000000000000000000" pitchFamily="2" charset="2"/>
              <a:buChar char="Ø"/>
              <a:defRPr/>
            </a:pPr>
            <a:r>
              <a:rPr lang="fr-FR" sz="2100" dirty="0" smtClean="0">
                <a:solidFill>
                  <a:srgbClr val="002060"/>
                </a:solidFill>
              </a:rPr>
              <a:t>L’EPLE </a:t>
            </a:r>
            <a:r>
              <a:rPr lang="fr-FR" sz="2100" dirty="0">
                <a:solidFill>
                  <a:srgbClr val="002060"/>
                </a:solidFill>
              </a:rPr>
              <a:t>doit apprécier à chaque clôture des comptes, s’il existe un indice quelconque montrant qu’un actif a pu perdre notablement de sa valeur</a:t>
            </a:r>
          </a:p>
          <a:p>
            <a:pPr marL="0" indent="0">
              <a:buFont typeface="Wingdings" pitchFamily="2" charset="2"/>
              <a:buNone/>
              <a:defRPr/>
            </a:pPr>
            <a:endParaRPr lang="fr-FR" sz="2100" b="1" dirty="0" smtClean="0">
              <a:solidFill>
                <a:srgbClr val="002060"/>
              </a:solidFill>
            </a:endParaRPr>
          </a:p>
        </p:txBody>
      </p:sp>
      <p:sp>
        <p:nvSpPr>
          <p:cNvPr id="142340" name="Rectangle 6"/>
          <p:cNvSpPr txBox="1">
            <a:spLocks noGrp="1" noChangeArrowheads="1"/>
          </p:cNvSpPr>
          <p:nvPr/>
        </p:nvSpPr>
        <p:spPr bwMode="auto">
          <a:xfrm>
            <a:off x="6553200" y="6248400"/>
            <a:ext cx="2133600" cy="457200"/>
          </a:xfrm>
          <a:prstGeom prst="rect">
            <a:avLst/>
          </a:prstGeom>
          <a:noFill/>
          <a:ln w="9525">
            <a:noFill/>
            <a:miter lim="800000"/>
            <a:headEnd/>
            <a:tailEnd/>
          </a:ln>
        </p:spPr>
        <p:txBody>
          <a:bodyPr anchor="b"/>
          <a:lstStyle/>
          <a:p>
            <a:pPr algn="r"/>
            <a:endParaRPr lang="fr-FR" sz="1200">
              <a:latin typeface="Gill Sans MT"/>
            </a:endParaRPr>
          </a:p>
        </p:txBody>
      </p:sp>
      <p:sp>
        <p:nvSpPr>
          <p:cNvPr id="3" name="Espace réservé du pied de page 2"/>
          <p:cNvSpPr>
            <a:spLocks noGrp="1"/>
          </p:cNvSpPr>
          <p:nvPr>
            <p:ph type="ftr" sz="quarter" idx="10"/>
          </p:nvPr>
        </p:nvSpPr>
        <p:spPr/>
        <p:txBody>
          <a:bodyPr/>
          <a:lstStyle/>
          <a:p>
            <a:pPr>
              <a:defRPr/>
            </a:pPr>
            <a:r>
              <a:rPr lang="fr-FR" smtClean="0"/>
              <a:t>DAF-A3 - ESENESR février 2014</a:t>
            </a:r>
            <a:endParaRPr lang="fr-F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8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683">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168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168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dirty="0" smtClean="0"/>
              <a:t>LES SORTIES D’INVENTAIRE</a:t>
            </a:r>
            <a:endParaRPr lang="fr-FR" dirty="0"/>
          </a:p>
        </p:txBody>
      </p:sp>
      <p:sp>
        <p:nvSpPr>
          <p:cNvPr id="6" name="Espace réservé du contenu 5"/>
          <p:cNvSpPr>
            <a:spLocks noGrp="1"/>
          </p:cNvSpPr>
          <p:nvPr>
            <p:ph idx="1"/>
          </p:nvPr>
        </p:nvSpPr>
        <p:spPr/>
        <p:txBody>
          <a:bodyPr>
            <a:normAutofit fontScale="92500" lnSpcReduction="10000"/>
          </a:bodyPr>
          <a:lstStyle/>
          <a:p>
            <a:r>
              <a:rPr lang="fr-FR" b="1" u="sng" dirty="0" smtClean="0"/>
              <a:t>La phase administrative</a:t>
            </a:r>
            <a:endParaRPr lang="fr-FR" dirty="0" smtClean="0"/>
          </a:p>
          <a:p>
            <a:r>
              <a:rPr lang="fr-FR" dirty="0" smtClean="0"/>
              <a:t>Avant d’aliéner un bien, tout EPLE doit </a:t>
            </a:r>
            <a:r>
              <a:rPr lang="fr-FR" b="1" u="sng" dirty="0" smtClean="0"/>
              <a:t>procéder à une désaffectation qui à pour effet de lui en rendre le libre usage.</a:t>
            </a:r>
          </a:p>
          <a:p>
            <a:r>
              <a:rPr lang="fr-FR" dirty="0" smtClean="0"/>
              <a:t>La désaffectation des biens relève :</a:t>
            </a:r>
          </a:p>
          <a:p>
            <a:pPr lvl="0">
              <a:buFont typeface="Wingdings" pitchFamily="2" charset="2"/>
              <a:buChar char="q"/>
            </a:pPr>
            <a:r>
              <a:rPr lang="fr-FR" b="1" u="sng" dirty="0" smtClean="0"/>
              <a:t>Soit d’une procédure de droit comm</a:t>
            </a:r>
            <a:r>
              <a:rPr lang="fr-FR" dirty="0" smtClean="0"/>
              <a:t>un, pour les biens destinés à </a:t>
            </a:r>
            <a:r>
              <a:rPr lang="fr-FR" b="1" u="sng" dirty="0" smtClean="0"/>
              <a:t>une cession gratuite ou onéreuse</a:t>
            </a:r>
            <a:r>
              <a:rPr lang="fr-FR" dirty="0" smtClean="0"/>
              <a:t>.</a:t>
            </a:r>
          </a:p>
          <a:p>
            <a:pPr lvl="0">
              <a:buFont typeface="Wingdings" pitchFamily="2" charset="2"/>
              <a:buChar char="q"/>
            </a:pPr>
            <a:r>
              <a:rPr lang="fr-FR" b="1" u="sng" dirty="0" smtClean="0"/>
              <a:t>Soit d’une procédure de désaffectation simplifiée (la mise au rebut),</a:t>
            </a:r>
            <a:r>
              <a:rPr lang="fr-FR" dirty="0" smtClean="0"/>
              <a:t> lorsqu’elle vise des biens vétustes ou hors d’usage à sortir de l’inventaire et destinés à la destruction.</a:t>
            </a:r>
          </a:p>
          <a:p>
            <a:r>
              <a:rPr lang="fr-FR" dirty="0" smtClean="0"/>
              <a:t> </a:t>
            </a:r>
          </a:p>
          <a:p>
            <a:endParaRPr lang="fr-FR" dirty="0"/>
          </a:p>
        </p:txBody>
      </p:sp>
      <p:sp>
        <p:nvSpPr>
          <p:cNvPr id="2" name="Espace réservé de la date 1"/>
          <p:cNvSpPr>
            <a:spLocks noGrp="1"/>
          </p:cNvSpPr>
          <p:nvPr>
            <p:ph type="dt" sz="half" idx="10"/>
          </p:nvPr>
        </p:nvSpPr>
        <p:spPr/>
        <p:txBody>
          <a:bodyPr/>
          <a:lstStyle/>
          <a:p>
            <a:fld id="{A8AF628A-A867-4937-BBE5-207DB6F9C51A}" type="datetime1">
              <a:rPr lang="en-US" smtClean="0"/>
              <a:pPr/>
              <a:t>5/10/2019</a:t>
            </a:fld>
            <a:endParaRPr lang="en-US"/>
          </a:p>
        </p:txBody>
      </p:sp>
      <p:sp>
        <p:nvSpPr>
          <p:cNvPr id="3" name="Espace réservé du pied de page 2"/>
          <p:cNvSpPr>
            <a:spLocks noGrp="1"/>
          </p:cNvSpPr>
          <p:nvPr>
            <p:ph type="ftr" sz="quarter" idx="11"/>
          </p:nvPr>
        </p:nvSpPr>
        <p:spPr/>
        <p:txBody>
          <a:bodyPr/>
          <a:lstStyle/>
          <a:p>
            <a:r>
              <a:rPr lang="en-US" smtClean="0"/>
              <a:t>Footer Text</a:t>
            </a:r>
            <a:endParaRPr lang="en-US"/>
          </a:p>
        </p:txBody>
      </p:sp>
      <p:sp>
        <p:nvSpPr>
          <p:cNvPr id="4" name="Espace réservé du numéro de diapositive 3"/>
          <p:cNvSpPr>
            <a:spLocks noGrp="1"/>
          </p:cNvSpPr>
          <p:nvPr>
            <p:ph type="sldNum" sz="quarter" idx="12"/>
          </p:nvPr>
        </p:nvSpPr>
        <p:spPr/>
        <p:txBody>
          <a:bodyPr/>
          <a:lstStyle/>
          <a:p>
            <a:fld id="{BA9B540C-44DA-4F69-89C9-7C84606640D3}" type="slidenum">
              <a:rPr lang="en-US" smtClean="0"/>
              <a:pPr/>
              <a:t>63</a:t>
            </a:fld>
            <a:endParaRPr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La procédure de droit commun</a:t>
            </a:r>
            <a:r>
              <a:rPr lang="fr-FR" dirty="0" smtClean="0"/>
              <a:t/>
            </a:r>
            <a:br>
              <a:rPr lang="fr-FR" dirty="0" smtClean="0"/>
            </a:br>
            <a:endParaRPr lang="fr-FR" dirty="0"/>
          </a:p>
        </p:txBody>
      </p:sp>
      <p:sp>
        <p:nvSpPr>
          <p:cNvPr id="3" name="Espace réservé du contenu 2"/>
          <p:cNvSpPr>
            <a:spLocks noGrp="1"/>
          </p:cNvSpPr>
          <p:nvPr>
            <p:ph idx="1"/>
          </p:nvPr>
        </p:nvSpPr>
        <p:spPr/>
        <p:txBody>
          <a:bodyPr/>
          <a:lstStyle/>
          <a:p>
            <a:r>
              <a:rPr lang="fr-FR" dirty="0" smtClean="0"/>
              <a:t>Les biens qui relèvent de cette procédure sont ceux destinés à être cédés, vendus ou transférés à un autre EPLE ainsi que les véhicules à immatriculation domaniale. La mise en œuvre de cette procédure a pour but l’obtention de l’arrêté de désaffectation qui permet à l’EPLE de conduire la suite des opérations : sortie d’inventaire, vente ou cession à titre gratuit, opération budgétaires et comptable.</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64</a:t>
            </a:fld>
            <a:endParaRPr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u="sng" dirty="0" smtClean="0"/>
              <a:t>Les étapes à suivre</a:t>
            </a:r>
            <a:r>
              <a:rPr lang="fr-FR" b="1" dirty="0" smtClean="0"/>
              <a:t> :</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55000" lnSpcReduction="20000"/>
          </a:bodyPr>
          <a:lstStyle/>
          <a:p>
            <a:pPr>
              <a:buFont typeface="Wingdings" pitchFamily="2" charset="2"/>
              <a:buChar char="Ø"/>
            </a:pPr>
            <a:endParaRPr lang="fr-FR" dirty="0" smtClean="0"/>
          </a:p>
          <a:p>
            <a:pPr lvl="0">
              <a:buFont typeface="Wingdings" pitchFamily="2" charset="2"/>
              <a:buChar char="Ø"/>
            </a:pPr>
            <a:r>
              <a:rPr lang="fr-FR" b="1" u="sng" dirty="0" smtClean="0"/>
              <a:t>Délibération du Conseil d’Administration</a:t>
            </a:r>
            <a:r>
              <a:rPr lang="fr-FR" dirty="0" smtClean="0"/>
              <a:t> sur demande du Chef d’établissement de la désaffectation du bien contenant les éléments suivant : - </a:t>
            </a:r>
            <a:r>
              <a:rPr lang="fr-FR" b="1" dirty="0" smtClean="0"/>
              <a:t>le propriétaire, - l’usage du bien,- la date d’affectation à l’EPLE,- la valeur initiale du bien à son entrée à l’inventaire, - la destination nouvelle du bien.</a:t>
            </a:r>
          </a:p>
          <a:p>
            <a:pPr>
              <a:buFont typeface="Wingdings" pitchFamily="2" charset="2"/>
              <a:buChar char="Ø"/>
            </a:pPr>
            <a:endParaRPr lang="fr-FR" dirty="0" smtClean="0"/>
          </a:p>
          <a:p>
            <a:pPr lvl="0">
              <a:buFont typeface="Wingdings" pitchFamily="2" charset="2"/>
              <a:buChar char="Ø"/>
            </a:pPr>
            <a:r>
              <a:rPr lang="fr-FR" b="1" u="sng" dirty="0" smtClean="0"/>
              <a:t>Transmission de l’avis du Conseil d’Administration aux 2 autorités de contrôle </a:t>
            </a:r>
            <a:r>
              <a:rPr lang="fr-FR" dirty="0" smtClean="0"/>
              <a:t>(collectivité de rattachement pour délibération de la commission permanente et autorité académique pour information</a:t>
            </a:r>
            <a:r>
              <a:rPr lang="fr-FR" dirty="0" smtClean="0"/>
              <a:t>) : acte non transmissible de </a:t>
            </a:r>
            <a:r>
              <a:rPr lang="fr-FR" dirty="0" err="1" smtClean="0"/>
              <a:t>démact</a:t>
            </a:r>
            <a:r>
              <a:rPr lang="fr-FR" dirty="0" smtClean="0"/>
              <a:t> avec la liste des biens à sortir.</a:t>
            </a:r>
            <a:endParaRPr lang="fr-FR" dirty="0" smtClean="0"/>
          </a:p>
          <a:p>
            <a:pPr>
              <a:buFont typeface="Wingdings" pitchFamily="2" charset="2"/>
              <a:buChar char="Ø"/>
            </a:pPr>
            <a:endParaRPr lang="fr-FR" dirty="0" smtClean="0"/>
          </a:p>
          <a:p>
            <a:pPr lvl="0">
              <a:buFont typeface="Wingdings" pitchFamily="2" charset="2"/>
              <a:buChar char="Ø"/>
            </a:pPr>
            <a:r>
              <a:rPr lang="fr-FR" b="1" u="sng" dirty="0" smtClean="0"/>
              <a:t>Proposition de la collectivité de rattachement transmise au Préfet </a:t>
            </a:r>
            <a:r>
              <a:rPr lang="fr-FR" dirty="0" smtClean="0"/>
              <a:t>qui prononce alors la désaffectation totale ou partielle par un arrêté, après avoir consulté l’autorité académique</a:t>
            </a:r>
            <a:r>
              <a:rPr lang="fr-FR" dirty="0" smtClean="0"/>
              <a:t>. </a:t>
            </a:r>
            <a:endParaRPr lang="fr-FR" dirty="0" smtClean="0"/>
          </a:p>
          <a:p>
            <a:pPr lvl="0">
              <a:buFont typeface="Wingdings" pitchFamily="2" charset="2"/>
              <a:buChar char="Ø"/>
            </a:pPr>
            <a:r>
              <a:rPr lang="fr-FR" b="1" u="sng" dirty="0" smtClean="0"/>
              <a:t>Notification par le </a:t>
            </a:r>
            <a:r>
              <a:rPr lang="fr-FR" b="1" u="sng" dirty="0" smtClean="0"/>
              <a:t>Préfet d’un </a:t>
            </a:r>
            <a:r>
              <a:rPr lang="fr-FR" b="1" u="sng" dirty="0" smtClean="0"/>
              <a:t>arrêté de désaffectation </a:t>
            </a:r>
            <a:r>
              <a:rPr lang="fr-FR" dirty="0" smtClean="0"/>
              <a:t>à la collectivité de rattachement et à l’EPLE.</a:t>
            </a:r>
          </a:p>
          <a:p>
            <a:pPr>
              <a:buFont typeface="Wingdings" pitchFamily="2" charset="2"/>
              <a:buChar char="Ø"/>
            </a:pPr>
            <a:endParaRPr lang="fr-FR" dirty="0" smtClean="0"/>
          </a:p>
          <a:p>
            <a:pPr lvl="0">
              <a:buFont typeface="Wingdings" pitchFamily="2" charset="2"/>
              <a:buChar char="Ø"/>
            </a:pPr>
            <a:r>
              <a:rPr lang="fr-FR" dirty="0" smtClean="0"/>
              <a:t>Si l’autorité académique a reçu délégation de signature du préfet, elle prononce la désaffectation par arrêté</a:t>
            </a:r>
            <a:r>
              <a:rPr lang="fr-FR" dirty="0" smtClean="0"/>
              <a:t>. Le recteur de l’Académie de Clermont-Ferrand a délégation de signature sur les décisions de délégation des biens.</a:t>
            </a:r>
          </a:p>
          <a:p>
            <a:pPr>
              <a:buFont typeface="Wingdings" pitchFamily="2" charset="2"/>
              <a:buChar char="Ø"/>
            </a:pPr>
            <a:endParaRPr lang="fr-FR" dirty="0" smtClean="0"/>
          </a:p>
          <a:p>
            <a:pPr>
              <a:buFont typeface="Wingdings" pitchFamily="2" charset="2"/>
              <a:buChar char="Ø"/>
            </a:pPr>
            <a:endParaRPr lang="fr-FR" dirty="0" smtClean="0"/>
          </a:p>
          <a:p>
            <a:pPr lvl="0">
              <a:buFont typeface="Wingdings" pitchFamily="2" charset="2"/>
              <a:buChar char="Ø"/>
            </a:pPr>
            <a:r>
              <a:rPr lang="fr-FR" dirty="0" smtClean="0"/>
              <a:t>Sortir les biens désaffectés de l’inventaire.</a:t>
            </a:r>
          </a:p>
          <a:p>
            <a:pPr>
              <a:buFont typeface="Wingdings" pitchFamily="2" charset="2"/>
              <a:buChar char="Ø"/>
            </a:pPr>
            <a:endParaRPr lang="fr-FR" dirty="0" smtClean="0"/>
          </a:p>
          <a:p>
            <a:pPr>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65</a:t>
            </a:fld>
            <a:endParaRPr 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La procédure simplifiée</a:t>
            </a:r>
            <a:r>
              <a:rPr lang="fr-FR" dirty="0" smtClean="0"/>
              <a:t/>
            </a:r>
            <a:br>
              <a:rPr lang="fr-FR" dirty="0" smtClean="0"/>
            </a:br>
            <a:endParaRPr lang="fr-FR" dirty="0"/>
          </a:p>
        </p:txBody>
      </p:sp>
      <p:sp>
        <p:nvSpPr>
          <p:cNvPr id="3" name="Espace réservé du contenu 2"/>
          <p:cNvSpPr>
            <a:spLocks noGrp="1"/>
          </p:cNvSpPr>
          <p:nvPr>
            <p:ph idx="1"/>
          </p:nvPr>
        </p:nvSpPr>
        <p:spPr/>
        <p:txBody>
          <a:bodyPr/>
          <a:lstStyle/>
          <a:p>
            <a:pPr>
              <a:buNone/>
            </a:pPr>
            <a:r>
              <a:rPr lang="fr-FR" dirty="0" smtClean="0"/>
              <a:t> </a:t>
            </a:r>
          </a:p>
          <a:p>
            <a:pPr algn="just"/>
            <a:r>
              <a:rPr lang="fr-FR" dirty="0" smtClean="0"/>
              <a:t>Cette procédure concerne les biens meubles dépourvus de valeur marchande, vétuste ou inutilisables. Ils sont par essence destinés à la destruction. Sont également concernés par cette procédure, les biens perdus ou volés. Pour ces derniers, il est nécessaire de joindre le PV de dépôt de plainte ou un certificat administratif visé par le chef d’établissement.</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66</a:t>
            </a:fld>
            <a:endParaRPr lang="en-US"/>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u="sng" dirty="0" smtClean="0"/>
              <a:t>Les étapes à suivre</a:t>
            </a:r>
            <a:r>
              <a:rPr lang="fr-FR" dirty="0" smtClean="0"/>
              <a:t> :</a:t>
            </a:r>
            <a:br>
              <a:rPr lang="fr-FR" dirty="0" smtClean="0"/>
            </a:br>
            <a:endParaRPr lang="fr-FR" dirty="0"/>
          </a:p>
        </p:txBody>
      </p:sp>
      <p:sp>
        <p:nvSpPr>
          <p:cNvPr id="3" name="Espace réservé du contenu 2"/>
          <p:cNvSpPr>
            <a:spLocks noGrp="1"/>
          </p:cNvSpPr>
          <p:nvPr>
            <p:ph idx="1"/>
          </p:nvPr>
        </p:nvSpPr>
        <p:spPr/>
        <p:txBody>
          <a:bodyPr>
            <a:normAutofit fontScale="62500" lnSpcReduction="20000"/>
          </a:bodyPr>
          <a:lstStyle/>
          <a:p>
            <a:pPr>
              <a:buNone/>
            </a:pPr>
            <a:endParaRPr lang="fr-FR" dirty="0" smtClean="0"/>
          </a:p>
          <a:p>
            <a:pPr lvl="0">
              <a:buFont typeface="Wingdings" pitchFamily="2" charset="2"/>
              <a:buChar char="Ø"/>
            </a:pPr>
            <a:r>
              <a:rPr lang="fr-FR" b="1" u="sng" dirty="0" smtClean="0"/>
              <a:t>Délibération du Conseil d’Administration </a:t>
            </a:r>
            <a:r>
              <a:rPr lang="fr-FR" dirty="0" smtClean="0"/>
              <a:t>sur demande du chef d’établissement de la désaffectation du bien contenant les mêmes éléments que la procédure de droit commun.</a:t>
            </a:r>
          </a:p>
          <a:p>
            <a:pPr>
              <a:buFont typeface="Wingdings" pitchFamily="2" charset="2"/>
              <a:buChar char="Ø"/>
            </a:pPr>
            <a:endParaRPr lang="fr-FR" dirty="0" smtClean="0"/>
          </a:p>
          <a:p>
            <a:pPr lvl="0">
              <a:buFont typeface="Wingdings" pitchFamily="2" charset="2"/>
              <a:buChar char="Ø"/>
            </a:pPr>
            <a:r>
              <a:rPr lang="fr-FR" dirty="0" smtClean="0"/>
              <a:t> </a:t>
            </a:r>
            <a:r>
              <a:rPr lang="fr-FR" dirty="0" smtClean="0"/>
              <a:t>La délibération fait l'objet d'un acte non transmissible selon le modèle "</a:t>
            </a:r>
          </a:p>
          <a:p>
            <a:pPr lvl="0">
              <a:buFont typeface="Wingdings" pitchFamily="2" charset="2"/>
              <a:buChar char="Ø"/>
            </a:pPr>
            <a:r>
              <a:rPr lang="fr-FR" dirty="0" smtClean="0"/>
              <a:t>Acquisition et aliénation de biens " avec en pièce jointe la liste de sortie des biens</a:t>
            </a:r>
          </a:p>
          <a:p>
            <a:pPr lvl="0">
              <a:buFont typeface="Wingdings" pitchFamily="2" charset="2"/>
              <a:buChar char="Ø"/>
            </a:pPr>
            <a:r>
              <a:rPr lang="fr-FR" dirty="0" smtClean="0"/>
              <a:t>de </a:t>
            </a:r>
            <a:r>
              <a:rPr lang="fr-FR" dirty="0" smtClean="0"/>
              <a:t>l’inventaire.</a:t>
            </a:r>
          </a:p>
          <a:p>
            <a:pPr lvl="0">
              <a:buFont typeface="Wingdings" pitchFamily="2" charset="2"/>
              <a:buChar char="Ø"/>
            </a:pPr>
            <a:endParaRPr lang="fr-FR" dirty="0" smtClean="0"/>
          </a:p>
          <a:p>
            <a:pPr lvl="0">
              <a:buFont typeface="Wingdings" pitchFamily="2" charset="2"/>
              <a:buChar char="Ø"/>
            </a:pPr>
            <a:r>
              <a:rPr lang="fr-FR" b="1" u="sng" dirty="0" smtClean="0"/>
              <a:t>-L'acte accompagné de la liste des biens à mettre au rebut est envoyé à la</a:t>
            </a:r>
          </a:p>
          <a:p>
            <a:pPr lvl="0">
              <a:buFont typeface="Wingdings" pitchFamily="2" charset="2"/>
              <a:buChar char="Ø"/>
            </a:pPr>
            <a:r>
              <a:rPr lang="fr-FR" b="1" u="sng" dirty="0" smtClean="0"/>
              <a:t>Collectivité Territoriale pour </a:t>
            </a:r>
            <a:r>
              <a:rPr lang="fr-FR" b="1" u="sng" dirty="0" smtClean="0"/>
              <a:t>validation .</a:t>
            </a:r>
          </a:p>
          <a:p>
            <a:pPr lvl="0">
              <a:buFont typeface="Wingdings" pitchFamily="2" charset="2"/>
              <a:buChar char="Ø"/>
            </a:pPr>
            <a:endParaRPr lang="fr-FR" b="1" u="sng" dirty="0" smtClean="0"/>
          </a:p>
          <a:p>
            <a:pPr lvl="0">
              <a:buFont typeface="Wingdings" pitchFamily="2" charset="2"/>
              <a:buChar char="Ø"/>
            </a:pPr>
            <a:r>
              <a:rPr lang="fr-FR" b="1" u="sng" dirty="0" smtClean="0"/>
              <a:t>-La collectivité donne son accord à l'établissement par courrier ou mail.</a:t>
            </a:r>
            <a:endParaRPr lang="fr-FR" dirty="0" smtClean="0"/>
          </a:p>
          <a:p>
            <a:pPr lvl="0">
              <a:buFont typeface="Wingdings" pitchFamily="2" charset="2"/>
              <a:buChar char="Ø"/>
            </a:pPr>
            <a:r>
              <a:rPr lang="fr-FR" b="1" u="sng" dirty="0" smtClean="0"/>
              <a:t>Sortir les biens désaffectés de l’inventaire</a:t>
            </a:r>
            <a:r>
              <a:rPr lang="fr-FR" dirty="0" smtClean="0"/>
              <a:t>.</a:t>
            </a:r>
          </a:p>
          <a:p>
            <a:pPr>
              <a:buFont typeface="Wingdings" pitchFamily="2" charset="2"/>
              <a:buChar char="Ø"/>
            </a:pPr>
            <a:endParaRPr lang="fr-FR" dirty="0" smtClean="0"/>
          </a:p>
          <a:p>
            <a:pPr>
              <a:buFont typeface="Wingdings" pitchFamily="2" charset="2"/>
              <a:buChar char="Ø"/>
            </a:pPr>
            <a:r>
              <a:rPr lang="fr-FR" dirty="0" smtClean="0"/>
              <a:t>Quelle que soit la procédure mise en œuvre, il est nécessaire de respecter les deux phases que sont la phase administrative et la phase budgétaire et comptable (écriture des sorties d’inventaire).</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67</a:t>
            </a:fld>
            <a:endParaRPr 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100" b="1" dirty="0" smtClean="0"/>
              <a:t>4 cas de figures peuvent se présenter :</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92500"/>
          </a:bodyPr>
          <a:lstStyle/>
          <a:p>
            <a:pPr lvl="0"/>
            <a:r>
              <a:rPr lang="fr-FR" b="1" dirty="0" smtClean="0"/>
              <a:t>Sortie de l'inventaire d'un bien complètement amorti (quelque soit le mode de financement)</a:t>
            </a:r>
            <a:endParaRPr lang="fr-FR" dirty="0" smtClean="0"/>
          </a:p>
          <a:p>
            <a:pPr>
              <a:buNone/>
            </a:pPr>
            <a:r>
              <a:rPr lang="fr-FR" b="1" dirty="0" smtClean="0"/>
              <a:t>Etape budgétaire:</a:t>
            </a:r>
            <a:endParaRPr lang="fr-FR" dirty="0" smtClean="0"/>
          </a:p>
          <a:p>
            <a:r>
              <a:rPr lang="fr-FR" dirty="0" smtClean="0"/>
              <a:t>L'opération de sortie d'un bien complètement amorti est effectuée à partir </a:t>
            </a:r>
            <a:r>
              <a:rPr lang="fr-FR" b="1" u="sng" dirty="0" smtClean="0"/>
              <a:t>d'un ordre de recette en section d’investissemen</a:t>
            </a:r>
            <a:r>
              <a:rPr lang="fr-FR" dirty="0" smtClean="0"/>
              <a:t>t, le compte de recette à utiliser est celui sur lequel </a:t>
            </a:r>
            <a:r>
              <a:rPr lang="fr-FR" b="1" u="sng" dirty="0" smtClean="0"/>
              <a:t>le mandat initial d'acquisition </a:t>
            </a:r>
            <a:r>
              <a:rPr lang="fr-FR" dirty="0" smtClean="0"/>
              <a:t>avait été passé. </a:t>
            </a:r>
            <a:r>
              <a:rPr lang="fr-FR" b="1" u="sng" dirty="0" smtClean="0"/>
              <a:t>Aucune décision budgétaire modificative n’est nécessaire.</a:t>
            </a:r>
            <a:endParaRPr lang="fr-FR" dirty="0" smtClean="0"/>
          </a:p>
          <a:p>
            <a:r>
              <a:rPr lang="fr-FR" dirty="0" smtClean="0"/>
              <a:t>La saisie d’un ordre de recette en OPC est le pendant du mandat saisie lors de l’acquisition du bien </a:t>
            </a:r>
            <a:r>
              <a:rPr lang="fr-FR" dirty="0" err="1" smtClean="0"/>
              <a:t>immobilisable</a:t>
            </a:r>
            <a:r>
              <a:rPr lang="fr-FR" dirty="0" smtClean="0"/>
              <a:t>.</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68</a:t>
            </a:fld>
            <a:endParaRPr lang="en-US"/>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Espace réservé du contenu 2"/>
          <p:cNvSpPr>
            <a:spLocks noGrp="1"/>
          </p:cNvSpPr>
          <p:nvPr>
            <p:ph idx="4294967295"/>
          </p:nvPr>
        </p:nvSpPr>
        <p:spPr>
          <a:xfrm>
            <a:off x="571472" y="714356"/>
            <a:ext cx="8104215" cy="730241"/>
          </a:xfrm>
        </p:spPr>
        <p:txBody>
          <a:bodyPr/>
          <a:lstStyle/>
          <a:p>
            <a:pPr algn="just">
              <a:lnSpc>
                <a:spcPct val="90000"/>
              </a:lnSpc>
              <a:buClr>
                <a:srgbClr val="CAE2FF"/>
              </a:buClr>
            </a:pPr>
            <a:r>
              <a:rPr lang="fr-FR" sz="2400" dirty="0" smtClean="0">
                <a:solidFill>
                  <a:srgbClr val="002060"/>
                </a:solidFill>
              </a:rPr>
              <a:t>Sorties d’inventaire d'un bien complètement amorti  :</a:t>
            </a:r>
          </a:p>
          <a:p>
            <a:pPr algn="just" eaLnBrk="1" hangingPunct="1">
              <a:lnSpc>
                <a:spcPct val="90000"/>
              </a:lnSpc>
              <a:buClr>
                <a:srgbClr val="CAE2FF"/>
              </a:buClr>
            </a:pPr>
            <a:endParaRPr lang="fr-FR" sz="2400" i="1" dirty="0" smtClean="0">
              <a:solidFill>
                <a:srgbClr val="002060"/>
              </a:solidFill>
            </a:endParaRPr>
          </a:p>
          <a:p>
            <a:pPr algn="just" eaLnBrk="1" hangingPunct="1">
              <a:lnSpc>
                <a:spcPct val="90000"/>
              </a:lnSpc>
              <a:buClr>
                <a:srgbClr val="CAE2FF"/>
              </a:buClr>
            </a:pPr>
            <a:endParaRPr lang="fr-FR" sz="2400" i="1" dirty="0" smtClean="0">
              <a:solidFill>
                <a:srgbClr val="002060"/>
              </a:solidFill>
            </a:endParaRPr>
          </a:p>
          <a:p>
            <a:pPr algn="just" eaLnBrk="1" hangingPunct="1">
              <a:lnSpc>
                <a:spcPct val="90000"/>
              </a:lnSpc>
              <a:buClr>
                <a:srgbClr val="CAE2FF"/>
              </a:buClr>
            </a:pPr>
            <a:endParaRPr lang="fr-FR" sz="2400" i="1" dirty="0" smtClean="0">
              <a:solidFill>
                <a:srgbClr val="002060"/>
              </a:solidFill>
            </a:endParaRPr>
          </a:p>
          <a:p>
            <a:pPr algn="just" eaLnBrk="1" hangingPunct="1">
              <a:lnSpc>
                <a:spcPct val="90000"/>
              </a:lnSpc>
              <a:buClr>
                <a:srgbClr val="CAE2FF"/>
              </a:buClr>
            </a:pPr>
            <a:endParaRPr lang="fr-FR" sz="2400" i="1" dirty="0" smtClean="0">
              <a:solidFill>
                <a:srgbClr val="002060"/>
              </a:solidFill>
            </a:endParaRPr>
          </a:p>
          <a:p>
            <a:pPr algn="just" eaLnBrk="1" hangingPunct="1">
              <a:lnSpc>
                <a:spcPct val="90000"/>
              </a:lnSpc>
              <a:buClr>
                <a:srgbClr val="CAE2FF"/>
              </a:buClr>
            </a:pPr>
            <a:endParaRPr lang="fr-FR" sz="2400" i="1" dirty="0" smtClean="0">
              <a:solidFill>
                <a:srgbClr val="002060"/>
              </a:solidFill>
            </a:endParaRPr>
          </a:p>
          <a:p>
            <a:pPr algn="just" eaLnBrk="1" hangingPunct="1">
              <a:lnSpc>
                <a:spcPct val="90000"/>
              </a:lnSpc>
              <a:buClr>
                <a:srgbClr val="CAE2FF"/>
              </a:buClr>
            </a:pPr>
            <a:endParaRPr lang="fr-FR" sz="2400" i="1" dirty="0" smtClean="0">
              <a:solidFill>
                <a:srgbClr val="002060"/>
              </a:solidFill>
            </a:endParaRPr>
          </a:p>
        </p:txBody>
      </p:sp>
      <p:sp>
        <p:nvSpPr>
          <p:cNvPr id="27651" name="Espace réservé du numéro de diapositive 2"/>
          <p:cNvSpPr txBox="1">
            <a:spLocks noGrp="1"/>
          </p:cNvSpPr>
          <p:nvPr/>
        </p:nvSpPr>
        <p:spPr bwMode="auto">
          <a:xfrm>
            <a:off x="7812088" y="6453188"/>
            <a:ext cx="1125537" cy="287337"/>
          </a:xfrm>
          <a:prstGeom prst="rect">
            <a:avLst/>
          </a:prstGeom>
          <a:noFill/>
          <a:ln w="9525">
            <a:noFill/>
            <a:miter lim="800000"/>
            <a:headEnd/>
            <a:tailEnd/>
          </a:ln>
        </p:spPr>
        <p:txBody>
          <a:bodyPr anchor="b"/>
          <a:lstStyle/>
          <a:p>
            <a:pPr algn="r"/>
            <a:endParaRPr lang="fr-BE" sz="1200"/>
          </a:p>
        </p:txBody>
      </p:sp>
      <p:sp>
        <p:nvSpPr>
          <p:cNvPr id="12" name="Espace réservé du contenu 2"/>
          <p:cNvSpPr txBox="1">
            <a:spLocks/>
          </p:cNvSpPr>
          <p:nvPr/>
        </p:nvSpPr>
        <p:spPr>
          <a:xfrm>
            <a:off x="571472" y="2786058"/>
            <a:ext cx="8104215" cy="730241"/>
          </a:xfrm>
          <a:prstGeom prst="rect">
            <a:avLst/>
          </a:prstGeom>
        </p:spPr>
        <p:txBody>
          <a:bodyPr vert="horz">
            <a:normAutofit/>
          </a:bodyPr>
          <a:lstStyle/>
          <a:p>
            <a:pPr marL="274320" marR="0" lvl="0" indent="-274320" algn="just" defTabSz="914400" rtl="0" eaLnBrk="1" fontAlgn="auto" latinLnBrk="0" hangingPunct="1">
              <a:lnSpc>
                <a:spcPct val="90000"/>
              </a:lnSpc>
              <a:spcBef>
                <a:spcPct val="20000"/>
              </a:spcBef>
              <a:spcAft>
                <a:spcPts val="0"/>
              </a:spcAft>
              <a:buClr>
                <a:srgbClr val="CAE2FF"/>
              </a:buClr>
              <a:buSzPct val="95000"/>
              <a:buFont typeface="Wingdings 2"/>
              <a:buChar char=""/>
              <a:tabLst/>
              <a:defRPr/>
            </a:pPr>
            <a:endParaRPr kumimoji="0" lang="fr-FR" sz="2400" b="0" i="1" u="none" strike="noStrike" kern="1200" cap="none" spc="0" normalizeH="0" baseline="0" noProof="0" dirty="0" smtClean="0">
              <a:ln>
                <a:noFill/>
              </a:ln>
              <a:solidFill>
                <a:srgbClr val="002060"/>
              </a:solidFill>
              <a:effectLst/>
              <a:uLnTx/>
              <a:uFillTx/>
              <a:latin typeface="+mn-lt"/>
              <a:ea typeface="+mn-ea"/>
              <a:cs typeface="+mn-cs"/>
            </a:endParaRPr>
          </a:p>
          <a:p>
            <a:pPr marL="274320" marR="0" lvl="0" indent="-274320" algn="just" defTabSz="914400" rtl="0" eaLnBrk="1" fontAlgn="auto" latinLnBrk="0" hangingPunct="1">
              <a:lnSpc>
                <a:spcPct val="90000"/>
              </a:lnSpc>
              <a:spcBef>
                <a:spcPct val="20000"/>
              </a:spcBef>
              <a:spcAft>
                <a:spcPts val="0"/>
              </a:spcAft>
              <a:buClr>
                <a:srgbClr val="CAE2FF"/>
              </a:buClr>
              <a:buSzPct val="95000"/>
              <a:buFont typeface="Wingdings 2"/>
              <a:buChar char=""/>
              <a:tabLst/>
              <a:defRPr/>
            </a:pPr>
            <a:endParaRPr kumimoji="0" lang="fr-FR" sz="2400" b="0" i="1" u="none" strike="noStrike" kern="1200" cap="none" spc="0" normalizeH="0" baseline="0" noProof="0" dirty="0" smtClean="0">
              <a:ln>
                <a:noFill/>
              </a:ln>
              <a:solidFill>
                <a:srgbClr val="002060"/>
              </a:solidFill>
              <a:effectLst/>
              <a:uLnTx/>
              <a:uFillTx/>
              <a:latin typeface="+mn-lt"/>
              <a:ea typeface="+mn-ea"/>
              <a:cs typeface="+mn-cs"/>
            </a:endParaRPr>
          </a:p>
          <a:p>
            <a:pPr marL="274320" marR="0" lvl="0" indent="-274320" algn="just" defTabSz="914400" rtl="0" eaLnBrk="1" fontAlgn="auto" latinLnBrk="0" hangingPunct="1">
              <a:lnSpc>
                <a:spcPct val="90000"/>
              </a:lnSpc>
              <a:spcBef>
                <a:spcPct val="20000"/>
              </a:spcBef>
              <a:spcAft>
                <a:spcPts val="0"/>
              </a:spcAft>
              <a:buClr>
                <a:srgbClr val="CAE2FF"/>
              </a:buClr>
              <a:buSzPct val="95000"/>
              <a:buFont typeface="Wingdings 2"/>
              <a:buChar char=""/>
              <a:tabLst/>
              <a:defRPr/>
            </a:pPr>
            <a:endParaRPr kumimoji="0" lang="fr-FR" sz="2400" b="0" i="1" u="none" strike="noStrike" kern="1200" cap="none" spc="0" normalizeH="0" baseline="0" noProof="0" dirty="0" smtClean="0">
              <a:ln>
                <a:noFill/>
              </a:ln>
              <a:solidFill>
                <a:srgbClr val="002060"/>
              </a:solidFill>
              <a:effectLst/>
              <a:uLnTx/>
              <a:uFillTx/>
              <a:latin typeface="+mn-lt"/>
              <a:ea typeface="+mn-ea"/>
              <a:cs typeface="+mn-cs"/>
            </a:endParaRPr>
          </a:p>
          <a:p>
            <a:pPr marL="274320" marR="0" lvl="0" indent="-274320" algn="just" defTabSz="914400" rtl="0" eaLnBrk="1" fontAlgn="auto" latinLnBrk="0" hangingPunct="1">
              <a:lnSpc>
                <a:spcPct val="90000"/>
              </a:lnSpc>
              <a:spcBef>
                <a:spcPct val="20000"/>
              </a:spcBef>
              <a:spcAft>
                <a:spcPts val="0"/>
              </a:spcAft>
              <a:buClr>
                <a:srgbClr val="CAE2FF"/>
              </a:buClr>
              <a:buSzPct val="95000"/>
              <a:buFont typeface="Wingdings 2"/>
              <a:buChar char=""/>
              <a:tabLst/>
              <a:defRPr/>
            </a:pPr>
            <a:endParaRPr kumimoji="0" lang="fr-FR" sz="2400" b="0" i="1" u="none" strike="noStrike" kern="1200" cap="none" spc="0" normalizeH="0" baseline="0" noProof="0" dirty="0" smtClean="0">
              <a:ln>
                <a:noFill/>
              </a:ln>
              <a:solidFill>
                <a:srgbClr val="002060"/>
              </a:solidFill>
              <a:effectLst/>
              <a:uLnTx/>
              <a:uFillTx/>
              <a:latin typeface="+mn-lt"/>
              <a:ea typeface="+mn-ea"/>
              <a:cs typeface="+mn-cs"/>
            </a:endParaRPr>
          </a:p>
          <a:p>
            <a:pPr marL="274320" marR="0" lvl="0" indent="-274320" algn="just" defTabSz="914400" rtl="0" eaLnBrk="1" fontAlgn="auto" latinLnBrk="0" hangingPunct="1">
              <a:lnSpc>
                <a:spcPct val="90000"/>
              </a:lnSpc>
              <a:spcBef>
                <a:spcPct val="20000"/>
              </a:spcBef>
              <a:spcAft>
                <a:spcPts val="0"/>
              </a:spcAft>
              <a:buClr>
                <a:srgbClr val="CAE2FF"/>
              </a:buClr>
              <a:buSzPct val="95000"/>
              <a:buFont typeface="Wingdings 2"/>
              <a:buChar char=""/>
              <a:tabLst/>
              <a:defRPr/>
            </a:pPr>
            <a:endParaRPr kumimoji="0" lang="fr-FR" sz="2400" b="0" i="1" u="none" strike="noStrike" kern="1200" cap="none" spc="0" normalizeH="0" baseline="0" noProof="0" dirty="0" smtClean="0">
              <a:ln>
                <a:noFill/>
              </a:ln>
              <a:solidFill>
                <a:srgbClr val="002060"/>
              </a:solidFill>
              <a:effectLst/>
              <a:uLnTx/>
              <a:uFillTx/>
              <a:latin typeface="+mn-lt"/>
              <a:ea typeface="+mn-ea"/>
              <a:cs typeface="+mn-cs"/>
            </a:endParaRPr>
          </a:p>
          <a:p>
            <a:pPr marL="274320" marR="0" lvl="0" indent="-274320" algn="just" defTabSz="914400" rtl="0" eaLnBrk="1" fontAlgn="auto" latinLnBrk="0" hangingPunct="1">
              <a:lnSpc>
                <a:spcPct val="90000"/>
              </a:lnSpc>
              <a:spcBef>
                <a:spcPct val="20000"/>
              </a:spcBef>
              <a:spcAft>
                <a:spcPts val="0"/>
              </a:spcAft>
              <a:buClr>
                <a:srgbClr val="CAE2FF"/>
              </a:buClr>
              <a:buSzPct val="95000"/>
              <a:buFont typeface="Wingdings 2"/>
              <a:buChar char=""/>
              <a:tabLst/>
              <a:defRPr/>
            </a:pPr>
            <a:endParaRPr kumimoji="0" lang="fr-FR" sz="2400" b="0" i="1" u="none" strike="noStrike" kern="1200" cap="none" spc="0" normalizeH="0" baseline="0" noProof="0" dirty="0" smtClean="0">
              <a:ln>
                <a:noFill/>
              </a:ln>
              <a:solidFill>
                <a:srgbClr val="002060"/>
              </a:solidFill>
              <a:effectLst/>
              <a:uLnTx/>
              <a:uFillTx/>
              <a:latin typeface="+mn-lt"/>
              <a:ea typeface="+mn-ea"/>
              <a:cs typeface="+mn-cs"/>
            </a:endParaRPr>
          </a:p>
        </p:txBody>
      </p:sp>
      <p:pic>
        <p:nvPicPr>
          <p:cNvPr id="11269" name="Picture 5"/>
          <p:cNvPicPr>
            <a:picLocks noChangeAspect="1" noChangeArrowheads="1"/>
          </p:cNvPicPr>
          <p:nvPr/>
        </p:nvPicPr>
        <p:blipFill>
          <a:blip r:embed="rId3" cstate="print"/>
          <a:srcRect/>
          <a:stretch>
            <a:fillRect/>
          </a:stretch>
        </p:blipFill>
        <p:spPr bwMode="auto">
          <a:xfrm>
            <a:off x="0" y="1500174"/>
            <a:ext cx="9144000" cy="1752600"/>
          </a:xfrm>
          <a:prstGeom prst="rect">
            <a:avLst/>
          </a:prstGeom>
          <a:noFill/>
          <a:ln w="9525">
            <a:noFill/>
            <a:miter lim="800000"/>
            <a:headEnd/>
            <a:tailEnd/>
          </a:ln>
          <a:effectLst/>
        </p:spPr>
      </p:pic>
      <p:graphicFrame>
        <p:nvGraphicFramePr>
          <p:cNvPr id="17" name="Tableau 16"/>
          <p:cNvGraphicFramePr>
            <a:graphicFrameLocks noGrp="1"/>
          </p:cNvGraphicFramePr>
          <p:nvPr/>
        </p:nvGraphicFramePr>
        <p:xfrm>
          <a:off x="500034" y="3429000"/>
          <a:ext cx="8429684" cy="578358"/>
        </p:xfrm>
        <a:graphic>
          <a:graphicData uri="http://schemas.openxmlformats.org/drawingml/2006/table">
            <a:tbl>
              <a:tblPr/>
              <a:tblGrid>
                <a:gridCol w="8429684"/>
              </a:tblGrid>
              <a:tr h="371636">
                <a:tc>
                  <a:txBody>
                    <a:bodyPr/>
                    <a:lstStyle/>
                    <a:p>
                      <a:pPr>
                        <a:lnSpc>
                          <a:spcPct val="115000"/>
                        </a:lnSpc>
                        <a:spcAft>
                          <a:spcPts val="0"/>
                        </a:spcAft>
                      </a:pPr>
                      <a:endParaRPr lang="fr-FR" sz="1100" dirty="0">
                        <a:solidFill>
                          <a:srgbClr val="000000"/>
                        </a:solidFill>
                        <a:latin typeface="Arial"/>
                        <a:ea typeface="Times New Roman"/>
                        <a:cs typeface="Times New Roman"/>
                      </a:endParaRPr>
                    </a:p>
                    <a:p>
                      <a:pPr>
                        <a:lnSpc>
                          <a:spcPct val="115000"/>
                        </a:lnSpc>
                        <a:spcAft>
                          <a:spcPts val="0"/>
                        </a:spcAft>
                      </a:pPr>
                      <a:r>
                        <a:rPr lang="fr-FR" sz="1100" dirty="0">
                          <a:solidFill>
                            <a:srgbClr val="000000"/>
                          </a:solidFill>
                          <a:latin typeface="Arial"/>
                          <a:ea typeface="Times New Roman"/>
                          <a:cs typeface="Times New Roman"/>
                        </a:rPr>
                        <a:t>La prise en charge de l'ordre de recette permet de solder les comptes ayant servi à l'acquisition et à</a:t>
                      </a:r>
                      <a:endParaRPr lang="fr-FR" sz="1100" dirty="0">
                        <a:latin typeface="Calibri"/>
                        <a:ea typeface="Times New Roman"/>
                        <a:cs typeface="Times New Roman"/>
                      </a:endParaRPr>
                    </a:p>
                  </a:txBody>
                  <a:tcPr marL="42843" marR="42843" marT="0" marB="0" anchor="b">
                    <a:lnL>
                      <a:noFill/>
                    </a:lnL>
                    <a:lnR>
                      <a:noFill/>
                    </a:lnR>
                    <a:lnT>
                      <a:noFill/>
                    </a:lnT>
                    <a:lnB>
                      <a:noFill/>
                    </a:lnB>
                  </a:tcPr>
                </a:tc>
              </a:tr>
              <a:tr h="185818">
                <a:tc>
                  <a:txBody>
                    <a:bodyPr/>
                    <a:lstStyle/>
                    <a:p>
                      <a:pPr>
                        <a:lnSpc>
                          <a:spcPct val="115000"/>
                        </a:lnSpc>
                        <a:spcAft>
                          <a:spcPts val="0"/>
                        </a:spcAft>
                      </a:pPr>
                      <a:r>
                        <a:rPr lang="fr-FR" sz="1100" dirty="0">
                          <a:solidFill>
                            <a:srgbClr val="000000"/>
                          </a:solidFill>
                          <a:latin typeface="Arial"/>
                          <a:ea typeface="Times New Roman"/>
                          <a:cs typeface="Times New Roman"/>
                        </a:rPr>
                        <a:t>l'amortissement du bien.</a:t>
                      </a:r>
                      <a:endParaRPr lang="fr-FR" sz="1100" dirty="0">
                        <a:latin typeface="Calibri"/>
                        <a:ea typeface="Times New Roman"/>
                        <a:cs typeface="Times New Roman"/>
                      </a:endParaRPr>
                    </a:p>
                  </a:txBody>
                  <a:tcPr marL="42843" marR="42843" marT="0" marB="0" anchor="b">
                    <a:lnL>
                      <a:noFill/>
                    </a:lnL>
                    <a:lnR>
                      <a:noFill/>
                    </a:lnR>
                    <a:lnT>
                      <a:noFill/>
                    </a:lnT>
                    <a:lnB>
                      <a:noFill/>
                    </a:lnB>
                  </a:tcPr>
                </a:tc>
              </a:tr>
            </a:tbl>
          </a:graphicData>
        </a:graphic>
      </p:graphicFrame>
      <p:sp>
        <p:nvSpPr>
          <p:cNvPr id="11273" name="Rectangle 9"/>
          <p:cNvSpPr>
            <a:spLocks noChangeArrowheads="1"/>
          </p:cNvSpPr>
          <p:nvPr/>
        </p:nvSpPr>
        <p:spPr bwMode="auto">
          <a:xfrm>
            <a:off x="285720" y="5572140"/>
            <a:ext cx="8858280" cy="2616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a:t>
            </a:r>
            <a:r>
              <a:rPr kumimoji="0" lang="fr-FR" sz="1100" b="0" i="0" u="none" strike="noStrike" cap="none" normalizeH="0" baseline="0" dirty="0" smtClean="0">
                <a:ln>
                  <a:noFill/>
                </a:ln>
                <a:solidFill>
                  <a:schemeClr val="tx1"/>
                </a:solidFill>
                <a:effectLst/>
                <a:latin typeface="Calibri"/>
                <a:ea typeface="Times New Roman" pitchFamily="18" charset="0"/>
                <a:cs typeface="Arial" pitchFamily="34" charset="0"/>
              </a:rPr>
              <a:t>’</a:t>
            </a:r>
            <a:r>
              <a:rPr kumimoji="0" lang="fr-FR"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objectif est de </a:t>
            </a:r>
            <a:r>
              <a:rPr kumimoji="0" lang="fr-FR"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solder les comptes de classe 2 ayant servi </a:t>
            </a:r>
            <a:r>
              <a:rPr kumimoji="0" lang="fr-FR" sz="1100" b="1" i="0" u="none" strike="noStrike" cap="none" normalizeH="0" baseline="0" dirty="0" smtClean="0">
                <a:ln>
                  <a:noFill/>
                </a:ln>
                <a:solidFill>
                  <a:schemeClr val="tx1"/>
                </a:solidFill>
                <a:effectLst/>
                <a:latin typeface="Calibri"/>
                <a:ea typeface="Times New Roman" pitchFamily="18" charset="0"/>
                <a:cs typeface="Arial" pitchFamily="34" charset="0"/>
              </a:rPr>
              <a:t>à</a:t>
            </a:r>
            <a:r>
              <a:rPr kumimoji="0" lang="fr-FR"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l</a:t>
            </a:r>
            <a:r>
              <a:rPr kumimoji="0" lang="fr-FR" sz="1100" b="1" i="0" u="none" strike="noStrike" cap="none" normalizeH="0" baseline="0" dirty="0" smtClean="0">
                <a:ln>
                  <a:noFill/>
                </a:ln>
                <a:solidFill>
                  <a:schemeClr val="tx1"/>
                </a:solidFill>
                <a:effectLst/>
                <a:latin typeface="Calibri"/>
                <a:ea typeface="Times New Roman" pitchFamily="18" charset="0"/>
                <a:cs typeface="Arial" pitchFamily="34" charset="0"/>
              </a:rPr>
              <a:t>’</a:t>
            </a:r>
            <a:r>
              <a:rPr kumimoji="0" lang="fr-FR"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immobilisation du bien (205, 2183</a:t>
            </a:r>
            <a:r>
              <a:rPr kumimoji="0" lang="fr-FR" sz="1100" b="1" i="0" u="none" strike="noStrike" cap="none" normalizeH="0" baseline="0" dirty="0" smtClean="0">
                <a:ln>
                  <a:noFill/>
                </a:ln>
                <a:solidFill>
                  <a:schemeClr val="tx1"/>
                </a:solidFill>
                <a:effectLst/>
                <a:latin typeface="Calibri"/>
                <a:ea typeface="Times New Roman" pitchFamily="18" charset="0"/>
                <a:cs typeface="Arial" pitchFamily="34" charset="0"/>
              </a:rPr>
              <a:t>…</a:t>
            </a:r>
            <a:r>
              <a:rPr kumimoji="0" lang="fr-FR"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et </a:t>
            </a:r>
            <a:r>
              <a:rPr kumimoji="0" lang="fr-FR" sz="1100" b="1" i="0" u="none" strike="noStrike" cap="none" normalizeH="0" baseline="0" dirty="0" smtClean="0">
                <a:ln>
                  <a:noFill/>
                </a:ln>
                <a:solidFill>
                  <a:schemeClr val="tx1"/>
                </a:solidFill>
                <a:effectLst/>
                <a:latin typeface="Calibri"/>
                <a:ea typeface="Times New Roman" pitchFamily="18" charset="0"/>
                <a:cs typeface="Arial" pitchFamily="34" charset="0"/>
              </a:rPr>
              <a:t>à</a:t>
            </a:r>
            <a:r>
              <a:rPr kumimoji="0" lang="fr-FR"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l</a:t>
            </a:r>
            <a:r>
              <a:rPr kumimoji="0" lang="fr-FR" sz="1100" b="1" i="0" u="none" strike="noStrike" cap="none" normalizeH="0" baseline="0" dirty="0" smtClean="0">
                <a:ln>
                  <a:noFill/>
                </a:ln>
                <a:solidFill>
                  <a:schemeClr val="tx1"/>
                </a:solidFill>
                <a:effectLst/>
                <a:latin typeface="Calibri"/>
                <a:ea typeface="Times New Roman" pitchFamily="18" charset="0"/>
                <a:cs typeface="Arial" pitchFamily="34" charset="0"/>
              </a:rPr>
              <a:t>’</a:t>
            </a:r>
            <a:r>
              <a:rPr kumimoji="0" lang="fr-FR"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amortissement.</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pic>
        <p:nvPicPr>
          <p:cNvPr id="11274" name="Picture 10"/>
          <p:cNvPicPr>
            <a:picLocks noChangeAspect="1" noChangeArrowheads="1"/>
          </p:cNvPicPr>
          <p:nvPr/>
        </p:nvPicPr>
        <p:blipFill>
          <a:blip r:embed="rId4" cstate="print"/>
          <a:srcRect/>
          <a:stretch>
            <a:fillRect/>
          </a:stretch>
        </p:blipFill>
        <p:spPr bwMode="auto">
          <a:xfrm>
            <a:off x="428596" y="4071942"/>
            <a:ext cx="7929586" cy="107631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fontScale="92500" lnSpcReduction="10000"/>
          </a:bodyPr>
          <a:lstStyle/>
          <a:p>
            <a:pPr marL="0" indent="0">
              <a:buNone/>
            </a:pPr>
            <a:r>
              <a:rPr lang="fr-FR" sz="3500" b="1" dirty="0">
                <a:solidFill>
                  <a:srgbClr val="0070C0"/>
                </a:solidFill>
              </a:rPr>
              <a:t>Les immobilisations incorporelles non financières</a:t>
            </a:r>
            <a:endParaRPr lang="fr-FR" sz="3500" b="1" dirty="0" smtClean="0">
              <a:solidFill>
                <a:srgbClr val="0070C0"/>
              </a:solidFill>
            </a:endParaRPr>
          </a:p>
          <a:p>
            <a:r>
              <a:rPr lang="fr-FR" sz="2400" dirty="0" smtClean="0"/>
              <a:t>Une </a:t>
            </a:r>
            <a:r>
              <a:rPr lang="fr-FR" sz="2400" dirty="0"/>
              <a:t>immobilisation incorporelle est un actif non monétaire sans substance physique. Elle est identifiable si elle est séparable des activités de l’EPLE, c’est-à-dire susceptible d’être vendue, transférée, louée ou échangée de manière isolée ou avec un contrat, un autre actif ou passif ; ou si elle résulte d’un droit légal ou contractuel.</a:t>
            </a:r>
          </a:p>
          <a:p>
            <a:r>
              <a:rPr lang="fr-FR" sz="2200" b="1" dirty="0">
                <a:solidFill>
                  <a:srgbClr val="C00000"/>
                </a:solidFill>
              </a:rPr>
              <a:t>205 - Concessions et droits similaires, brevets, licences, marques, procédés, droits et valeurs similaires.</a:t>
            </a:r>
          </a:p>
          <a:p>
            <a:r>
              <a:rPr lang="fr-FR" sz="2200" dirty="0"/>
              <a:t>Ces éléments incorporels correspondent aux dépenses faites pour obtenir l'avantage que constitue la protection accordée sous certaines conditions au titulaire d'une concession, à l'inventeur, à l'auteur ou au bénéficiaire du droit d'exploitation d'un brevet, d'une marque, de modèles, dessins, droits de propriété littéraire ou artistique (logiciels informatiques).</a:t>
            </a: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7</a:t>
            </a:fld>
            <a:endParaRPr lang="en-US"/>
          </a:p>
        </p:txBody>
      </p:sp>
    </p:spTree>
    <p:extLst>
      <p:ext uri="{BB962C8B-B14F-4D97-AF65-F5344CB8AC3E}">
        <p14:creationId xmlns="" xmlns:p14="http://schemas.microsoft.com/office/powerpoint/2010/main" val="48656031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500034" y="785794"/>
            <a:ext cx="8229600" cy="1143000"/>
          </a:xfrm>
        </p:spPr>
        <p:txBody>
          <a:bodyPr>
            <a:normAutofit fontScale="90000"/>
          </a:bodyPr>
          <a:lstStyle/>
          <a:p>
            <a:r>
              <a:rPr lang="fr-FR" sz="2700" b="1" dirty="0" smtClean="0"/>
              <a:t>Sortie de l'inventaire du bien reçu en dotation partiellement amorti</a:t>
            </a:r>
            <a:r>
              <a:rPr lang="fr-FR" b="1" dirty="0" smtClean="0"/>
              <a:t/>
            </a:r>
            <a:br>
              <a:rPr lang="fr-FR" b="1" dirty="0" smtClean="0"/>
            </a:br>
            <a:endParaRPr lang="fr-FR" dirty="0"/>
          </a:p>
        </p:txBody>
      </p:sp>
      <p:sp>
        <p:nvSpPr>
          <p:cNvPr id="2" name="Espace réservé de la date 1"/>
          <p:cNvSpPr>
            <a:spLocks noGrp="1"/>
          </p:cNvSpPr>
          <p:nvPr>
            <p:ph type="dt" sz="half" idx="10"/>
          </p:nvPr>
        </p:nvSpPr>
        <p:spPr/>
        <p:txBody>
          <a:bodyPr/>
          <a:lstStyle/>
          <a:p>
            <a:fld id="{A8AF628A-A867-4937-BBE5-207DB6F9C51A}" type="datetime1">
              <a:rPr lang="en-US" smtClean="0"/>
              <a:pPr/>
              <a:t>5/10/2019</a:t>
            </a:fld>
            <a:endParaRPr lang="en-US"/>
          </a:p>
        </p:txBody>
      </p:sp>
      <p:sp>
        <p:nvSpPr>
          <p:cNvPr id="3" name="Espace réservé du pied de page 2"/>
          <p:cNvSpPr>
            <a:spLocks noGrp="1"/>
          </p:cNvSpPr>
          <p:nvPr>
            <p:ph type="ftr" sz="quarter" idx="11"/>
          </p:nvPr>
        </p:nvSpPr>
        <p:spPr/>
        <p:txBody>
          <a:bodyPr/>
          <a:lstStyle/>
          <a:p>
            <a:r>
              <a:rPr lang="en-US" smtClean="0"/>
              <a:t>Footer Text</a:t>
            </a:r>
            <a:endParaRPr lang="en-US"/>
          </a:p>
        </p:txBody>
      </p:sp>
      <p:sp>
        <p:nvSpPr>
          <p:cNvPr id="4" name="Espace réservé du numéro de diapositive 3"/>
          <p:cNvSpPr>
            <a:spLocks noGrp="1"/>
          </p:cNvSpPr>
          <p:nvPr>
            <p:ph type="sldNum" sz="quarter" idx="12"/>
          </p:nvPr>
        </p:nvSpPr>
        <p:spPr/>
        <p:txBody>
          <a:bodyPr/>
          <a:lstStyle/>
          <a:p>
            <a:fld id="{BA9B540C-44DA-4F69-89C9-7C84606640D3}" type="slidenum">
              <a:rPr lang="en-US" smtClean="0"/>
              <a:pPr/>
              <a:t>70</a:t>
            </a:fld>
            <a:endParaRPr lang="en-US"/>
          </a:p>
        </p:txBody>
      </p:sp>
      <p:pic>
        <p:nvPicPr>
          <p:cNvPr id="71683" name="Picture 3"/>
          <p:cNvPicPr>
            <a:picLocks noGrp="1" noChangeAspect="1" noChangeArrowheads="1"/>
          </p:cNvPicPr>
          <p:nvPr>
            <p:ph idx="1"/>
          </p:nvPr>
        </p:nvPicPr>
        <p:blipFill>
          <a:blip r:embed="rId2" cstate="print"/>
          <a:srcRect/>
          <a:stretch>
            <a:fillRect/>
          </a:stretch>
        </p:blipFill>
        <p:spPr bwMode="auto">
          <a:xfrm>
            <a:off x="214282" y="1428736"/>
            <a:ext cx="8229600" cy="1608279"/>
          </a:xfrm>
          <a:prstGeom prst="rect">
            <a:avLst/>
          </a:prstGeom>
          <a:noFill/>
          <a:ln w="9525">
            <a:noFill/>
            <a:miter lim="800000"/>
            <a:headEnd/>
            <a:tailEnd/>
          </a:ln>
          <a:effectLst/>
        </p:spPr>
      </p:pic>
      <p:graphicFrame>
        <p:nvGraphicFramePr>
          <p:cNvPr id="10" name="Tableau 9"/>
          <p:cNvGraphicFramePr>
            <a:graphicFrameLocks noGrp="1"/>
          </p:cNvGraphicFramePr>
          <p:nvPr/>
        </p:nvGraphicFramePr>
        <p:xfrm>
          <a:off x="428596" y="3214686"/>
          <a:ext cx="8429685" cy="860665"/>
        </p:xfrm>
        <a:graphic>
          <a:graphicData uri="http://schemas.openxmlformats.org/drawingml/2006/table">
            <a:tbl>
              <a:tblPr/>
              <a:tblGrid>
                <a:gridCol w="2538728"/>
                <a:gridCol w="961258"/>
                <a:gridCol w="961258"/>
                <a:gridCol w="1783154"/>
                <a:gridCol w="1168621"/>
                <a:gridCol w="1016666"/>
              </a:tblGrid>
              <a:tr h="282307">
                <a:tc>
                  <a:txBody>
                    <a:bodyPr/>
                    <a:lstStyle/>
                    <a:p>
                      <a:pPr>
                        <a:lnSpc>
                          <a:spcPct val="115000"/>
                        </a:lnSpc>
                        <a:spcAft>
                          <a:spcPts val="0"/>
                        </a:spcAft>
                      </a:pPr>
                      <a:r>
                        <a:rPr lang="fr-FR" sz="1100" b="1" dirty="0">
                          <a:solidFill>
                            <a:srgbClr val="000000"/>
                          </a:solidFill>
                          <a:latin typeface="Arial"/>
                          <a:ea typeface="Times New Roman"/>
                          <a:cs typeface="Times New Roman"/>
                        </a:rPr>
                        <a:t>Etape comptable :</a:t>
                      </a:r>
                      <a:endParaRPr lang="fr-FR" sz="1100" dirty="0">
                        <a:latin typeface="Calibri"/>
                        <a:ea typeface="Times New Roman"/>
                        <a:cs typeface="Times New Roman"/>
                      </a:endParaRPr>
                    </a:p>
                  </a:txBody>
                  <a:tcPr marL="42498" marR="42498" marT="0" marB="0" anchor="b">
                    <a:lnL>
                      <a:noFill/>
                    </a:lnL>
                    <a:lnR>
                      <a:noFill/>
                    </a:lnR>
                    <a:lnT>
                      <a:noFill/>
                    </a:lnT>
                    <a:lnB>
                      <a:noFill/>
                    </a:lnB>
                  </a:tcPr>
                </a:tc>
                <a:tc>
                  <a:txBody>
                    <a:bodyPr/>
                    <a:lstStyle/>
                    <a:p>
                      <a:pPr>
                        <a:lnSpc>
                          <a:spcPct val="115000"/>
                        </a:lnSpc>
                      </a:pPr>
                      <a:endParaRPr lang="fr-FR" sz="1100">
                        <a:latin typeface="Calibri"/>
                      </a:endParaRPr>
                    </a:p>
                  </a:txBody>
                  <a:tcPr marL="42498" marR="42498" marT="0" marB="0" anchor="b">
                    <a:lnL>
                      <a:noFill/>
                    </a:lnL>
                    <a:lnR>
                      <a:noFill/>
                    </a:lnR>
                    <a:lnT>
                      <a:noFill/>
                    </a:lnT>
                    <a:lnB>
                      <a:noFill/>
                    </a:lnB>
                  </a:tcPr>
                </a:tc>
                <a:tc>
                  <a:txBody>
                    <a:bodyPr/>
                    <a:lstStyle/>
                    <a:p>
                      <a:pPr>
                        <a:lnSpc>
                          <a:spcPct val="115000"/>
                        </a:lnSpc>
                      </a:pPr>
                      <a:endParaRPr lang="fr-FR" sz="1100">
                        <a:latin typeface="Calibri"/>
                      </a:endParaRPr>
                    </a:p>
                  </a:txBody>
                  <a:tcPr marL="42498" marR="42498" marT="0" marB="0" anchor="b">
                    <a:lnL>
                      <a:noFill/>
                    </a:lnL>
                    <a:lnR>
                      <a:noFill/>
                    </a:lnR>
                    <a:lnT>
                      <a:noFill/>
                    </a:lnT>
                    <a:lnB>
                      <a:noFill/>
                    </a:lnB>
                  </a:tcPr>
                </a:tc>
                <a:tc>
                  <a:txBody>
                    <a:bodyPr/>
                    <a:lstStyle/>
                    <a:p>
                      <a:pPr>
                        <a:lnSpc>
                          <a:spcPct val="115000"/>
                        </a:lnSpc>
                      </a:pPr>
                      <a:endParaRPr lang="fr-FR" sz="1100">
                        <a:latin typeface="Calibri"/>
                      </a:endParaRPr>
                    </a:p>
                  </a:txBody>
                  <a:tcPr marL="42498" marR="42498" marT="0" marB="0" anchor="b">
                    <a:lnL>
                      <a:noFill/>
                    </a:lnL>
                    <a:lnR>
                      <a:noFill/>
                    </a:lnR>
                    <a:lnT>
                      <a:noFill/>
                    </a:lnT>
                    <a:lnB>
                      <a:noFill/>
                    </a:lnB>
                  </a:tcPr>
                </a:tc>
                <a:tc>
                  <a:txBody>
                    <a:bodyPr/>
                    <a:lstStyle/>
                    <a:p>
                      <a:pPr>
                        <a:lnSpc>
                          <a:spcPct val="115000"/>
                        </a:lnSpc>
                      </a:pPr>
                      <a:endParaRPr lang="fr-FR" sz="1100">
                        <a:latin typeface="Calibri"/>
                      </a:endParaRPr>
                    </a:p>
                  </a:txBody>
                  <a:tcPr marL="42498" marR="42498" marT="0" marB="0" anchor="b">
                    <a:lnL>
                      <a:noFill/>
                    </a:lnL>
                    <a:lnR>
                      <a:noFill/>
                    </a:lnR>
                    <a:lnT>
                      <a:noFill/>
                    </a:lnT>
                    <a:lnB>
                      <a:noFill/>
                    </a:lnB>
                  </a:tcPr>
                </a:tc>
                <a:tc>
                  <a:txBody>
                    <a:bodyPr/>
                    <a:lstStyle/>
                    <a:p>
                      <a:pPr>
                        <a:lnSpc>
                          <a:spcPct val="115000"/>
                        </a:lnSpc>
                      </a:pPr>
                      <a:endParaRPr lang="fr-FR" sz="1100">
                        <a:latin typeface="Calibri"/>
                      </a:endParaRPr>
                    </a:p>
                  </a:txBody>
                  <a:tcPr marL="42498" marR="42498" marT="0" marB="0" anchor="b">
                    <a:lnL>
                      <a:noFill/>
                    </a:lnL>
                    <a:lnR>
                      <a:noFill/>
                    </a:lnR>
                    <a:lnT>
                      <a:noFill/>
                    </a:lnT>
                    <a:lnB>
                      <a:noFill/>
                    </a:lnB>
                  </a:tcPr>
                </a:tc>
              </a:tr>
              <a:tr h="552957">
                <a:tc gridSpan="6">
                  <a:txBody>
                    <a:bodyPr/>
                    <a:lstStyle/>
                    <a:p>
                      <a:pPr algn="just">
                        <a:lnSpc>
                          <a:spcPct val="115000"/>
                        </a:lnSpc>
                        <a:spcAft>
                          <a:spcPts val="0"/>
                        </a:spcAft>
                      </a:pPr>
                      <a:r>
                        <a:rPr lang="fr-FR" sz="1100" dirty="0">
                          <a:latin typeface="Arial"/>
                          <a:ea typeface="Times New Roman"/>
                          <a:cs typeface="Times New Roman"/>
                        </a:rPr>
                        <a:t>L'ordre de recette est unique, il est réparti au débit des comptes 28 et 102 ou 103 au prorata de la</a:t>
                      </a:r>
                      <a:endParaRPr lang="fr-FR" sz="1100" dirty="0">
                        <a:latin typeface="Calibri"/>
                        <a:ea typeface="Times New Roman"/>
                        <a:cs typeface="Times New Roman"/>
                      </a:endParaRPr>
                    </a:p>
                    <a:p>
                      <a:pPr algn="just">
                        <a:lnSpc>
                          <a:spcPct val="115000"/>
                        </a:lnSpc>
                        <a:spcAft>
                          <a:spcPts val="0"/>
                        </a:spcAft>
                      </a:pPr>
                      <a:r>
                        <a:rPr lang="fr-FR" sz="1100" dirty="0">
                          <a:latin typeface="Arial"/>
                          <a:ea typeface="Times New Roman"/>
                          <a:cs typeface="Times New Roman"/>
                        </a:rPr>
                        <a:t> part amortie et de la p</a:t>
                      </a:r>
                      <a:r>
                        <a:rPr lang="fr-FR" sz="1100" dirty="0">
                          <a:solidFill>
                            <a:srgbClr val="000000"/>
                          </a:solidFill>
                          <a:latin typeface="Arial"/>
                          <a:ea typeface="Times New Roman"/>
                          <a:cs typeface="Times New Roman"/>
                        </a:rPr>
                        <a:t>art non amortie. Il permet de solder les comptes ayant servi à l’acquisition et à</a:t>
                      </a:r>
                      <a:endParaRPr lang="fr-FR" sz="1100" dirty="0">
                        <a:latin typeface="Calibri"/>
                        <a:ea typeface="Times New Roman"/>
                        <a:cs typeface="Times New Roman"/>
                      </a:endParaRPr>
                    </a:p>
                    <a:p>
                      <a:pPr algn="just">
                        <a:lnSpc>
                          <a:spcPct val="115000"/>
                        </a:lnSpc>
                        <a:spcAft>
                          <a:spcPts val="0"/>
                        </a:spcAft>
                      </a:pPr>
                      <a:r>
                        <a:rPr lang="fr-FR" sz="1100" dirty="0">
                          <a:solidFill>
                            <a:srgbClr val="000000"/>
                          </a:solidFill>
                          <a:latin typeface="Arial"/>
                          <a:ea typeface="Times New Roman"/>
                          <a:cs typeface="Times New Roman"/>
                        </a:rPr>
                        <a:t> l’amortissement, ainsi que le compte de financement pour la part non amortie.</a:t>
                      </a:r>
                      <a:endParaRPr lang="fr-FR" sz="1100" dirty="0">
                        <a:latin typeface="Calibri"/>
                        <a:ea typeface="Times New Roman"/>
                        <a:cs typeface="Times New Roman"/>
                      </a:endParaRPr>
                    </a:p>
                  </a:txBody>
                  <a:tcPr marL="42498" marR="42498" marT="0" marB="0" anchor="b">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bl>
          </a:graphicData>
        </a:graphic>
      </p:graphicFrame>
      <p:pic>
        <p:nvPicPr>
          <p:cNvPr id="71684" name="Picture 4"/>
          <p:cNvPicPr>
            <a:picLocks noChangeAspect="1" noChangeArrowheads="1"/>
          </p:cNvPicPr>
          <p:nvPr/>
        </p:nvPicPr>
        <p:blipFill>
          <a:blip r:embed="rId3" cstate="print"/>
          <a:srcRect/>
          <a:stretch>
            <a:fillRect/>
          </a:stretch>
        </p:blipFill>
        <p:spPr bwMode="auto">
          <a:xfrm>
            <a:off x="500034" y="4214818"/>
            <a:ext cx="7572428" cy="1643074"/>
          </a:xfrm>
          <a:prstGeom prst="rect">
            <a:avLst/>
          </a:prstGeom>
          <a:noFill/>
          <a:ln w="9525">
            <a:noFill/>
            <a:miter lim="800000"/>
            <a:headEnd/>
            <a:tailEnd/>
          </a:ln>
          <a:effectLst/>
        </p:spPr>
      </p:pic>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dirty="0" smtClean="0"/>
              <a:t>Sortie de l'inventaire du bien acquis sur subventions partiellement amorti</a:t>
            </a:r>
            <a:endParaRPr lang="fr-FR" sz="2400"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71</a:t>
            </a:fld>
            <a:endParaRPr lang="en-US"/>
          </a:p>
        </p:txBody>
      </p:sp>
      <p:pic>
        <p:nvPicPr>
          <p:cNvPr id="72706" name="Picture 2"/>
          <p:cNvPicPr>
            <a:picLocks noGrp="1" noChangeAspect="1" noChangeArrowheads="1"/>
          </p:cNvPicPr>
          <p:nvPr>
            <p:ph idx="1"/>
          </p:nvPr>
        </p:nvPicPr>
        <p:blipFill>
          <a:blip r:embed="rId2" cstate="print"/>
          <a:srcRect/>
          <a:stretch>
            <a:fillRect/>
          </a:stretch>
        </p:blipFill>
        <p:spPr bwMode="auto">
          <a:xfrm>
            <a:off x="285720" y="1857364"/>
            <a:ext cx="8229600" cy="1387300"/>
          </a:xfrm>
          <a:prstGeom prst="rect">
            <a:avLst/>
          </a:prstGeom>
          <a:noFill/>
          <a:ln w="9525">
            <a:noFill/>
            <a:miter lim="800000"/>
            <a:headEnd/>
            <a:tailEnd/>
          </a:ln>
          <a:effectLst/>
        </p:spPr>
      </p:pic>
      <p:graphicFrame>
        <p:nvGraphicFramePr>
          <p:cNvPr id="8" name="Tableau 7"/>
          <p:cNvGraphicFramePr>
            <a:graphicFrameLocks noGrp="1"/>
          </p:cNvGraphicFramePr>
          <p:nvPr/>
        </p:nvGraphicFramePr>
        <p:xfrm>
          <a:off x="395536" y="3286124"/>
          <a:ext cx="8176992" cy="3154680"/>
        </p:xfrm>
        <a:graphic>
          <a:graphicData uri="http://schemas.openxmlformats.org/drawingml/2006/table">
            <a:tbl>
              <a:tblPr/>
              <a:tblGrid>
                <a:gridCol w="3469373"/>
                <a:gridCol w="905776"/>
                <a:gridCol w="1781761"/>
                <a:gridCol w="1081296"/>
                <a:gridCol w="938786"/>
              </a:tblGrid>
              <a:tr h="145733">
                <a:tc>
                  <a:txBody>
                    <a:bodyPr/>
                    <a:lstStyle/>
                    <a:p>
                      <a:pPr>
                        <a:lnSpc>
                          <a:spcPct val="115000"/>
                        </a:lnSpc>
                        <a:spcAft>
                          <a:spcPts val="0"/>
                        </a:spcAft>
                      </a:pPr>
                      <a:r>
                        <a:rPr lang="fr-FR" sz="1800" b="1" dirty="0">
                          <a:solidFill>
                            <a:srgbClr val="000000"/>
                          </a:solidFill>
                          <a:latin typeface="Arial"/>
                          <a:ea typeface="Times New Roman"/>
                          <a:cs typeface="Times New Roman"/>
                        </a:rPr>
                        <a:t>Etape comptable :</a:t>
                      </a:r>
                      <a:endParaRPr lang="fr-FR" sz="1800" dirty="0">
                        <a:latin typeface="Calibri"/>
                        <a:ea typeface="Times New Roman"/>
                        <a:cs typeface="Times New Roman"/>
                      </a:endParaRPr>
                    </a:p>
                  </a:txBody>
                  <a:tcPr marL="42187" marR="42187" marT="0" marB="0" anchor="b">
                    <a:lnL>
                      <a:noFill/>
                    </a:lnL>
                    <a:lnR>
                      <a:noFill/>
                    </a:lnR>
                    <a:lnT>
                      <a:noFill/>
                    </a:lnT>
                    <a:lnB>
                      <a:noFill/>
                    </a:lnB>
                  </a:tcPr>
                </a:tc>
                <a:tc>
                  <a:txBody>
                    <a:bodyPr/>
                    <a:lstStyle/>
                    <a:p>
                      <a:pPr>
                        <a:lnSpc>
                          <a:spcPct val="115000"/>
                        </a:lnSpc>
                      </a:pPr>
                      <a:endParaRPr lang="fr-FR" sz="1000">
                        <a:latin typeface="Calibri"/>
                      </a:endParaRPr>
                    </a:p>
                  </a:txBody>
                  <a:tcPr marL="42187" marR="42187" marT="0" marB="0" anchor="b">
                    <a:lnL>
                      <a:noFill/>
                    </a:lnL>
                    <a:lnR>
                      <a:noFill/>
                    </a:lnR>
                    <a:lnT>
                      <a:noFill/>
                    </a:lnT>
                    <a:lnB>
                      <a:noFill/>
                    </a:lnB>
                  </a:tcPr>
                </a:tc>
                <a:tc>
                  <a:txBody>
                    <a:bodyPr/>
                    <a:lstStyle/>
                    <a:p>
                      <a:pPr>
                        <a:lnSpc>
                          <a:spcPct val="115000"/>
                        </a:lnSpc>
                      </a:pPr>
                      <a:endParaRPr lang="fr-FR" sz="1000">
                        <a:latin typeface="Calibri"/>
                      </a:endParaRPr>
                    </a:p>
                  </a:txBody>
                  <a:tcPr marL="42187" marR="42187" marT="0" marB="0" anchor="b">
                    <a:lnL>
                      <a:noFill/>
                    </a:lnL>
                    <a:lnR>
                      <a:noFill/>
                    </a:lnR>
                    <a:lnT>
                      <a:noFill/>
                    </a:lnT>
                    <a:lnB>
                      <a:noFill/>
                    </a:lnB>
                  </a:tcPr>
                </a:tc>
                <a:tc>
                  <a:txBody>
                    <a:bodyPr/>
                    <a:lstStyle/>
                    <a:p>
                      <a:pPr>
                        <a:lnSpc>
                          <a:spcPct val="115000"/>
                        </a:lnSpc>
                      </a:pPr>
                      <a:endParaRPr lang="fr-FR" sz="1000">
                        <a:latin typeface="Calibri"/>
                      </a:endParaRPr>
                    </a:p>
                  </a:txBody>
                  <a:tcPr marL="42187" marR="42187" marT="0" marB="0" anchor="b">
                    <a:lnL>
                      <a:noFill/>
                    </a:lnL>
                    <a:lnR>
                      <a:noFill/>
                    </a:lnR>
                    <a:lnT>
                      <a:noFill/>
                    </a:lnT>
                    <a:lnB>
                      <a:noFill/>
                    </a:lnB>
                  </a:tcPr>
                </a:tc>
                <a:tc>
                  <a:txBody>
                    <a:bodyPr/>
                    <a:lstStyle/>
                    <a:p>
                      <a:pPr>
                        <a:lnSpc>
                          <a:spcPct val="115000"/>
                        </a:lnSpc>
                      </a:pPr>
                      <a:endParaRPr lang="fr-FR" sz="1000">
                        <a:latin typeface="Calibri"/>
                      </a:endParaRPr>
                    </a:p>
                  </a:txBody>
                  <a:tcPr marL="42187" marR="42187" marT="0" marB="0" anchor="b">
                    <a:lnL>
                      <a:noFill/>
                    </a:lnL>
                    <a:lnR>
                      <a:noFill/>
                    </a:lnR>
                    <a:lnT>
                      <a:noFill/>
                    </a:lnT>
                    <a:lnB>
                      <a:noFill/>
                    </a:lnB>
                  </a:tcPr>
                </a:tc>
              </a:tr>
              <a:tr h="267178">
                <a:tc gridSpan="5">
                  <a:txBody>
                    <a:bodyPr/>
                    <a:lstStyle/>
                    <a:p>
                      <a:pPr>
                        <a:lnSpc>
                          <a:spcPct val="115000"/>
                        </a:lnSpc>
                        <a:spcAft>
                          <a:spcPts val="0"/>
                        </a:spcAft>
                      </a:pPr>
                      <a:r>
                        <a:rPr lang="fr-FR" sz="1800" b="1" dirty="0">
                          <a:latin typeface="Arial"/>
                          <a:ea typeface="Times New Roman"/>
                          <a:cs typeface="Times New Roman"/>
                        </a:rPr>
                        <a:t>L'ordre de recette est unique, </a:t>
                      </a:r>
                      <a:r>
                        <a:rPr lang="fr-FR" sz="1800" dirty="0">
                          <a:latin typeface="Arial"/>
                          <a:ea typeface="Times New Roman"/>
                          <a:cs typeface="Times New Roman"/>
                        </a:rPr>
                        <a:t>il est réparti au débit des comptes 28 et 131 à 138 au prorata de la part amortie et de la part non amortie.</a:t>
                      </a:r>
                      <a:endParaRPr lang="fr-FR" sz="1800" dirty="0">
                        <a:latin typeface="Calibri"/>
                        <a:ea typeface="Times New Roman"/>
                        <a:cs typeface="Times New Roman"/>
                      </a:endParaRPr>
                    </a:p>
                  </a:txBody>
                  <a:tcPr marL="42187" marR="42187" marT="0" marB="0" anchor="b">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400767">
                <a:tc gridSpan="5">
                  <a:txBody>
                    <a:bodyPr/>
                    <a:lstStyle/>
                    <a:p>
                      <a:pPr algn="just">
                        <a:lnSpc>
                          <a:spcPct val="115000"/>
                        </a:lnSpc>
                        <a:spcAft>
                          <a:spcPts val="0"/>
                        </a:spcAft>
                      </a:pPr>
                      <a:r>
                        <a:rPr lang="fr-FR" sz="1800" b="1" u="sng" dirty="0">
                          <a:solidFill>
                            <a:srgbClr val="000000"/>
                          </a:solidFill>
                          <a:latin typeface="Arial"/>
                          <a:ea typeface="Times New Roman"/>
                          <a:cs typeface="Times New Roman"/>
                        </a:rPr>
                        <a:t>Ceci afin de solder les comptes ayant servi à l'acquisition, l'amortissement, et le financement du bien. </a:t>
                      </a:r>
                      <a:r>
                        <a:rPr lang="fr-FR" sz="1800" b="1" dirty="0">
                          <a:solidFill>
                            <a:srgbClr val="000000"/>
                          </a:solidFill>
                          <a:latin typeface="Arial"/>
                          <a:ea typeface="Times New Roman"/>
                          <a:cs typeface="Times New Roman"/>
                        </a:rPr>
                        <a:t>L’agent comptable doit aussi passer une écriture pour l’annulation du financement de la part amortie de la subvention.</a:t>
                      </a:r>
                      <a:endParaRPr lang="fr-FR" sz="1800" b="1" dirty="0">
                        <a:latin typeface="Calibri"/>
                        <a:ea typeface="Times New Roman"/>
                        <a:cs typeface="Times New Roman"/>
                      </a:endParaRPr>
                    </a:p>
                  </a:txBody>
                  <a:tcPr marL="42187" marR="42187" marT="0" marB="0" anchor="b">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400767">
                <a:tc gridSpan="5">
                  <a:txBody>
                    <a:bodyPr/>
                    <a:lstStyle/>
                    <a:p>
                      <a:pPr>
                        <a:lnSpc>
                          <a:spcPct val="115000"/>
                        </a:lnSpc>
                        <a:spcAft>
                          <a:spcPts val="0"/>
                        </a:spcAft>
                      </a:pPr>
                      <a:endParaRPr lang="fr-FR" sz="1800" dirty="0">
                        <a:solidFill>
                          <a:srgbClr val="000000"/>
                        </a:solidFill>
                        <a:latin typeface="Arial"/>
                        <a:ea typeface="Times New Roman"/>
                        <a:cs typeface="Times New Roman"/>
                      </a:endParaRPr>
                    </a:p>
                    <a:p>
                      <a:pPr>
                        <a:lnSpc>
                          <a:spcPct val="115000"/>
                        </a:lnSpc>
                        <a:spcAft>
                          <a:spcPts val="0"/>
                        </a:spcAft>
                      </a:pPr>
                      <a:r>
                        <a:rPr lang="fr-FR" sz="1800" dirty="0">
                          <a:solidFill>
                            <a:srgbClr val="000000"/>
                          </a:solidFill>
                          <a:latin typeface="Arial"/>
                          <a:ea typeface="Times New Roman"/>
                          <a:cs typeface="Times New Roman"/>
                        </a:rPr>
                        <a:t>L’objectif est de solder les comptes 2 ayant servi à l’immobilisation et à l’amortissement, ainsi que le compte de financement pour la part non amortie.</a:t>
                      </a:r>
                      <a:endParaRPr lang="fr-FR" sz="1800" dirty="0">
                        <a:latin typeface="Calibri"/>
                        <a:ea typeface="Times New Roman"/>
                        <a:cs typeface="Times New Roman"/>
                      </a:endParaRPr>
                    </a:p>
                  </a:txBody>
                  <a:tcPr marL="42187" marR="42187" marT="0" marB="0" anchor="b">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bl>
          </a:graphicData>
        </a:graphic>
      </p:graphicFrame>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SUITE</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72</a:t>
            </a:fld>
            <a:endParaRPr lang="en-US"/>
          </a:p>
        </p:txBody>
      </p:sp>
      <p:pic>
        <p:nvPicPr>
          <p:cNvPr id="73730" name="Picture 2"/>
          <p:cNvPicPr>
            <a:picLocks noGrp="1" noChangeAspect="1" noChangeArrowheads="1"/>
          </p:cNvPicPr>
          <p:nvPr>
            <p:ph idx="1"/>
          </p:nvPr>
        </p:nvPicPr>
        <p:blipFill>
          <a:blip r:embed="rId2" cstate="print"/>
          <a:srcRect/>
          <a:stretch>
            <a:fillRect/>
          </a:stretch>
        </p:blipFill>
        <p:spPr bwMode="auto">
          <a:xfrm>
            <a:off x="457200" y="2314778"/>
            <a:ext cx="8229600" cy="3630206"/>
          </a:xfrm>
          <a:prstGeom prst="rect">
            <a:avLst/>
          </a:prstGeom>
          <a:noFill/>
          <a:ln w="9525">
            <a:noFill/>
            <a:miter lim="800000"/>
            <a:headEnd/>
            <a:tailEnd/>
          </a:ln>
          <a:effectLst/>
        </p:spPr>
      </p:pic>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285720" y="0"/>
            <a:ext cx="8229600" cy="1143000"/>
          </a:xfrm>
        </p:spPr>
        <p:txBody>
          <a:bodyPr>
            <a:normAutofit/>
          </a:bodyPr>
          <a:lstStyle/>
          <a:p>
            <a:r>
              <a:rPr lang="fr-FR" sz="2000" b="1" dirty="0" smtClean="0"/>
              <a:t>Sortie de l'inventaire du bien acquis sur fonds propres  partiellement amorti</a:t>
            </a:r>
            <a:endParaRPr lang="fr-FR" sz="2000" dirty="0"/>
          </a:p>
        </p:txBody>
      </p:sp>
      <p:sp>
        <p:nvSpPr>
          <p:cNvPr id="6" name="Espace réservé du contenu 5"/>
          <p:cNvSpPr>
            <a:spLocks noGrp="1"/>
          </p:cNvSpPr>
          <p:nvPr>
            <p:ph idx="1"/>
          </p:nvPr>
        </p:nvSpPr>
        <p:spPr>
          <a:xfrm>
            <a:off x="457200" y="1935480"/>
            <a:ext cx="8258204" cy="2207900"/>
          </a:xfrm>
        </p:spPr>
        <p:txBody>
          <a:bodyPr/>
          <a:lstStyle/>
          <a:p>
            <a:pPr>
              <a:buNone/>
            </a:pPr>
            <a:r>
              <a:rPr lang="fr-FR" b="1" dirty="0" smtClean="0"/>
              <a:t>Etape budgétaire :</a:t>
            </a:r>
            <a:endParaRPr lang="fr-FR" dirty="0" smtClean="0"/>
          </a:p>
          <a:p>
            <a:pPr algn="just"/>
            <a:r>
              <a:rPr lang="fr-FR" sz="2000" dirty="0" smtClean="0"/>
              <a:t>Pour les biens acquis sur fonds propres et partiellement amortis, </a:t>
            </a:r>
            <a:r>
              <a:rPr lang="fr-FR" sz="2000" b="1" u="sng" dirty="0" smtClean="0"/>
              <a:t>la sortie d''inventaire s'opère par un ordre de recette en section d'investissement et par un mandat au compte 675 </a:t>
            </a:r>
            <a:r>
              <a:rPr lang="fr-FR" sz="2000" dirty="0" smtClean="0"/>
              <a:t>pour la part non amortie, précédé d'une DBM pour vote type 392.</a:t>
            </a:r>
          </a:p>
          <a:p>
            <a:pPr algn="just"/>
            <a:endParaRPr lang="fr-FR" sz="2000" dirty="0" smtClean="0"/>
          </a:p>
          <a:p>
            <a:endParaRPr lang="fr-FR" dirty="0"/>
          </a:p>
        </p:txBody>
      </p:sp>
      <p:sp>
        <p:nvSpPr>
          <p:cNvPr id="2" name="Espace réservé de la date 1"/>
          <p:cNvSpPr>
            <a:spLocks noGrp="1"/>
          </p:cNvSpPr>
          <p:nvPr>
            <p:ph type="dt" sz="half" idx="10"/>
          </p:nvPr>
        </p:nvSpPr>
        <p:spPr/>
        <p:txBody>
          <a:bodyPr/>
          <a:lstStyle/>
          <a:p>
            <a:fld id="{A8AF628A-A867-4937-BBE5-207DB6F9C51A}" type="datetime1">
              <a:rPr lang="en-US" smtClean="0"/>
              <a:pPr/>
              <a:t>5/10/2019</a:t>
            </a:fld>
            <a:endParaRPr lang="en-US"/>
          </a:p>
        </p:txBody>
      </p:sp>
      <p:sp>
        <p:nvSpPr>
          <p:cNvPr id="3" name="Espace réservé du pied de page 2"/>
          <p:cNvSpPr>
            <a:spLocks noGrp="1"/>
          </p:cNvSpPr>
          <p:nvPr>
            <p:ph type="ftr" sz="quarter" idx="11"/>
          </p:nvPr>
        </p:nvSpPr>
        <p:spPr/>
        <p:txBody>
          <a:bodyPr/>
          <a:lstStyle/>
          <a:p>
            <a:r>
              <a:rPr lang="en-US" smtClean="0"/>
              <a:t>Footer Text</a:t>
            </a:r>
            <a:endParaRPr lang="en-US"/>
          </a:p>
        </p:txBody>
      </p:sp>
      <p:sp>
        <p:nvSpPr>
          <p:cNvPr id="4" name="Espace réservé du numéro de diapositive 3"/>
          <p:cNvSpPr>
            <a:spLocks noGrp="1"/>
          </p:cNvSpPr>
          <p:nvPr>
            <p:ph type="sldNum" sz="quarter" idx="12"/>
          </p:nvPr>
        </p:nvSpPr>
        <p:spPr/>
        <p:txBody>
          <a:bodyPr/>
          <a:lstStyle/>
          <a:p>
            <a:fld id="{BA9B540C-44DA-4F69-89C9-7C84606640D3}" type="slidenum">
              <a:rPr lang="en-US" smtClean="0"/>
              <a:pPr/>
              <a:t>73</a:t>
            </a:fld>
            <a:endParaRPr lang="en-US"/>
          </a:p>
        </p:txBody>
      </p:sp>
      <p:pic>
        <p:nvPicPr>
          <p:cNvPr id="74756" name="Picture 4"/>
          <p:cNvPicPr>
            <a:picLocks noChangeAspect="1" noChangeArrowheads="1"/>
          </p:cNvPicPr>
          <p:nvPr/>
        </p:nvPicPr>
        <p:blipFill>
          <a:blip r:embed="rId2" cstate="print"/>
          <a:srcRect/>
          <a:stretch>
            <a:fillRect/>
          </a:stretch>
        </p:blipFill>
        <p:spPr bwMode="auto">
          <a:xfrm>
            <a:off x="428596" y="3786190"/>
            <a:ext cx="8143931" cy="2637664"/>
          </a:xfrm>
          <a:prstGeom prst="rect">
            <a:avLst/>
          </a:prstGeom>
          <a:noFill/>
          <a:ln w="9525">
            <a:noFill/>
            <a:miter lim="800000"/>
            <a:headEnd/>
            <a:tailEnd/>
          </a:ln>
          <a:effectLst/>
        </p:spPr>
      </p:pic>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1988840"/>
            <a:ext cx="8229600" cy="1143000"/>
          </a:xfrm>
        </p:spPr>
        <p:txBody>
          <a:bodyPr>
            <a:normAutofit fontScale="90000"/>
          </a:bodyPr>
          <a:lstStyle/>
          <a:p>
            <a:r>
              <a:rPr lang="fr-FR" sz="2700" b="1" dirty="0" smtClean="0">
                <a:solidFill>
                  <a:schemeClr val="tx1"/>
                </a:solidFill>
              </a:rPr>
              <a:t>Etape comptable :</a:t>
            </a:r>
            <a:r>
              <a:rPr lang="fr-FR" sz="2700" dirty="0" smtClean="0">
                <a:solidFill>
                  <a:schemeClr val="tx1"/>
                </a:solidFill>
              </a:rPr>
              <a:t/>
            </a:r>
            <a:br>
              <a:rPr lang="fr-FR" sz="2700" dirty="0" smtClean="0">
                <a:solidFill>
                  <a:schemeClr val="tx1"/>
                </a:solidFill>
              </a:rPr>
            </a:br>
            <a:r>
              <a:rPr lang="fr-FR" sz="2700" dirty="0" smtClean="0">
                <a:solidFill>
                  <a:schemeClr val="tx1"/>
                </a:solidFill>
              </a:rPr>
              <a:t>Ces écritures permettent de solder </a:t>
            </a:r>
            <a:r>
              <a:rPr lang="fr-FR" sz="2700" b="1" dirty="0" smtClean="0">
                <a:solidFill>
                  <a:schemeClr val="tx1"/>
                </a:solidFill>
              </a:rPr>
              <a:t>les comptes d'acquisition, d'amortissement et de provoquer un résultat négatif </a:t>
            </a:r>
            <a:r>
              <a:rPr lang="fr-FR" sz="2700" dirty="0" smtClean="0">
                <a:solidFill>
                  <a:schemeClr val="tx1"/>
                </a:solidFill>
              </a:rPr>
              <a:t>(mandat au 675) qui permettra  de solder le financement du bien en faisant </a:t>
            </a:r>
            <a:r>
              <a:rPr lang="fr-FR" sz="2700" b="1" u="sng" dirty="0" smtClean="0">
                <a:solidFill>
                  <a:schemeClr val="tx1"/>
                </a:solidFill>
              </a:rPr>
              <a:t>diminuer le compte de réserve (1068x) pour la part non amortie.</a:t>
            </a:r>
            <a:r>
              <a:rPr lang="fr-FR" b="1" u="sng" dirty="0" smtClean="0"/>
              <a:t/>
            </a:r>
            <a:br>
              <a:rPr lang="fr-FR" b="1" u="sng" dirty="0" smtClean="0"/>
            </a:br>
            <a:endParaRPr lang="fr-FR" b="1" u="sng"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74</a:t>
            </a:fld>
            <a:endParaRPr lang="en-US"/>
          </a:p>
        </p:txBody>
      </p:sp>
      <p:pic>
        <p:nvPicPr>
          <p:cNvPr id="75778" name="Picture 2"/>
          <p:cNvPicPr>
            <a:picLocks noGrp="1" noChangeAspect="1" noChangeArrowheads="1"/>
          </p:cNvPicPr>
          <p:nvPr>
            <p:ph idx="1"/>
          </p:nvPr>
        </p:nvPicPr>
        <p:blipFill>
          <a:blip r:embed="rId2" cstate="print"/>
          <a:srcRect/>
          <a:stretch>
            <a:fillRect/>
          </a:stretch>
        </p:blipFill>
        <p:spPr bwMode="auto">
          <a:xfrm>
            <a:off x="323528" y="3356992"/>
            <a:ext cx="8229600" cy="2236561"/>
          </a:xfrm>
          <a:prstGeom prst="rect">
            <a:avLst/>
          </a:prstGeom>
          <a:noFill/>
          <a:ln w="9525">
            <a:noFill/>
            <a:miter lim="800000"/>
            <a:headEnd/>
            <a:tailEnd/>
          </a:ln>
          <a:effectLst/>
        </p:spPr>
      </p:pic>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u="sng" dirty="0" smtClean="0"/>
              <a:t>En cas de Cessions du bien sorti d'inventaire:</a:t>
            </a:r>
            <a:endParaRPr lang="fr-FR" dirty="0"/>
          </a:p>
        </p:txBody>
      </p:sp>
      <p:sp>
        <p:nvSpPr>
          <p:cNvPr id="3" name="Espace réservé du contenu 2"/>
          <p:cNvSpPr>
            <a:spLocks noGrp="1"/>
          </p:cNvSpPr>
          <p:nvPr>
            <p:ph idx="1"/>
          </p:nvPr>
        </p:nvSpPr>
        <p:spPr/>
        <p:txBody>
          <a:bodyPr>
            <a:normAutofit fontScale="77500" lnSpcReduction="20000"/>
          </a:bodyPr>
          <a:lstStyle/>
          <a:p>
            <a:pPr>
              <a:buNone/>
            </a:pPr>
            <a:endParaRPr lang="fr-FR" dirty="0" smtClean="0"/>
          </a:p>
          <a:p>
            <a:r>
              <a:rPr lang="fr-FR" b="1" u="sng" dirty="0" smtClean="0"/>
              <a:t>Pour les biens propres à l’EPLE, en cas d’aliénation à titre onéreux</a:t>
            </a:r>
            <a:r>
              <a:rPr lang="fr-FR" dirty="0" smtClean="0"/>
              <a:t>, l’EPLE reste libre de recourir ou non aux services des </a:t>
            </a:r>
            <a:r>
              <a:rPr lang="fr-FR" b="1" u="sng" dirty="0" smtClean="0"/>
              <a:t>Domaines. </a:t>
            </a:r>
            <a:r>
              <a:rPr lang="fr-FR" dirty="0" smtClean="0"/>
              <a:t>Il est toutefois conseillé de le faire, notamment parce qu’il constitue une garantie, dans l’estimation du prix de vente.</a:t>
            </a:r>
          </a:p>
          <a:p>
            <a:r>
              <a:rPr lang="fr-FR" b="1" dirty="0" smtClean="0"/>
              <a:t>Si l’EPLE saisit le service des Domaines pour avis, c’est le CA qui fixe les conditions de vente qui devront faire l’objet d’un acte non transmissible. Le produit de la vente revient à l’EPLE.</a:t>
            </a:r>
          </a:p>
          <a:p>
            <a:r>
              <a:rPr lang="fr-FR" b="1" dirty="0" smtClean="0"/>
              <a:t>Si l’aliénation s’inscrit dans un cadre contractuel, les règles de contrôle administratif posées, vis-à-vis des contrats et conventions doivent s’’appliquer. Il </a:t>
            </a:r>
            <a:r>
              <a:rPr lang="fr-FR" dirty="0" smtClean="0"/>
              <a:t>convient alors de transmettre à l’autorité de contrôle l’acte du CA autorisant le chef d’établissement à signer le contrat de vente.</a:t>
            </a:r>
          </a:p>
          <a:p>
            <a:r>
              <a:rPr lang="fr-FR" b="1" dirty="0" smtClean="0"/>
              <a:t>Un bien désaffecté dont l’EPLE est propriétaire peut être vendu par celui-ci. Mais il faut, pour ce faire, l’autorisation préalable du CA.</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75</a:t>
            </a:fld>
            <a:endParaRPr lang="en-US"/>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124744"/>
            <a:ext cx="8229600" cy="1143000"/>
          </a:xfrm>
        </p:spPr>
        <p:txBody>
          <a:bodyPr>
            <a:normAutofit fontScale="90000"/>
          </a:bodyPr>
          <a:lstStyle/>
          <a:p>
            <a:r>
              <a:rPr lang="fr-FR" sz="2200" b="1" dirty="0" smtClean="0"/>
              <a:t>Etape budgétaire :</a:t>
            </a:r>
            <a:r>
              <a:rPr lang="fr-FR" sz="2200" dirty="0" smtClean="0"/>
              <a:t/>
            </a:r>
            <a:br>
              <a:rPr lang="fr-FR" sz="2200" dirty="0" smtClean="0"/>
            </a:br>
            <a:r>
              <a:rPr lang="fr-FR" sz="2200" dirty="0" smtClean="0"/>
              <a:t> </a:t>
            </a:r>
            <a:br>
              <a:rPr lang="fr-FR" sz="2200" dirty="0" smtClean="0"/>
            </a:br>
            <a:r>
              <a:rPr lang="fr-FR" sz="2200" dirty="0" smtClean="0"/>
              <a:t>Délibération du CA : Acte administratif de vente ou de cession gratuite transmissible aux autorités de contrôle.</a:t>
            </a:r>
            <a:br>
              <a:rPr lang="fr-FR" sz="2200" dirty="0" smtClean="0"/>
            </a:br>
            <a:r>
              <a:rPr lang="fr-FR" sz="2200" dirty="0" smtClean="0"/>
              <a:t>Ordre de recette du montant de la vente.</a:t>
            </a:r>
            <a:br>
              <a:rPr lang="fr-FR" sz="2200" dirty="0" smtClean="0"/>
            </a:br>
            <a:r>
              <a:rPr lang="fr-FR" sz="2200" dirty="0" smtClean="0"/>
              <a:t>775 PRODUITS DE CESSION DES ELEMENTS D’ACTIF</a:t>
            </a:r>
            <a:r>
              <a:rPr lang="fr-FR" dirty="0" smtClean="0"/>
              <a:t/>
            </a:r>
            <a:br>
              <a:rPr lang="fr-FR" dirty="0" smtClean="0"/>
            </a:b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76</a:t>
            </a:fld>
            <a:endParaRPr lang="en-US"/>
          </a:p>
        </p:txBody>
      </p:sp>
      <p:pic>
        <p:nvPicPr>
          <p:cNvPr id="76802" name="Picture 2"/>
          <p:cNvPicPr>
            <a:picLocks noGrp="1" noChangeAspect="1" noChangeArrowheads="1"/>
          </p:cNvPicPr>
          <p:nvPr>
            <p:ph idx="1"/>
          </p:nvPr>
        </p:nvPicPr>
        <p:blipFill>
          <a:blip r:embed="rId2" cstate="print"/>
          <a:srcRect/>
          <a:stretch>
            <a:fillRect/>
          </a:stretch>
        </p:blipFill>
        <p:spPr bwMode="auto">
          <a:xfrm>
            <a:off x="179512" y="1916832"/>
            <a:ext cx="8229600" cy="2087019"/>
          </a:xfrm>
          <a:prstGeom prst="rect">
            <a:avLst/>
          </a:prstGeom>
          <a:noFill/>
          <a:ln w="9525">
            <a:noFill/>
            <a:miter lim="800000"/>
            <a:headEnd/>
            <a:tailEnd/>
          </a:ln>
          <a:effectLst/>
        </p:spPr>
      </p:pic>
      <p:pic>
        <p:nvPicPr>
          <p:cNvPr id="76803" name="Picture 3"/>
          <p:cNvPicPr>
            <a:picLocks noChangeAspect="1" noChangeArrowheads="1"/>
          </p:cNvPicPr>
          <p:nvPr/>
        </p:nvPicPr>
        <p:blipFill>
          <a:blip r:embed="rId3" cstate="print"/>
          <a:srcRect/>
          <a:stretch>
            <a:fillRect/>
          </a:stretch>
        </p:blipFill>
        <p:spPr bwMode="auto">
          <a:xfrm>
            <a:off x="323528" y="4149080"/>
            <a:ext cx="8072494" cy="2256465"/>
          </a:xfrm>
          <a:prstGeom prst="rect">
            <a:avLst/>
          </a:prstGeom>
          <a:noFill/>
          <a:ln w="9525">
            <a:noFill/>
            <a:miter lim="800000"/>
            <a:headEnd/>
            <a:tailEnd/>
          </a:ln>
          <a:effectLst/>
        </p:spPr>
      </p:pic>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dirty="0" smtClean="0"/>
              <a:t>Sortie d’inventaires : incidences sur le résultat et la capacité d’autofinancement</a:t>
            </a:r>
            <a:endParaRPr lang="fr-FR" sz="2400" dirty="0"/>
          </a:p>
        </p:txBody>
      </p:sp>
      <p:sp>
        <p:nvSpPr>
          <p:cNvPr id="3" name="Espace réservé du contenu 2"/>
          <p:cNvSpPr>
            <a:spLocks noGrp="1"/>
          </p:cNvSpPr>
          <p:nvPr>
            <p:ph idx="1"/>
          </p:nvPr>
        </p:nvSpPr>
        <p:spPr/>
        <p:txBody>
          <a:bodyPr/>
          <a:lstStyle/>
          <a:p>
            <a:r>
              <a:rPr lang="fr-FR" b="1" dirty="0" smtClean="0"/>
              <a:t>La sortie d’inventaire pour un bien partiellement amorti acquis sur fonds propres </a:t>
            </a:r>
            <a:r>
              <a:rPr lang="fr-FR" dirty="0" smtClean="0"/>
              <a:t>(mandat au compte 675) a un </a:t>
            </a:r>
            <a:r>
              <a:rPr lang="fr-FR" b="1" u="sng" dirty="0" smtClean="0"/>
              <a:t>impact sur le résultat (augmente le déficit) mais n’a pas d’impact sur la CAF </a:t>
            </a:r>
            <a:r>
              <a:rPr lang="fr-FR" dirty="0" smtClean="0"/>
              <a:t>donc sur le fonds de roulement. </a:t>
            </a:r>
          </a:p>
          <a:p>
            <a:r>
              <a:rPr lang="fr-FR" dirty="0" smtClean="0"/>
              <a:t>Le déficit par rapport aux résultats va permettre à l’agent comptable de </a:t>
            </a:r>
            <a:r>
              <a:rPr lang="fr-FR" b="1" u="sng" dirty="0" smtClean="0"/>
              <a:t>diminuer les réserves immobilisées.</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77</a:t>
            </a:fld>
            <a:endParaRPr lang="en-US"/>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hlinkClick r:id="rId2" action="ppaction://hlinkfile"/>
              </a:rPr>
              <a:t>EXEMPLES</a:t>
            </a:r>
            <a:endParaRPr lang="fr-FR" dirty="0"/>
          </a:p>
        </p:txBody>
      </p:sp>
      <p:sp>
        <p:nvSpPr>
          <p:cNvPr id="3" name="Espace réservé du contenu 2"/>
          <p:cNvSpPr>
            <a:spLocks noGrp="1"/>
          </p:cNvSpPr>
          <p:nvPr>
            <p:ph idx="1"/>
          </p:nvPr>
        </p:nvSpPr>
        <p:spPr/>
        <p:txBody>
          <a:bodyPr/>
          <a:lstStyle/>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78</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lnSpcReduction="10000"/>
          </a:bodyPr>
          <a:lstStyle/>
          <a:p>
            <a:pPr marL="0" indent="0">
              <a:buNone/>
            </a:pPr>
            <a:r>
              <a:rPr lang="fr-FR" sz="3500" b="1" dirty="0">
                <a:solidFill>
                  <a:srgbClr val="0070C0"/>
                </a:solidFill>
              </a:rPr>
              <a:t>Les immobilisations </a:t>
            </a:r>
            <a:r>
              <a:rPr lang="fr-FR" sz="3500" b="1" dirty="0" smtClean="0">
                <a:solidFill>
                  <a:srgbClr val="0070C0"/>
                </a:solidFill>
              </a:rPr>
              <a:t>corporelles </a:t>
            </a:r>
          </a:p>
          <a:p>
            <a:pPr marL="0" indent="0">
              <a:buNone/>
            </a:pPr>
            <a:r>
              <a:rPr lang="fr-FR" sz="2400" dirty="0"/>
              <a:t>Les immobilisations corporelles se définissent comme des actifs physiques détenus, soit pour être utilisé dans la production ou la fourniture de biens ou de services, soit pour être loué à des tiers, soit à des fins de gestion interne et dont l'EPLE attend qu'il soit utilisé au-delà de l'exercice en cours. </a:t>
            </a:r>
            <a:endParaRPr lang="fr-FR" sz="2400" dirty="0" smtClean="0"/>
          </a:p>
          <a:p>
            <a:pPr marL="0" indent="0">
              <a:buNone/>
            </a:pPr>
            <a:r>
              <a:rPr lang="fr-FR" sz="2400" dirty="0" smtClean="0"/>
              <a:t>Ces </a:t>
            </a:r>
            <a:r>
              <a:rPr lang="fr-FR" sz="2400" dirty="0"/>
              <a:t>immobilisations se répartissent au bilan, lorsqu'elles sont terminées, sous les rubriques suivantes : </a:t>
            </a:r>
          </a:p>
          <a:p>
            <a:r>
              <a:rPr lang="fr-FR" sz="2400" dirty="0"/>
              <a:t>- terrains (y compris agencements et aménagements de terrains) </a:t>
            </a:r>
          </a:p>
          <a:p>
            <a:r>
              <a:rPr lang="fr-FR" sz="2400" dirty="0"/>
              <a:t>- constructions </a:t>
            </a:r>
          </a:p>
          <a:p>
            <a:r>
              <a:rPr lang="fr-FR" sz="2400" dirty="0"/>
              <a:t>- installations techniques, matériels et outillages </a:t>
            </a:r>
          </a:p>
          <a:p>
            <a:r>
              <a:rPr lang="fr-FR" sz="2400" dirty="0"/>
              <a:t>- collections </a:t>
            </a:r>
          </a:p>
          <a:p>
            <a:r>
              <a:rPr lang="fr-FR" sz="2400" dirty="0"/>
              <a:t>- autres immobilisations </a:t>
            </a:r>
            <a:r>
              <a:rPr lang="fr-FR" sz="2400" dirty="0" smtClean="0"/>
              <a:t>corporelles</a:t>
            </a:r>
            <a:endParaRPr lang="fr-FR" sz="2400" dirty="0"/>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8</a:t>
            </a:fld>
            <a:endParaRPr lang="en-US"/>
          </a:p>
        </p:txBody>
      </p:sp>
    </p:spTree>
    <p:extLst>
      <p:ext uri="{BB962C8B-B14F-4D97-AF65-F5344CB8AC3E}">
        <p14:creationId xmlns="" xmlns:p14="http://schemas.microsoft.com/office/powerpoint/2010/main" val="3432188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fontScale="92500" lnSpcReduction="10000"/>
          </a:bodyPr>
          <a:lstStyle/>
          <a:p>
            <a:r>
              <a:rPr lang="fr-FR" dirty="0">
                <a:solidFill>
                  <a:srgbClr val="C00000"/>
                </a:solidFill>
              </a:rPr>
              <a:t>211 - Terrains </a:t>
            </a:r>
          </a:p>
          <a:p>
            <a:r>
              <a:rPr lang="fr-FR" dirty="0"/>
              <a:t>Le compte 211 enregistre la valeur des terrains (nus, aménagés, bâtis) dont l'établissement est propriétaire.</a:t>
            </a:r>
          </a:p>
          <a:p>
            <a:r>
              <a:rPr lang="fr-FR" dirty="0">
                <a:solidFill>
                  <a:srgbClr val="C00000"/>
                </a:solidFill>
              </a:rPr>
              <a:t>212 - Agencements - Aménagements de terrains </a:t>
            </a:r>
          </a:p>
          <a:p>
            <a:r>
              <a:rPr lang="fr-FR" dirty="0"/>
              <a:t>Les dépenses faites en vue de l'aménagement des terrains (clôtures, mouvements de terres...) sont inscrites au débit du compte 212.</a:t>
            </a:r>
          </a:p>
          <a:p>
            <a:r>
              <a:rPr lang="fr-FR" dirty="0">
                <a:solidFill>
                  <a:srgbClr val="C00000"/>
                </a:solidFill>
              </a:rPr>
              <a:t>213 - Constructions </a:t>
            </a:r>
          </a:p>
          <a:p>
            <a:r>
              <a:rPr lang="fr-FR" dirty="0"/>
              <a:t>Les constructions comprennent essentiellement les bâtiments, les installations, les agencements, les aménagements, les ouvrages d'infrastructure. </a:t>
            </a:r>
          </a:p>
          <a:p>
            <a:r>
              <a:rPr lang="fr-FR" dirty="0">
                <a:solidFill>
                  <a:srgbClr val="C00000"/>
                </a:solidFill>
              </a:rPr>
              <a:t>214 - Constructions sur sol d'autrui </a:t>
            </a:r>
          </a:p>
          <a:p>
            <a:r>
              <a:rPr lang="fr-FR" dirty="0"/>
              <a:t>Il s’agit des constructions effectuées par l’établissement sur un sol dont il n’est pas propriétaire.</a:t>
            </a: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5/10/2019</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9</a:t>
            </a:fld>
            <a:endParaRPr lang="en-US"/>
          </a:p>
        </p:txBody>
      </p:sp>
    </p:spTree>
    <p:extLst>
      <p:ext uri="{BB962C8B-B14F-4D97-AF65-F5344CB8AC3E}">
        <p14:creationId xmlns="" xmlns:p14="http://schemas.microsoft.com/office/powerpoint/2010/main" val="22210721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948</TotalTime>
  <Words>5542</Words>
  <Application>Microsoft Office PowerPoint</Application>
  <PresentationFormat>Affichage à l'écran (4:3)</PresentationFormat>
  <Paragraphs>742</Paragraphs>
  <Slides>78</Slides>
  <Notes>11</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78</vt:i4>
      </vt:variant>
    </vt:vector>
  </HeadingPairs>
  <TitlesOfParts>
    <vt:vector size="80" baseType="lpstr">
      <vt:lpstr>Débit</vt:lpstr>
      <vt:lpstr>Worksheet</vt:lpstr>
      <vt:lpstr>Inventaire et comptabilité patrimoniale</vt:lpstr>
      <vt:lpstr>Inventaire et comptabilité patrimoniale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Diapositive 15</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Diapositive 33</vt:lpstr>
      <vt:lpstr>Comptabilité patrimoniale</vt:lpstr>
      <vt:lpstr>LES LOGICIELS</vt:lpstr>
      <vt:lpstr>L’AMORTISSEMENT D’UN ACTIF</vt:lpstr>
      <vt:lpstr>Principes  </vt:lpstr>
      <vt:lpstr>DUREES D’AMORTISSEMENTS</vt:lpstr>
      <vt:lpstr>MODE DE CALCUL</vt:lpstr>
      <vt:lpstr>Objectifs</vt:lpstr>
      <vt:lpstr>2 TYPES D’AMORTISSEMENTS</vt:lpstr>
      <vt:lpstr>L’amortissement réel  </vt:lpstr>
      <vt:lpstr>LES AMORTISSEMENTS</vt:lpstr>
      <vt:lpstr>L’amortissement neutralisé</vt:lpstr>
      <vt:lpstr> L’amortissement neutralisé </vt:lpstr>
      <vt:lpstr>Diapositive 46</vt:lpstr>
      <vt:lpstr>Diapositive 47</vt:lpstr>
      <vt:lpstr>LES AMORTISSEMENTS ET LE BUDGET</vt:lpstr>
      <vt:lpstr>LES AMORTISSEMENTS ET LE BUDGET</vt:lpstr>
      <vt:lpstr>EDITIONS/LIASSE</vt:lpstr>
      <vt:lpstr>CHOIX DE L’EXERCICE Pour avoir accès à 2019, il faut clôturer 2018</vt:lpstr>
      <vt:lpstr>IMPRESSION LIASSE</vt:lpstr>
      <vt:lpstr>IMPRESSION LIASSE</vt:lpstr>
      <vt:lpstr>Diapositive 54</vt:lpstr>
      <vt:lpstr>Diapositive 55</vt:lpstr>
      <vt:lpstr>AJUSTEMENT DES AMORTISSEMENTS NEUTRALISES DBM 291 POUR INFORMATION</vt:lpstr>
      <vt:lpstr>AJUSTEMENT DES AMORTISSEMENTS REELS DBM 292 POUR INFORMATION</vt:lpstr>
      <vt:lpstr>Exemples </vt:lpstr>
      <vt:lpstr>Diapositive 59</vt:lpstr>
      <vt:lpstr>Diapositive 60</vt:lpstr>
      <vt:lpstr>Diapositive 61</vt:lpstr>
      <vt:lpstr>Diapositive 62</vt:lpstr>
      <vt:lpstr>LES SORTIES D’INVENTAIRE</vt:lpstr>
      <vt:lpstr>La procédure de droit commun </vt:lpstr>
      <vt:lpstr>Les étapes à suivre : </vt:lpstr>
      <vt:lpstr>La procédure simplifiée </vt:lpstr>
      <vt:lpstr>Les étapes à suivre : </vt:lpstr>
      <vt:lpstr>4 cas de figures peuvent se présenter : </vt:lpstr>
      <vt:lpstr>Diapositive 69</vt:lpstr>
      <vt:lpstr>Sortie de l'inventaire du bien reçu en dotation partiellement amorti </vt:lpstr>
      <vt:lpstr>Sortie de l'inventaire du bien acquis sur subventions partiellement amorti</vt:lpstr>
      <vt:lpstr>SUITE</vt:lpstr>
      <vt:lpstr>Sortie de l'inventaire du bien acquis sur fonds propres  partiellement amorti</vt:lpstr>
      <vt:lpstr>Etape comptable : Ces écritures permettent de solder les comptes d'acquisition, d'amortissement et de provoquer un résultat négatif (mandat au 675) qui permettra  de solder le financement du bien en faisant diminuer le compte de réserve (1068x) pour la part non amortie. </vt:lpstr>
      <vt:lpstr>En cas de Cessions du bien sorti d'inventaire:</vt:lpstr>
      <vt:lpstr>Etape budgétaire :   Délibération du CA : Acte administratif de vente ou de cession gratuite transmissible aux autorités de contrôle. Ordre de recette du montant de la vente. 775 PRODUITS DE CESSION DES ELEMENTS D’ACTIF </vt:lpstr>
      <vt:lpstr>Sortie d’inventaires : incidences sur le résultat et la capacité d’autofinancement</vt:lpstr>
      <vt:lpstr>EXEMPLES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Inventaire et comptabilité patrimoniale</dc:title>
  <dc:creator>bernard</dc:creator>
  <cp:lastModifiedBy>intendance1</cp:lastModifiedBy>
  <cp:revision>93</cp:revision>
  <dcterms:created xsi:type="dcterms:W3CDTF">2018-04-29T16:24:21Z</dcterms:created>
  <dcterms:modified xsi:type="dcterms:W3CDTF">2019-05-10T16:07:27Z</dcterms:modified>
</cp:coreProperties>
</file>