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313" r:id="rId4"/>
    <p:sldId id="345" r:id="rId5"/>
    <p:sldId id="374" r:id="rId6"/>
    <p:sldId id="373" r:id="rId7"/>
    <p:sldId id="375" r:id="rId8"/>
    <p:sldId id="379" r:id="rId9"/>
    <p:sldId id="380" r:id="rId10"/>
    <p:sldId id="376" r:id="rId11"/>
    <p:sldId id="381" r:id="rId12"/>
    <p:sldId id="377" r:id="rId13"/>
    <p:sldId id="382" r:id="rId14"/>
    <p:sldId id="383" r:id="rId15"/>
    <p:sldId id="384" r:id="rId16"/>
    <p:sldId id="385" r:id="rId17"/>
    <p:sldId id="378" r:id="rId18"/>
  </p:sldIdLst>
  <p:sldSz cx="9144000" cy="6858000" type="screen4x3"/>
  <p:notesSz cx="6858000" cy="9144000"/>
  <p:defaultTextStyle>
    <a:defPPr>
      <a:defRPr lang="en-GB"/>
    </a:defPPr>
    <a:lvl1pPr algn="l" defTabSz="449263" rtl="0" fontAlgn="base">
      <a:spcBef>
        <a:spcPct val="0"/>
      </a:spcBef>
      <a:spcAft>
        <a:spcPct val="0"/>
      </a:spcAft>
      <a:defRPr kern="1200">
        <a:solidFill>
          <a:schemeClr val="bg1"/>
        </a:solidFill>
        <a:latin typeface="Arial" pitchFamily="34" charset="0"/>
        <a:ea typeface="Microsoft YaHei" pitchFamily="34" charset="-122"/>
        <a:cs typeface="+mn-cs"/>
      </a:defRPr>
    </a:lvl1pPr>
    <a:lvl2pPr marL="742950" indent="-285750" algn="l" defTabSz="449263" rtl="0" fontAlgn="base">
      <a:spcBef>
        <a:spcPct val="0"/>
      </a:spcBef>
      <a:spcAft>
        <a:spcPct val="0"/>
      </a:spcAft>
      <a:defRPr kern="1200">
        <a:solidFill>
          <a:schemeClr val="bg1"/>
        </a:solidFill>
        <a:latin typeface="Arial" pitchFamily="34" charset="0"/>
        <a:ea typeface="Microsoft YaHei" pitchFamily="34" charset="-122"/>
        <a:cs typeface="+mn-cs"/>
      </a:defRPr>
    </a:lvl2pPr>
    <a:lvl3pPr marL="1143000" indent="-228600" algn="l" defTabSz="449263" rtl="0" fontAlgn="base">
      <a:spcBef>
        <a:spcPct val="0"/>
      </a:spcBef>
      <a:spcAft>
        <a:spcPct val="0"/>
      </a:spcAft>
      <a:defRPr kern="1200">
        <a:solidFill>
          <a:schemeClr val="bg1"/>
        </a:solidFill>
        <a:latin typeface="Arial" pitchFamily="34" charset="0"/>
        <a:ea typeface="Microsoft YaHei" pitchFamily="34" charset="-122"/>
        <a:cs typeface="+mn-cs"/>
      </a:defRPr>
    </a:lvl3pPr>
    <a:lvl4pPr marL="1600200" indent="-228600" algn="l" defTabSz="449263" rtl="0" fontAlgn="base">
      <a:spcBef>
        <a:spcPct val="0"/>
      </a:spcBef>
      <a:spcAft>
        <a:spcPct val="0"/>
      </a:spcAft>
      <a:defRPr kern="1200">
        <a:solidFill>
          <a:schemeClr val="bg1"/>
        </a:solidFill>
        <a:latin typeface="Arial" pitchFamily="34" charset="0"/>
        <a:ea typeface="Microsoft YaHei" pitchFamily="34" charset="-122"/>
        <a:cs typeface="+mn-cs"/>
      </a:defRPr>
    </a:lvl4pPr>
    <a:lvl5pPr marL="2057400" indent="-228600" algn="l" defTabSz="449263" rtl="0" fontAlgn="base">
      <a:spcBef>
        <a:spcPct val="0"/>
      </a:spcBef>
      <a:spcAft>
        <a:spcPct val="0"/>
      </a:spcAft>
      <a:defRPr kern="1200">
        <a:solidFill>
          <a:schemeClr val="bg1"/>
        </a:solidFill>
        <a:latin typeface="Arial" pitchFamily="34" charset="0"/>
        <a:ea typeface="Microsoft YaHei" pitchFamily="34" charset="-122"/>
        <a:cs typeface="+mn-cs"/>
      </a:defRPr>
    </a:lvl5pPr>
    <a:lvl6pPr marL="2286000" algn="l" defTabSz="914400" rtl="0" eaLnBrk="1" latinLnBrk="0" hangingPunct="1">
      <a:defRPr kern="1200">
        <a:solidFill>
          <a:schemeClr val="bg1"/>
        </a:solidFill>
        <a:latin typeface="Arial" pitchFamily="34" charset="0"/>
        <a:ea typeface="Microsoft YaHei" pitchFamily="34" charset="-122"/>
        <a:cs typeface="+mn-cs"/>
      </a:defRPr>
    </a:lvl6pPr>
    <a:lvl7pPr marL="2743200" algn="l" defTabSz="914400" rtl="0" eaLnBrk="1" latinLnBrk="0" hangingPunct="1">
      <a:defRPr kern="1200">
        <a:solidFill>
          <a:schemeClr val="bg1"/>
        </a:solidFill>
        <a:latin typeface="Arial" pitchFamily="34" charset="0"/>
        <a:ea typeface="Microsoft YaHei" pitchFamily="34" charset="-122"/>
        <a:cs typeface="+mn-cs"/>
      </a:defRPr>
    </a:lvl7pPr>
    <a:lvl8pPr marL="3200400" algn="l" defTabSz="914400" rtl="0" eaLnBrk="1" latinLnBrk="0" hangingPunct="1">
      <a:defRPr kern="1200">
        <a:solidFill>
          <a:schemeClr val="bg1"/>
        </a:solidFill>
        <a:latin typeface="Arial" pitchFamily="34" charset="0"/>
        <a:ea typeface="Microsoft YaHei" pitchFamily="34" charset="-122"/>
        <a:cs typeface="+mn-cs"/>
      </a:defRPr>
    </a:lvl8pPr>
    <a:lvl9pPr marL="3657600" algn="l" defTabSz="914400" rtl="0" eaLnBrk="1" latinLnBrk="0" hangingPunct="1">
      <a:defRPr kern="1200">
        <a:solidFill>
          <a:schemeClr val="bg1"/>
        </a:solidFill>
        <a:latin typeface="Arial" pitchFamily="34" charset="0"/>
        <a:ea typeface="Microsoft YaHei"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4A41"/>
    <a:srgbClr val="DF0B29"/>
    <a:srgbClr val="EC8616"/>
    <a:srgbClr val="F2AC60"/>
    <a:srgbClr val="E5E1B4"/>
    <a:srgbClr val="C7B5AD"/>
    <a:srgbClr val="98081D"/>
    <a:srgbClr val="8D27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3" autoAdjust="0"/>
    <p:restoredTop sz="93886" autoAdjust="0"/>
  </p:normalViewPr>
  <p:slideViewPr>
    <p:cSldViewPr>
      <p:cViewPr varScale="1">
        <p:scale>
          <a:sx n="53" d="100"/>
          <a:sy n="53" d="100"/>
        </p:scale>
        <p:origin x="1330" y="43"/>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buClr>
                <a:srgbClr val="000000"/>
              </a:buClr>
              <a:buSzPct val="100000"/>
              <a:buFont typeface="Times New Roman" pitchFamily="18" charset="0"/>
              <a:buNone/>
              <a:defRPr sz="1200">
                <a:latin typeface="Arial" charset="0"/>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buClr>
                <a:srgbClr val="000000"/>
              </a:buClr>
              <a:buSzPct val="100000"/>
              <a:buFont typeface="Times New Roman" pitchFamily="18" charset="0"/>
              <a:buNone/>
              <a:defRPr sz="1200">
                <a:latin typeface="Arial" charset="0"/>
              </a:defRPr>
            </a:lvl1pPr>
          </a:lstStyle>
          <a:p>
            <a:pPr>
              <a:defRPr/>
            </a:pPr>
            <a:fld id="{9B587F2E-010C-4ED7-A5AF-82A661DD6695}" type="datetimeFigureOut">
              <a:rPr lang="fr-FR"/>
              <a:pPr>
                <a:defRPr/>
              </a:pPr>
              <a:t>06/03/2020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buClr>
                <a:srgbClr val="000000"/>
              </a:buClr>
              <a:buSzPct val="100000"/>
              <a:buFont typeface="Times New Roman" pitchFamily="18" charset="0"/>
              <a:buNone/>
              <a:defRPr sz="1200">
                <a:latin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buClr>
                <a:srgbClr val="000000"/>
              </a:buClr>
              <a:buSzPct val="100000"/>
              <a:buFont typeface="Times New Roman" pitchFamily="18" charset="0"/>
              <a:buNone/>
              <a:defRPr sz="1200">
                <a:latin typeface="Arial" charset="0"/>
              </a:defRPr>
            </a:lvl1pPr>
          </a:lstStyle>
          <a:p>
            <a:pPr>
              <a:defRPr/>
            </a:pPr>
            <a:fld id="{A538A0C0-3E64-43EC-A6FF-235990FF9942}"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p:spPr>
        <p:txBody>
          <a:bodyPr wrap="none" anchor="ctr"/>
          <a:lstStyle/>
          <a:p>
            <a:pPr>
              <a:buClr>
                <a:srgbClr val="000000"/>
              </a:buClr>
              <a:buSzPct val="100000"/>
              <a:buFont typeface="Times New Roman" pitchFamily="18" charset="0"/>
              <a:buNone/>
              <a:defRPr/>
            </a:pPr>
            <a:endParaRPr lang="fr-FR" altLang="fr-FR">
              <a:latin typeface="Arial" charset="0"/>
            </a:endParaRPr>
          </a:p>
        </p:txBody>
      </p:sp>
      <p:sp>
        <p:nvSpPr>
          <p:cNvPr id="24579" name="Text Box 2"/>
          <p:cNvSpPr txBox="1">
            <a:spLocks noChangeArrowheads="1"/>
          </p:cNvSpPr>
          <p:nvPr/>
        </p:nvSpPr>
        <p:spPr bwMode="auto">
          <a:xfrm>
            <a:off x="0" y="0"/>
            <a:ext cx="2971800" cy="457200"/>
          </a:xfrm>
          <a:prstGeom prst="rect">
            <a:avLst/>
          </a:prstGeom>
          <a:noFill/>
          <a:ln w="9525">
            <a:noFill/>
            <a:round/>
            <a:headEnd/>
            <a:tailEnd/>
          </a:ln>
        </p:spPr>
        <p:txBody>
          <a:bodyPr wrap="none" anchor="ctr"/>
          <a:lstStyle/>
          <a:p>
            <a:pPr>
              <a:buClr>
                <a:srgbClr val="000000"/>
              </a:buClr>
              <a:buSzPct val="100000"/>
              <a:buFont typeface="Times New Roman" pitchFamily="18" charset="0"/>
              <a:buNone/>
              <a:defRPr/>
            </a:pPr>
            <a:endParaRPr lang="fr-FR" altLang="fr-FR">
              <a:latin typeface="Arial" charset="0"/>
            </a:endParaRPr>
          </a:p>
        </p:txBody>
      </p:sp>
      <p:sp>
        <p:nvSpPr>
          <p:cNvPr id="2051" name="Rectangle 3"/>
          <p:cNvSpPr>
            <a:spLocks noGrp="1" noChangeArrowheads="1"/>
          </p:cNvSpPr>
          <p:nvPr>
            <p:ph type="dt"/>
          </p:nvPr>
        </p:nvSpPr>
        <p:spPr bwMode="auto">
          <a:xfrm>
            <a:off x="3884613" y="0"/>
            <a:ext cx="2970212"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32" charset="0"/>
                <a:ea typeface="Microsoft YaHei" charset="-122"/>
              </a:defRPr>
            </a:lvl1pPr>
          </a:lstStyle>
          <a:p>
            <a:pPr>
              <a:defRPr/>
            </a:pPr>
            <a:endParaRPr lang="fr-FR"/>
          </a:p>
        </p:txBody>
      </p:sp>
      <p:sp>
        <p:nvSpPr>
          <p:cNvPr id="14341" name="Rectangle 4"/>
          <p:cNvSpPr>
            <a:spLocks noGrp="1" noRot="1" noChangeAspect="1" noChangeArrowheads="1"/>
          </p:cNvSpPr>
          <p:nvPr>
            <p:ph type="sldImg"/>
          </p:nvPr>
        </p:nvSpPr>
        <p:spPr bwMode="auto">
          <a:xfrm>
            <a:off x="1143000" y="685800"/>
            <a:ext cx="4570413" cy="3427413"/>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fr-FR" noProof="0" smtClean="0"/>
          </a:p>
        </p:txBody>
      </p:sp>
      <p:sp>
        <p:nvSpPr>
          <p:cNvPr id="24583" name="Text Box 6"/>
          <p:cNvSpPr txBox="1">
            <a:spLocks noChangeArrowheads="1"/>
          </p:cNvSpPr>
          <p:nvPr/>
        </p:nvSpPr>
        <p:spPr bwMode="auto">
          <a:xfrm>
            <a:off x="0" y="8685213"/>
            <a:ext cx="2971800" cy="457200"/>
          </a:xfrm>
          <a:prstGeom prst="rect">
            <a:avLst/>
          </a:prstGeom>
          <a:noFill/>
          <a:ln w="9525">
            <a:noFill/>
            <a:round/>
            <a:headEnd/>
            <a:tailEnd/>
          </a:ln>
        </p:spPr>
        <p:txBody>
          <a:bodyPr wrap="none" anchor="ctr"/>
          <a:lstStyle/>
          <a:p>
            <a:pPr>
              <a:buClr>
                <a:srgbClr val="000000"/>
              </a:buClr>
              <a:buSzPct val="100000"/>
              <a:buFont typeface="Times New Roman" pitchFamily="18" charset="0"/>
              <a:buNone/>
              <a:defRPr/>
            </a:pPr>
            <a:endParaRPr lang="fr-FR" altLang="fr-FR">
              <a:latin typeface="Arial" charset="0"/>
            </a:endParaRPr>
          </a:p>
        </p:txBody>
      </p:sp>
      <p:sp>
        <p:nvSpPr>
          <p:cNvPr id="2055" name="Rectangle 7"/>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32" charset="0"/>
                <a:ea typeface="Microsoft YaHei" charset="-122"/>
              </a:defRPr>
            </a:lvl1pPr>
          </a:lstStyle>
          <a:p>
            <a:pPr>
              <a:defRPr/>
            </a:pPr>
            <a:fld id="{81CA5F0F-337D-4C34-9472-962A304CF07F}"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7"/>
          <p:cNvSpPr>
            <a:spLocks noGrp="1" noChangeArrowheads="1"/>
          </p:cNvSpPr>
          <p:nvPr>
            <p:ph type="sldNum" sz="quarter"/>
          </p:nvPr>
        </p:nvSpPr>
        <p:spPr>
          <a:noFill/>
        </p:spPr>
        <p:txBody>
          <a:bodyPr/>
          <a:lstStyle/>
          <a:p>
            <a:fld id="{8E14577B-978A-42AF-B778-C0D12ECE4A80}" type="slidenum">
              <a:rPr lang="fr-FR" altLang="fr-FR" smtClean="0">
                <a:latin typeface="Calibri" pitchFamily="34" charset="0"/>
                <a:ea typeface="Microsoft YaHei" pitchFamily="34" charset="-122"/>
              </a:rPr>
              <a:pPr/>
              <a:t>1</a:t>
            </a:fld>
            <a:endParaRPr lang="fr-FR" altLang="fr-FR" smtClean="0">
              <a:latin typeface="Calibri" pitchFamily="34" charset="0"/>
              <a:ea typeface="Microsoft YaHei" pitchFamily="34" charset="-122"/>
            </a:endParaRPr>
          </a:p>
        </p:txBody>
      </p:sp>
      <p:sp>
        <p:nvSpPr>
          <p:cNvPr id="1741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7412" name="Rectangle 2"/>
          <p:cNvSpPr>
            <a:spLocks noGrp="1" noChangeArrowheads="1"/>
          </p:cNvSpPr>
          <p:nvPr>
            <p:ph type="body" idx="1"/>
          </p:nvPr>
        </p:nvSpPr>
        <p:spPr>
          <a:xfrm>
            <a:off x="685800" y="4343400"/>
            <a:ext cx="5486400" cy="4114800"/>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p:cNvSpPr>
            <a:spLocks noGrp="1" noChangeArrowheads="1"/>
          </p:cNvSpPr>
          <p:nvPr>
            <p:ph type="sldNum" sz="quarter"/>
          </p:nvPr>
        </p:nvSpPr>
        <p:spPr>
          <a:noFill/>
        </p:spPr>
        <p:txBody>
          <a:bodyPr/>
          <a:lstStyle/>
          <a:p>
            <a:fld id="{A7DD0965-B70A-4D85-BCBB-194C85E45994}" type="slidenum">
              <a:rPr lang="fr-FR" altLang="fr-FR" smtClean="0">
                <a:latin typeface="Calibri" pitchFamily="34" charset="0"/>
                <a:ea typeface="Microsoft YaHei" pitchFamily="34" charset="-122"/>
              </a:rPr>
              <a:pPr/>
              <a:t>2</a:t>
            </a:fld>
            <a:endParaRPr lang="fr-FR" altLang="fr-FR" smtClean="0">
              <a:latin typeface="Calibri" pitchFamily="34" charset="0"/>
              <a:ea typeface="Microsoft YaHei" pitchFamily="34" charset="-122"/>
            </a:endParaRPr>
          </a:p>
        </p:txBody>
      </p:sp>
      <p:sp>
        <p:nvSpPr>
          <p:cNvPr id="1945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9460" name="Rectangle 2"/>
          <p:cNvSpPr>
            <a:spLocks noGrp="1" noChangeArrowheads="1"/>
          </p:cNvSpPr>
          <p:nvPr>
            <p:ph type="body" idx="1"/>
          </p:nvPr>
        </p:nvSpPr>
        <p:spPr>
          <a:xfrm>
            <a:off x="685800" y="4343400"/>
            <a:ext cx="5486400" cy="4114800"/>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7"/>
          <p:cNvSpPr>
            <a:spLocks noGrp="1" noChangeArrowheads="1"/>
          </p:cNvSpPr>
          <p:nvPr>
            <p:ph type="sldNum" sz="quarter"/>
          </p:nvPr>
        </p:nvSpPr>
        <p:spPr>
          <a:noFill/>
        </p:spPr>
        <p:txBody>
          <a:bodyPr/>
          <a:lstStyle/>
          <a:p>
            <a:fld id="{6703CCF9-C971-48BA-94ED-146699DB4388}" type="slidenum">
              <a:rPr lang="fr-FR" altLang="fr-FR" smtClean="0">
                <a:latin typeface="Calibri" pitchFamily="34" charset="0"/>
                <a:ea typeface="Microsoft YaHei" pitchFamily="34" charset="-122"/>
              </a:rPr>
              <a:pPr/>
              <a:t>3</a:t>
            </a:fld>
            <a:endParaRPr lang="fr-FR" altLang="fr-FR" smtClean="0">
              <a:latin typeface="Calibri" pitchFamily="34" charset="0"/>
              <a:ea typeface="Microsoft YaHei" pitchFamily="34" charset="-122"/>
            </a:endParaRPr>
          </a:p>
        </p:txBody>
      </p:sp>
      <p:sp>
        <p:nvSpPr>
          <p:cNvPr id="2765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7652" name="Rectangle 2"/>
          <p:cNvSpPr>
            <a:spLocks noGrp="1" noChangeArrowheads="1"/>
          </p:cNvSpPr>
          <p:nvPr>
            <p:ph type="body" idx="1"/>
          </p:nvPr>
        </p:nvSpPr>
        <p:spPr>
          <a:xfrm>
            <a:off x="685800" y="4343400"/>
            <a:ext cx="5486400" cy="4114800"/>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613" y="8685213"/>
            <a:ext cx="2970212" cy="455612"/>
          </a:xfrm>
          <a:prstGeom prst="rect">
            <a:avLst/>
          </a:prstGeom>
          <a:noFill/>
          <a:ln w="9525">
            <a:noFill/>
            <a:round/>
            <a:headEnd/>
            <a:tailEnd/>
          </a:ln>
        </p:spPr>
        <p:txBody>
          <a:bodyPr lIns="90000" tIns="46800" rIns="90000" bIns="46800" anchor="b"/>
          <a:lstStyle/>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562AD38-EF96-4267-A30E-70F2BA9AA9B3}" type="slidenum">
              <a:rPr lang="fr-FR" altLang="fr-FR" sz="1200">
                <a:solidFill>
                  <a:srgbClr val="000000"/>
                </a:solidFill>
                <a:latin typeface="Calibri" pitchFamily="34" charset="0"/>
              </a:rPr>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fr-FR" altLang="fr-FR" sz="1200">
              <a:solidFill>
                <a:srgbClr val="000000"/>
              </a:solidFill>
              <a:latin typeface="Calibri" pitchFamily="34" charset="0"/>
            </a:endParaRPr>
          </a:p>
        </p:txBody>
      </p:sp>
      <p:sp>
        <p:nvSpPr>
          <p:cNvPr id="2969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9700" name="Rectangle 2"/>
          <p:cNvSpPr>
            <a:spLocks noGrp="1" noChangeArrowheads="1"/>
          </p:cNvSpPr>
          <p:nvPr>
            <p:ph type="body" idx="1"/>
          </p:nvPr>
        </p:nvSpPr>
        <p:spPr>
          <a:xfrm>
            <a:off x="685800" y="4343400"/>
            <a:ext cx="5486400" cy="4114800"/>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p:spPr>
        <p:txBody>
          <a:bodyPr/>
          <a:lstStyle/>
          <a:p>
            <a:fld id="{53FF1EB7-7D02-4094-8FD0-A98A662D916A}" type="slidenum">
              <a:rPr lang="fr-FR" altLang="fr-FR" smtClean="0">
                <a:latin typeface="Calibri" pitchFamily="34" charset="0"/>
                <a:ea typeface="Microsoft YaHei" pitchFamily="34" charset="-122"/>
              </a:rPr>
              <a:pPr/>
              <a:t>6</a:t>
            </a:fld>
            <a:endParaRPr lang="fr-FR" altLang="fr-FR" smtClean="0">
              <a:latin typeface="Calibri" pitchFamily="34" charset="0"/>
              <a:ea typeface="Microsoft YaHei" pitchFamily="34" charset="-122"/>
            </a:endParaRPr>
          </a:p>
        </p:txBody>
      </p:sp>
      <p:sp>
        <p:nvSpPr>
          <p:cNvPr id="9318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93188" name="Rectangle 2"/>
          <p:cNvSpPr>
            <a:spLocks noGrp="1" noChangeArrowheads="1"/>
          </p:cNvSpPr>
          <p:nvPr>
            <p:ph type="body" idx="1"/>
          </p:nvPr>
        </p:nvSpPr>
        <p:spPr>
          <a:xfrm>
            <a:off x="685800" y="4343400"/>
            <a:ext cx="5486400" cy="4114800"/>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rgbClr val="000000"/>
                </a:solidFill>
                <a:latin typeface="Times New Roman" pitchFamily="16" charset="0"/>
                <a:ea typeface="+mn-ea"/>
                <a:cs typeface="+mn-cs"/>
              </a:rPr>
              <a:t>menu « Encaissement / Prélèvement auto. / Préparation / Tarification ». </a:t>
            </a:r>
            <a:endParaRPr lang="fr-FR" dirty="0"/>
          </a:p>
        </p:txBody>
      </p:sp>
      <p:sp>
        <p:nvSpPr>
          <p:cNvPr id="4" name="Espace réservé du numéro de diapositive 3"/>
          <p:cNvSpPr>
            <a:spLocks noGrp="1"/>
          </p:cNvSpPr>
          <p:nvPr>
            <p:ph type="sldNum" idx="10"/>
          </p:nvPr>
        </p:nvSpPr>
        <p:spPr/>
        <p:txBody>
          <a:bodyPr/>
          <a:lstStyle/>
          <a:p>
            <a:pPr>
              <a:defRPr/>
            </a:pPr>
            <a:fld id="{81CA5F0F-337D-4C34-9472-962A304CF07F}" type="slidenum">
              <a:rPr lang="fr-FR" smtClean="0"/>
              <a:pPr>
                <a:defRPr/>
              </a:pPr>
              <a:t>10</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rgbClr val="000000"/>
                </a:solidFill>
                <a:latin typeface="Times New Roman" pitchFamily="16" charset="0"/>
                <a:ea typeface="+mn-ea"/>
                <a:cs typeface="+mn-cs"/>
              </a:rPr>
              <a:t>menu « Encaissement / Prélèvement auto. / Préparation / Tarification ». </a:t>
            </a:r>
            <a:endParaRPr lang="fr-FR" dirty="0"/>
          </a:p>
        </p:txBody>
      </p:sp>
      <p:sp>
        <p:nvSpPr>
          <p:cNvPr id="4" name="Espace réservé du numéro de diapositive 3"/>
          <p:cNvSpPr>
            <a:spLocks noGrp="1"/>
          </p:cNvSpPr>
          <p:nvPr>
            <p:ph type="sldNum" idx="10"/>
          </p:nvPr>
        </p:nvSpPr>
        <p:spPr/>
        <p:txBody>
          <a:bodyPr/>
          <a:lstStyle/>
          <a:p>
            <a:pPr>
              <a:defRPr/>
            </a:pPr>
            <a:fld id="{81CA5F0F-337D-4C34-9472-962A304CF07F}" type="slidenum">
              <a:rPr lang="fr-FR" smtClean="0"/>
              <a:pPr>
                <a:defRPr/>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5"/>
          <p:cNvSpPr>
            <a:spLocks noGrp="1" noChangeArrowheads="1"/>
          </p:cNvSpPr>
          <p:nvPr>
            <p:ph type="sldNum" idx="11"/>
          </p:nvPr>
        </p:nvSpPr>
        <p:spPr>
          <a:ln/>
        </p:spPr>
        <p:txBody>
          <a:bodyPr/>
          <a:lstStyle>
            <a:lvl1pPr>
              <a:defRPr/>
            </a:lvl1pPr>
          </a:lstStyle>
          <a:p>
            <a:pPr>
              <a:defRPr/>
            </a:pPr>
            <a:fld id="{50CFCF22-2CA9-476C-B404-6D46B58BD430}"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5"/>
          <p:cNvSpPr>
            <a:spLocks noGrp="1" noChangeArrowheads="1"/>
          </p:cNvSpPr>
          <p:nvPr>
            <p:ph type="sldNum" idx="11"/>
          </p:nvPr>
        </p:nvSpPr>
        <p:spPr>
          <a:ln/>
        </p:spPr>
        <p:txBody>
          <a:bodyPr/>
          <a:lstStyle>
            <a:lvl1pPr>
              <a:defRPr/>
            </a:lvl1pPr>
          </a:lstStyle>
          <a:p>
            <a:pPr>
              <a:defRPr/>
            </a:pPr>
            <a:fld id="{8015ABFC-0292-4314-8374-FDAEF6C331B1}"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28588"/>
            <a:ext cx="2055813" cy="5995987"/>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28588"/>
            <a:ext cx="6019800" cy="5995987"/>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5"/>
          <p:cNvSpPr>
            <a:spLocks noGrp="1" noChangeArrowheads="1"/>
          </p:cNvSpPr>
          <p:nvPr>
            <p:ph type="sldNum" idx="11"/>
          </p:nvPr>
        </p:nvSpPr>
        <p:spPr>
          <a:ln/>
        </p:spPr>
        <p:txBody>
          <a:bodyPr/>
          <a:lstStyle>
            <a:lvl1pPr>
              <a:defRPr/>
            </a:lvl1pPr>
          </a:lstStyle>
          <a:p>
            <a:pPr>
              <a:defRPr/>
            </a:pPr>
            <a:fld id="{A98B6DC6-22A1-4935-8D79-FEA33D0031BA}"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5"/>
          <p:cNvSpPr>
            <a:spLocks noGrp="1" noChangeArrowheads="1"/>
          </p:cNvSpPr>
          <p:nvPr>
            <p:ph type="sldNum" idx="11"/>
          </p:nvPr>
        </p:nvSpPr>
        <p:spPr>
          <a:ln/>
        </p:spPr>
        <p:txBody>
          <a:bodyPr/>
          <a:lstStyle>
            <a:lvl1pPr>
              <a:defRPr/>
            </a:lvl1pPr>
          </a:lstStyle>
          <a:p>
            <a:pPr>
              <a:defRPr/>
            </a:pPr>
            <a:fld id="{4D622008-0CBF-4F92-A689-340ACB515D7D}"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5"/>
          <p:cNvSpPr>
            <a:spLocks noGrp="1" noChangeArrowheads="1"/>
          </p:cNvSpPr>
          <p:nvPr>
            <p:ph type="sldNum" idx="11"/>
          </p:nvPr>
        </p:nvSpPr>
        <p:spPr>
          <a:ln/>
        </p:spPr>
        <p:txBody>
          <a:bodyPr/>
          <a:lstStyle>
            <a:lvl1pPr>
              <a:defRPr/>
            </a:lvl1pPr>
          </a:lstStyle>
          <a:p>
            <a:pPr>
              <a:defRPr/>
            </a:pPr>
            <a:fld id="{7A8210F6-F0AB-407D-B5F7-4995F1AC09A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3"/>
          <p:cNvSpPr>
            <a:spLocks noGrp="1" noChangeArrowheads="1"/>
          </p:cNvSpPr>
          <p:nvPr>
            <p:ph type="dt" idx="10"/>
          </p:nvPr>
        </p:nvSpPr>
        <p:spPr>
          <a:ln/>
        </p:spPr>
        <p:txBody>
          <a:bodyPr/>
          <a:lstStyle>
            <a:lvl1pPr>
              <a:defRPr/>
            </a:lvl1pPr>
          </a:lstStyle>
          <a:p>
            <a:pPr>
              <a:defRPr/>
            </a:pPr>
            <a:endParaRPr lang="fr-FR"/>
          </a:p>
        </p:txBody>
      </p:sp>
      <p:sp>
        <p:nvSpPr>
          <p:cNvPr id="6" name="Rectangle 5"/>
          <p:cNvSpPr>
            <a:spLocks noGrp="1" noChangeArrowheads="1"/>
          </p:cNvSpPr>
          <p:nvPr>
            <p:ph type="sldNum" idx="11"/>
          </p:nvPr>
        </p:nvSpPr>
        <p:spPr>
          <a:ln/>
        </p:spPr>
        <p:txBody>
          <a:bodyPr/>
          <a:lstStyle>
            <a:lvl1pPr>
              <a:defRPr/>
            </a:lvl1pPr>
          </a:lstStyle>
          <a:p>
            <a:pPr>
              <a:defRPr/>
            </a:pPr>
            <a:fld id="{8167C278-556D-4183-88C6-FD5CCEF64A9D}"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3"/>
          <p:cNvSpPr>
            <a:spLocks noGrp="1" noChangeArrowheads="1"/>
          </p:cNvSpPr>
          <p:nvPr>
            <p:ph type="dt" idx="10"/>
          </p:nvPr>
        </p:nvSpPr>
        <p:spPr>
          <a:ln/>
        </p:spPr>
        <p:txBody>
          <a:bodyPr/>
          <a:lstStyle>
            <a:lvl1pPr>
              <a:defRPr/>
            </a:lvl1pPr>
          </a:lstStyle>
          <a:p>
            <a:pPr>
              <a:defRPr/>
            </a:pPr>
            <a:endParaRPr lang="fr-FR"/>
          </a:p>
        </p:txBody>
      </p:sp>
      <p:sp>
        <p:nvSpPr>
          <p:cNvPr id="8" name="Rectangle 5"/>
          <p:cNvSpPr>
            <a:spLocks noGrp="1" noChangeArrowheads="1"/>
          </p:cNvSpPr>
          <p:nvPr>
            <p:ph type="sldNum" idx="11"/>
          </p:nvPr>
        </p:nvSpPr>
        <p:spPr>
          <a:ln/>
        </p:spPr>
        <p:txBody>
          <a:bodyPr/>
          <a:lstStyle>
            <a:lvl1pPr>
              <a:defRPr/>
            </a:lvl1pPr>
          </a:lstStyle>
          <a:p>
            <a:pPr>
              <a:defRPr/>
            </a:pPr>
            <a:fld id="{6EC5E5C1-A9C8-4583-A55F-F4C67CBA2FD7}"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3"/>
          <p:cNvSpPr>
            <a:spLocks noGrp="1" noChangeArrowheads="1"/>
          </p:cNvSpPr>
          <p:nvPr>
            <p:ph type="dt" idx="10"/>
          </p:nvPr>
        </p:nvSpPr>
        <p:spPr>
          <a:ln/>
        </p:spPr>
        <p:txBody>
          <a:bodyPr/>
          <a:lstStyle>
            <a:lvl1pPr>
              <a:defRPr/>
            </a:lvl1pPr>
          </a:lstStyle>
          <a:p>
            <a:pPr>
              <a:defRPr/>
            </a:pPr>
            <a:endParaRPr lang="fr-FR"/>
          </a:p>
        </p:txBody>
      </p:sp>
      <p:sp>
        <p:nvSpPr>
          <p:cNvPr id="4" name="Rectangle 5"/>
          <p:cNvSpPr>
            <a:spLocks noGrp="1" noChangeArrowheads="1"/>
          </p:cNvSpPr>
          <p:nvPr>
            <p:ph type="sldNum" idx="11"/>
          </p:nvPr>
        </p:nvSpPr>
        <p:spPr>
          <a:ln/>
        </p:spPr>
        <p:txBody>
          <a:bodyPr/>
          <a:lstStyle>
            <a:lvl1pPr>
              <a:defRPr/>
            </a:lvl1pPr>
          </a:lstStyle>
          <a:p>
            <a:pPr>
              <a:defRPr/>
            </a:pPr>
            <a:fld id="{39F57F40-F7CD-4149-9EF0-4B7460D0788F}"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fr-FR"/>
          </a:p>
        </p:txBody>
      </p:sp>
      <p:sp>
        <p:nvSpPr>
          <p:cNvPr id="3" name="Rectangle 5"/>
          <p:cNvSpPr>
            <a:spLocks noGrp="1" noChangeArrowheads="1"/>
          </p:cNvSpPr>
          <p:nvPr>
            <p:ph type="sldNum" idx="11"/>
          </p:nvPr>
        </p:nvSpPr>
        <p:spPr>
          <a:ln/>
        </p:spPr>
        <p:txBody>
          <a:bodyPr/>
          <a:lstStyle>
            <a:lvl1pPr>
              <a:defRPr/>
            </a:lvl1pPr>
          </a:lstStyle>
          <a:p>
            <a:pPr>
              <a:defRPr/>
            </a:pPr>
            <a:fld id="{EEA199D8-B27F-44AD-B88D-9C41A3AC63BD}"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
          <p:cNvSpPr>
            <a:spLocks noGrp="1" noChangeArrowheads="1"/>
          </p:cNvSpPr>
          <p:nvPr>
            <p:ph type="dt" idx="10"/>
          </p:nvPr>
        </p:nvSpPr>
        <p:spPr>
          <a:ln/>
        </p:spPr>
        <p:txBody>
          <a:bodyPr/>
          <a:lstStyle>
            <a:lvl1pPr>
              <a:defRPr/>
            </a:lvl1pPr>
          </a:lstStyle>
          <a:p>
            <a:pPr>
              <a:defRPr/>
            </a:pPr>
            <a:endParaRPr lang="fr-FR"/>
          </a:p>
        </p:txBody>
      </p:sp>
      <p:sp>
        <p:nvSpPr>
          <p:cNvPr id="6" name="Rectangle 5"/>
          <p:cNvSpPr>
            <a:spLocks noGrp="1" noChangeArrowheads="1"/>
          </p:cNvSpPr>
          <p:nvPr>
            <p:ph type="sldNum" idx="11"/>
          </p:nvPr>
        </p:nvSpPr>
        <p:spPr>
          <a:ln/>
        </p:spPr>
        <p:txBody>
          <a:bodyPr/>
          <a:lstStyle>
            <a:lvl1pPr>
              <a:defRPr/>
            </a:lvl1pPr>
          </a:lstStyle>
          <a:p>
            <a:pPr>
              <a:defRPr/>
            </a:pPr>
            <a:fld id="{6EC2AE4C-C6B7-403E-A6C6-FD6CBF05031C}"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
          <p:cNvSpPr>
            <a:spLocks noGrp="1" noChangeArrowheads="1"/>
          </p:cNvSpPr>
          <p:nvPr>
            <p:ph type="dt" idx="10"/>
          </p:nvPr>
        </p:nvSpPr>
        <p:spPr>
          <a:ln/>
        </p:spPr>
        <p:txBody>
          <a:bodyPr/>
          <a:lstStyle>
            <a:lvl1pPr>
              <a:defRPr/>
            </a:lvl1pPr>
          </a:lstStyle>
          <a:p>
            <a:pPr>
              <a:defRPr/>
            </a:pPr>
            <a:endParaRPr lang="fr-FR"/>
          </a:p>
        </p:txBody>
      </p:sp>
      <p:sp>
        <p:nvSpPr>
          <p:cNvPr id="6" name="Rectangle 5"/>
          <p:cNvSpPr>
            <a:spLocks noGrp="1" noChangeArrowheads="1"/>
          </p:cNvSpPr>
          <p:nvPr>
            <p:ph type="sldNum" idx="11"/>
          </p:nvPr>
        </p:nvSpPr>
        <p:spPr>
          <a:ln/>
        </p:spPr>
        <p:txBody>
          <a:bodyPr/>
          <a:lstStyle>
            <a:lvl1pPr>
              <a:defRPr/>
            </a:lvl1pPr>
          </a:lstStyle>
          <a:p>
            <a:pPr>
              <a:defRPr/>
            </a:pPr>
            <a:fld id="{EB515B45-AB2D-46ED-8888-CA7CC2904522}"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28588"/>
            <a:ext cx="8228013"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fr-FR" smtClean="0"/>
              <a:t>Cliquez pour éditer le format du texte-titre</a:t>
            </a:r>
          </a:p>
        </p:txBody>
      </p:sp>
      <p:sp>
        <p:nvSpPr>
          <p:cNvPr id="1027"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fr-FR" smtClean="0"/>
              <a:t>Cliquez pour éditer le format du plan de texte</a:t>
            </a:r>
          </a:p>
          <a:p>
            <a:pPr lvl="1"/>
            <a:r>
              <a:rPr lang="en-GB" altLang="fr-FR" smtClean="0"/>
              <a:t>Second niveau de plan</a:t>
            </a:r>
          </a:p>
          <a:p>
            <a:pPr lvl="2"/>
            <a:r>
              <a:rPr lang="en-GB" altLang="fr-FR" smtClean="0"/>
              <a:t>Troisième niveau de plan</a:t>
            </a:r>
          </a:p>
          <a:p>
            <a:pPr lvl="3"/>
            <a:r>
              <a:rPr lang="en-GB" altLang="fr-FR" smtClean="0"/>
              <a:t>Quatrième niveau de plan</a:t>
            </a:r>
          </a:p>
          <a:p>
            <a:pPr lvl="4"/>
            <a:r>
              <a:rPr lang="en-GB" altLang="fr-FR" smtClean="0"/>
              <a:t>Cinquième niveau de plan</a:t>
            </a:r>
          </a:p>
          <a:p>
            <a:pPr lvl="4"/>
            <a:r>
              <a:rPr lang="en-GB" altLang="fr-FR" smtClean="0"/>
              <a:t>Sixième niveau de plan</a:t>
            </a:r>
          </a:p>
          <a:p>
            <a:pPr lvl="4"/>
            <a:r>
              <a:rPr lang="en-GB" altLang="fr-FR" smtClean="0"/>
              <a:t>Septième niveau de plan</a:t>
            </a:r>
          </a:p>
          <a:p>
            <a:pPr lvl="4"/>
            <a:r>
              <a:rPr lang="en-GB" altLang="fr-FR" smtClean="0"/>
              <a:t>Huitième niveau de plan</a:t>
            </a:r>
          </a:p>
          <a:p>
            <a:pPr lvl="4"/>
            <a:r>
              <a:rPr lang="en-GB" altLang="fr-FR" smtClean="0"/>
              <a:t>Neuvième niveau de plan</a:t>
            </a:r>
          </a:p>
        </p:txBody>
      </p:sp>
      <p:sp>
        <p:nvSpPr>
          <p:cNvPr id="2" name="Rectangle 3"/>
          <p:cNvSpPr>
            <a:spLocks noGrp="1" noChangeArrowheads="1"/>
          </p:cNvSpPr>
          <p:nvPr>
            <p:ph type="dt"/>
          </p:nvPr>
        </p:nvSpPr>
        <p:spPr bwMode="auto">
          <a:xfrm>
            <a:off x="457200" y="6354763"/>
            <a:ext cx="2132013" cy="36671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1pPr>
          </a:lstStyle>
          <a:p>
            <a:pPr>
              <a:defRPr/>
            </a:pPr>
            <a:endParaRPr lang="fr-FR"/>
          </a:p>
        </p:txBody>
      </p:sp>
      <p:sp>
        <p:nvSpPr>
          <p:cNvPr id="1029" name="Text Box 4"/>
          <p:cNvSpPr txBox="1">
            <a:spLocks noChangeArrowheads="1"/>
          </p:cNvSpPr>
          <p:nvPr/>
        </p:nvSpPr>
        <p:spPr bwMode="auto">
          <a:xfrm>
            <a:off x="3124200" y="6354763"/>
            <a:ext cx="2895600" cy="368300"/>
          </a:xfrm>
          <a:prstGeom prst="rect">
            <a:avLst/>
          </a:prstGeom>
          <a:noFill/>
          <a:ln w="9525">
            <a:noFill/>
            <a:round/>
            <a:headEnd/>
            <a:tailEnd/>
          </a:ln>
        </p:spPr>
        <p:txBody>
          <a:bodyPr wrap="none" anchor="ctr"/>
          <a:lstStyle/>
          <a:p>
            <a:pPr>
              <a:buClr>
                <a:srgbClr val="000000"/>
              </a:buClr>
              <a:buSzPct val="100000"/>
              <a:buFont typeface="Times New Roman" pitchFamily="18" charset="0"/>
              <a:buNone/>
              <a:defRPr/>
            </a:pPr>
            <a:endParaRPr lang="fr-FR" altLang="fr-FR">
              <a:latin typeface="Arial" charset="0"/>
            </a:endParaRPr>
          </a:p>
        </p:txBody>
      </p:sp>
      <p:sp>
        <p:nvSpPr>
          <p:cNvPr id="3" name="Rectangle 5"/>
          <p:cNvSpPr>
            <a:spLocks noGrp="1" noChangeArrowheads="1"/>
          </p:cNvSpPr>
          <p:nvPr>
            <p:ph type="sldNum"/>
          </p:nvPr>
        </p:nvSpPr>
        <p:spPr bwMode="auto">
          <a:xfrm>
            <a:off x="6553200" y="6354763"/>
            <a:ext cx="2132013" cy="36671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1pPr>
          </a:lstStyle>
          <a:p>
            <a:pPr>
              <a:defRPr/>
            </a:pPr>
            <a:fld id="{94380D66-9F50-4774-B7A1-A5D2E6D7F92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oleObject" Target="../embeddings/oleObject1.bin"/><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0" y="1143000"/>
            <a:ext cx="9144000" cy="3726278"/>
          </a:xfrm>
          <a:prstGeom prst="rect">
            <a:avLst/>
          </a:prstGeom>
          <a:noFill/>
          <a:ln w="9525">
            <a:noFill/>
            <a:round/>
            <a:headEnd/>
            <a:tailEnd/>
          </a:ln>
        </p:spPr>
        <p:txBody>
          <a:bodyPr lIns="90000" tIns="46800" rIns="90000" bIns="46800">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5400" b="1" dirty="0" smtClean="0">
                <a:solidFill>
                  <a:srgbClr val="5F4A41"/>
                </a:solidFill>
                <a:latin typeface="Calibri" pitchFamily="34" charset="0"/>
              </a:rPr>
              <a:t>PRÉLÈVEMENT AUTOMATIQUE</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smtClean="0">
                <a:solidFill>
                  <a:srgbClr val="5F4A41"/>
                </a:solidFill>
                <a:cs typeface="Arial" pitchFamily="34" charset="0"/>
              </a:rPr>
              <a:t>TARIFICATION ADAPTÉE AU QUOTIENT FAMILIAL</a:t>
            </a:r>
          </a:p>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ltLang="fr-FR" sz="5400" dirty="0">
              <a:solidFill>
                <a:srgbClr val="5F4A41"/>
              </a:solidFill>
              <a:cs typeface="Arial" pitchFamily="34" charset="0"/>
            </a:endParaRPr>
          </a:p>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ltLang="fr-FR" sz="5400" dirty="0">
              <a:solidFill>
                <a:srgbClr val="5F4A41"/>
              </a:solidFill>
              <a:cs typeface="Arial" pitchFamily="34" charset="0"/>
            </a:endParaRPr>
          </a:p>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ltLang="fr-FR" sz="5400" dirty="0">
              <a:solidFill>
                <a:srgbClr val="5F4A41"/>
              </a:solidFill>
              <a:cs typeface="Arial" pitchFamily="34" charset="0"/>
            </a:endParaRPr>
          </a:p>
        </p:txBody>
      </p:sp>
      <p:sp>
        <p:nvSpPr>
          <p:cNvPr id="16386" name="Rectangle 2"/>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Lst>
            </a:pPr>
            <a:r>
              <a:rPr lang="fr-FR" altLang="fr-FR" sz="2000">
                <a:solidFill>
                  <a:srgbClr val="5F4A41"/>
                </a:solidFill>
              </a:rPr>
              <a:t>Equipe de diffusion GFC Montpellier et DAF A3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714356"/>
            <a:ext cx="878684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Menu « Encaissement / Prélèvement auto. / Préparation / Tarification ». </a:t>
            </a:r>
          </a:p>
          <a:p>
            <a:r>
              <a:rPr lang="fr-FR" dirty="0" smtClean="0">
                <a:solidFill>
                  <a:srgbClr val="5F4A41"/>
                </a:solidFill>
              </a:rPr>
              <a:t>La nouvelle fonctionnalité apporte une nouvelle colonne « </a:t>
            </a:r>
            <a:r>
              <a:rPr lang="fr-FR" b="1" dirty="0" smtClean="0">
                <a:solidFill>
                  <a:srgbClr val="5F4A41"/>
                </a:solidFill>
              </a:rPr>
              <a:t>Catégorie</a:t>
            </a:r>
            <a:r>
              <a:rPr lang="fr-FR" dirty="0" smtClean="0">
                <a:solidFill>
                  <a:srgbClr val="5F4A41"/>
                </a:solidFill>
              </a:rPr>
              <a:t> » dans le menu de </a:t>
            </a:r>
            <a:r>
              <a:rPr lang="fr-FR" b="1" dirty="0" smtClean="0">
                <a:solidFill>
                  <a:srgbClr val="5F4A41"/>
                </a:solidFill>
              </a:rPr>
              <a:t>Tarification des prélèvements. </a:t>
            </a:r>
            <a:r>
              <a:rPr lang="fr-FR" dirty="0" smtClean="0">
                <a:solidFill>
                  <a:srgbClr val="5F4A41"/>
                </a:solidFill>
              </a:rPr>
              <a:t>Cette colonne reste inutilisée tant que l’option de gestion de la catégorie des revenus n’est pas cochée dans les paramètres</a:t>
            </a:r>
            <a:r>
              <a:rPr lang="x-none" smtClean="0">
                <a:solidFill>
                  <a:srgbClr val="5F4A41"/>
                </a:solidFill>
              </a:rPr>
              <a:t>. </a:t>
            </a:r>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r>
              <a:rPr lang="fr-FR" dirty="0" smtClean="0">
                <a:solidFill>
                  <a:srgbClr val="5F4A41"/>
                </a:solidFill>
              </a:rPr>
              <a:t>Tant que l’établissement n’utilise pas gestion des catégories, la saisie des tarifs reste limitée aux options « Etablissement », « Qualité » et « Montant ».</a:t>
            </a: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4"/>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Tarification</a:t>
            </a:r>
            <a:endParaRPr lang="fr-FR" altLang="fr-FR" sz="2000" dirty="0">
              <a:solidFill>
                <a:srgbClr val="5F4A41"/>
              </a:solidFill>
              <a:latin typeface="Calibri" pitchFamily="34" charset="0"/>
            </a:endParaRPr>
          </a:p>
        </p:txBody>
      </p:sp>
      <p:pic>
        <p:nvPicPr>
          <p:cNvPr id="8" name="Image 7" descr="tarif1.jpg"/>
          <p:cNvPicPr>
            <a:picLocks noChangeAspect="1"/>
          </p:cNvPicPr>
          <p:nvPr/>
        </p:nvPicPr>
        <p:blipFill>
          <a:blip r:embed="rId3"/>
          <a:srcRect t="53334"/>
          <a:stretch>
            <a:fillRect/>
          </a:stretch>
        </p:blipFill>
        <p:spPr>
          <a:xfrm>
            <a:off x="428596" y="2000240"/>
            <a:ext cx="7820025" cy="1000117"/>
          </a:xfrm>
          <a:prstGeom prst="rect">
            <a:avLst/>
          </a:prstGeom>
        </p:spPr>
      </p:pic>
      <p:sp>
        <p:nvSpPr>
          <p:cNvPr id="11"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pic>
        <p:nvPicPr>
          <p:cNvPr id="57346" name="Picture 2"/>
          <p:cNvPicPr>
            <a:picLocks noChangeAspect="1" noChangeArrowheads="1"/>
          </p:cNvPicPr>
          <p:nvPr/>
        </p:nvPicPr>
        <p:blipFill>
          <a:blip r:embed="rId4"/>
          <a:srcRect/>
          <a:stretch>
            <a:fillRect/>
          </a:stretch>
        </p:blipFill>
        <p:spPr bwMode="auto">
          <a:xfrm>
            <a:off x="285720" y="3929066"/>
            <a:ext cx="4171950" cy="167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714356"/>
            <a:ext cx="878684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Si un établissement utilise la gestion de la catégorie de revenus, l’option « Catégorie » s’ajoute à la saisie des tarifs. </a:t>
            </a:r>
          </a:p>
          <a:p>
            <a:endParaRPr lang="fr-FR" dirty="0" smtClean="0">
              <a:solidFill>
                <a:srgbClr val="5F4A41"/>
              </a:solidFill>
            </a:endParaRPr>
          </a:p>
          <a:p>
            <a:r>
              <a:rPr lang="fr-FR" dirty="0" smtClean="0">
                <a:solidFill>
                  <a:srgbClr val="5F4A41"/>
                </a:solidFill>
              </a:rPr>
              <a:t>  </a:t>
            </a: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r>
              <a:rPr lang="x-none" smtClean="0">
                <a:solidFill>
                  <a:srgbClr val="5F4A41"/>
                </a:solidFill>
              </a:rPr>
              <a:t>Par défaut, à la mise en place de cette modification, la catégorie de tous les tarifs est initialisée à «(sans catégorie) ».</a:t>
            </a:r>
            <a:r>
              <a:rPr lang="fr-FR" dirty="0" smtClean="0">
                <a:solidFill>
                  <a:srgbClr val="5F4A41"/>
                </a:solidFill>
              </a:rPr>
              <a:t> </a:t>
            </a:r>
          </a:p>
          <a:p>
            <a:endParaRPr lang="fr-FR" dirty="0" smtClean="0">
              <a:solidFill>
                <a:srgbClr val="5F4A41"/>
              </a:solidFill>
            </a:endParaRPr>
          </a:p>
          <a:p>
            <a:r>
              <a:rPr lang="fr-FR" dirty="0" smtClean="0">
                <a:solidFill>
                  <a:srgbClr val="5F4A41"/>
                </a:solidFill>
              </a:rPr>
              <a:t>Il n’est pas possible de saisir manuellement les catégories. Le menu déroulant « Catégorie » proposera uniquement les catégories renseignées dans SIECLE BEE, elles ne seront accessibles qu’une fois leur réception effectuée (réception des responsables). </a:t>
            </a:r>
          </a:p>
          <a:p>
            <a:endParaRPr lang="fr-FR" dirty="0" smtClean="0">
              <a:solidFill>
                <a:srgbClr val="5F4A41"/>
              </a:solidFill>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4"/>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Tarification</a:t>
            </a:r>
            <a:endParaRPr lang="fr-FR" altLang="fr-FR" sz="2000" dirty="0">
              <a:solidFill>
                <a:srgbClr val="5F4A41"/>
              </a:solidFill>
              <a:latin typeface="Calibri" pitchFamily="34" charset="0"/>
            </a:endParaRPr>
          </a:p>
        </p:txBody>
      </p:sp>
      <p:sp>
        <p:nvSpPr>
          <p:cNvPr id="11"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pic>
        <p:nvPicPr>
          <p:cNvPr id="56322" name="Picture 2"/>
          <p:cNvPicPr>
            <a:picLocks noChangeAspect="1" noChangeArrowheads="1"/>
          </p:cNvPicPr>
          <p:nvPr/>
        </p:nvPicPr>
        <p:blipFill>
          <a:blip r:embed="rId3"/>
          <a:srcRect/>
          <a:stretch>
            <a:fillRect/>
          </a:stretch>
        </p:blipFill>
        <p:spPr bwMode="auto">
          <a:xfrm>
            <a:off x="214282" y="1357298"/>
            <a:ext cx="4171950" cy="2019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1071546"/>
            <a:ext cx="878684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Lorsque le fichier des responsables a été réceptionné, vous pourrez vous trouver dans deux situations :</a:t>
            </a:r>
          </a:p>
          <a:p>
            <a:endParaRPr lang="fr-FR" dirty="0" smtClean="0">
              <a:solidFill>
                <a:srgbClr val="5F4A41"/>
              </a:solidFill>
            </a:endParaRPr>
          </a:p>
          <a:p>
            <a:pPr marL="355600" indent="-355600">
              <a:buClr>
                <a:srgbClr val="EC8616"/>
              </a:buClr>
              <a:buFont typeface="Arial" pitchFamily="34" charset="0"/>
              <a:buChar char="•"/>
            </a:pPr>
            <a:r>
              <a:rPr lang="fr-FR" b="1" dirty="0" smtClean="0">
                <a:solidFill>
                  <a:srgbClr val="5F4A41"/>
                </a:solidFill>
              </a:rPr>
              <a:t>Vous avez déjà saisi des tarifications</a:t>
            </a:r>
            <a:r>
              <a:rPr lang="fr-FR" dirty="0" smtClean="0">
                <a:solidFill>
                  <a:srgbClr val="5F4A41"/>
                </a:solidFill>
              </a:rPr>
              <a:t> : celles-ci restent inchangées. </a:t>
            </a:r>
          </a:p>
          <a:p>
            <a:pPr marL="355600" indent="-355600">
              <a:buClr>
                <a:srgbClr val="EC8616"/>
              </a:buClr>
              <a:buFontTx/>
              <a:buChar char="-"/>
            </a:pPr>
            <a:endParaRPr lang="fr-FR" dirty="0" smtClean="0">
              <a:solidFill>
                <a:srgbClr val="5F4A41"/>
              </a:solidFill>
            </a:endParaRPr>
          </a:p>
          <a:p>
            <a:pPr marL="355600" indent="-355600">
              <a:buClr>
                <a:srgbClr val="EC8616"/>
              </a:buClr>
              <a:buFont typeface="Arial" pitchFamily="34" charset="0"/>
              <a:buChar char="•"/>
            </a:pPr>
            <a:r>
              <a:rPr lang="fr-FR" b="1" dirty="0" smtClean="0">
                <a:solidFill>
                  <a:srgbClr val="5F4A41"/>
                </a:solidFill>
              </a:rPr>
              <a:t>D</a:t>
            </a:r>
            <a:r>
              <a:rPr lang="x-none" b="1" smtClean="0">
                <a:solidFill>
                  <a:srgbClr val="5F4A41"/>
                </a:solidFill>
              </a:rPr>
              <a:t>es lignes de tarification</a:t>
            </a:r>
            <a:r>
              <a:rPr lang="x-none" smtClean="0">
                <a:solidFill>
                  <a:srgbClr val="5F4A41"/>
                </a:solidFill>
              </a:rPr>
              <a:t> (couple qualité/catégorie) </a:t>
            </a:r>
            <a:r>
              <a:rPr lang="fr-FR" b="1" dirty="0" smtClean="0">
                <a:solidFill>
                  <a:srgbClr val="5F4A41"/>
                </a:solidFill>
              </a:rPr>
              <a:t>ont été</a:t>
            </a:r>
            <a:r>
              <a:rPr lang="fr-FR" dirty="0" smtClean="0">
                <a:solidFill>
                  <a:srgbClr val="5F4A41"/>
                </a:solidFill>
              </a:rPr>
              <a:t> </a:t>
            </a:r>
            <a:r>
              <a:rPr lang="x-none" b="1" smtClean="0">
                <a:solidFill>
                  <a:srgbClr val="5F4A41"/>
                </a:solidFill>
              </a:rPr>
              <a:t>générées</a:t>
            </a:r>
            <a:r>
              <a:rPr lang="x-none" smtClean="0">
                <a:solidFill>
                  <a:srgbClr val="5F4A41"/>
                </a:solidFill>
              </a:rPr>
              <a:t> lors de la réception du fichier « responsables » </a:t>
            </a:r>
            <a:r>
              <a:rPr lang="fr-FR" dirty="0" smtClean="0">
                <a:solidFill>
                  <a:srgbClr val="5F4A41"/>
                </a:solidFill>
              </a:rPr>
              <a:t>: celles-ci ont</a:t>
            </a:r>
            <a:r>
              <a:rPr lang="x-none" smtClean="0">
                <a:solidFill>
                  <a:srgbClr val="5F4A41"/>
                </a:solidFill>
              </a:rPr>
              <a:t> la mention « A saisir »</a:t>
            </a:r>
            <a:r>
              <a:rPr lang="fr-FR" dirty="0" smtClean="0">
                <a:solidFill>
                  <a:srgbClr val="5F4A41"/>
                </a:solidFill>
              </a:rPr>
              <a:t> précisée dans la colonne « Montant »</a:t>
            </a:r>
            <a:r>
              <a:rPr lang="x-none" smtClean="0">
                <a:solidFill>
                  <a:srgbClr val="5F4A41"/>
                </a:solidFill>
              </a:rPr>
              <a:t>. </a:t>
            </a:r>
            <a:r>
              <a:rPr lang="fr-FR" dirty="0" smtClean="0">
                <a:solidFill>
                  <a:srgbClr val="5F4A41"/>
                </a:solidFill>
              </a:rPr>
              <a:t>Modifiez les pour leur associer un montant.</a:t>
            </a: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52226" name="Picture 2"/>
          <p:cNvPicPr>
            <a:picLocks noChangeAspect="1" noChangeArrowheads="1"/>
          </p:cNvPicPr>
          <p:nvPr/>
        </p:nvPicPr>
        <p:blipFill>
          <a:blip r:embed="rId2"/>
          <a:srcRect/>
          <a:stretch>
            <a:fillRect/>
          </a:stretch>
        </p:blipFill>
        <p:spPr bwMode="auto">
          <a:xfrm>
            <a:off x="214282" y="3945280"/>
            <a:ext cx="8715404" cy="1126794"/>
          </a:xfrm>
          <a:prstGeom prst="rect">
            <a:avLst/>
          </a:prstGeom>
          <a:noFill/>
          <a:ln w="9525">
            <a:noFill/>
            <a:miter lim="800000"/>
            <a:headEnd/>
            <a:tailEnd/>
          </a:ln>
          <a:effectLst/>
        </p:spPr>
      </p:pic>
      <p:sp>
        <p:nvSpPr>
          <p:cNvPr id="10"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11"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4"/>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Tarification</a:t>
            </a:r>
            <a:endParaRPr lang="fr-FR" altLang="fr-FR" sz="2000" dirty="0">
              <a:solidFill>
                <a:srgbClr val="5F4A41"/>
              </a:solidFill>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1085663"/>
            <a:ext cx="878684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A l’édition des tarifications :</a:t>
            </a:r>
          </a:p>
          <a:p>
            <a:pPr marL="355600" indent="-355600">
              <a:buClr>
                <a:srgbClr val="EC8616"/>
              </a:buClr>
              <a:buFont typeface="Arial" pitchFamily="34" charset="0"/>
              <a:buChar char="•"/>
            </a:pPr>
            <a:r>
              <a:rPr lang="fr-FR" dirty="0" smtClean="0">
                <a:solidFill>
                  <a:srgbClr val="5F4A41"/>
                </a:solidFill>
              </a:rPr>
              <a:t>Si la gestion de la catégorie de revenus est active, l’édition fait apparaître une nouvelle colonne. Le tri du tableau se fait sur la qualité et la catégorie.</a:t>
            </a:r>
          </a:p>
          <a:p>
            <a:pPr marL="355600" indent="-355600">
              <a:buClr>
                <a:srgbClr val="EC8616"/>
              </a:buClr>
            </a:pPr>
            <a:r>
              <a:rPr lang="fr-FR" dirty="0" smtClean="0">
                <a:solidFill>
                  <a:srgbClr val="5F4A41"/>
                </a:solidFill>
              </a:rPr>
              <a:t> </a:t>
            </a: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11"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4"/>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Tarification</a:t>
            </a:r>
            <a:endParaRPr lang="fr-FR" altLang="fr-FR" sz="2000" dirty="0">
              <a:solidFill>
                <a:srgbClr val="5F4A41"/>
              </a:solidFill>
              <a:latin typeface="Calibri" pitchFamily="34" charset="0"/>
            </a:endParaRPr>
          </a:p>
        </p:txBody>
      </p:sp>
      <p:pic>
        <p:nvPicPr>
          <p:cNvPr id="56322" name="Picture 2"/>
          <p:cNvPicPr>
            <a:picLocks noChangeAspect="1" noChangeArrowheads="1"/>
          </p:cNvPicPr>
          <p:nvPr/>
        </p:nvPicPr>
        <p:blipFill>
          <a:blip r:embed="rId2"/>
          <a:srcRect/>
          <a:stretch>
            <a:fillRect/>
          </a:stretch>
        </p:blipFill>
        <p:spPr bwMode="auto">
          <a:xfrm>
            <a:off x="1357290" y="2857496"/>
            <a:ext cx="6286500" cy="2676525"/>
          </a:xfrm>
          <a:prstGeom prst="rect">
            <a:avLst/>
          </a:prstGeom>
          <a:noFill/>
          <a:ln w="9525">
            <a:noFill/>
            <a:miter lim="800000"/>
            <a:headEnd/>
            <a:tailEnd/>
          </a:ln>
          <a:effectLst/>
        </p:spPr>
      </p:pic>
      <p:sp>
        <p:nvSpPr>
          <p:cNvPr id="9" name="Rectangle 8"/>
          <p:cNvSpPr/>
          <p:nvPr/>
        </p:nvSpPr>
        <p:spPr bwMode="auto">
          <a:xfrm>
            <a:off x="4286248" y="2786058"/>
            <a:ext cx="2214578" cy="285752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fr-FR" sz="1800" b="0" i="0" u="none" strike="noStrike" cap="none" normalizeH="0" baseline="0" smtClean="0">
              <a:ln>
                <a:noFill/>
              </a:ln>
              <a:solidFill>
                <a:schemeClr val="bg1"/>
              </a:solidFill>
              <a:effectLst/>
              <a:latin typeface="Arial" charset="0"/>
              <a:ea typeface="Microsoft YaHei"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1071546"/>
            <a:ext cx="878684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A l’édition des tarifications :</a:t>
            </a:r>
          </a:p>
          <a:p>
            <a:pPr marL="355600" indent="-355600">
              <a:buClr>
                <a:srgbClr val="EC8616"/>
              </a:buClr>
              <a:buFont typeface="Arial" pitchFamily="34" charset="0"/>
              <a:buChar char="•"/>
            </a:pPr>
            <a:r>
              <a:rPr lang="fr-FR" dirty="0" smtClean="0">
                <a:solidFill>
                  <a:srgbClr val="5F4A41"/>
                </a:solidFill>
              </a:rPr>
              <a:t>Si la gestion de la catégorie de revenus est active, l’édition fait apparaître une nouvelle colonne. Le tri du tableau se fait sur la qualité et la catégorie.</a:t>
            </a:r>
          </a:p>
          <a:p>
            <a:pPr marL="355600" indent="-355600">
              <a:buClr>
                <a:srgbClr val="EC8616"/>
              </a:buClr>
            </a:pPr>
            <a:r>
              <a:rPr lang="fr-FR" dirty="0" smtClean="0">
                <a:solidFill>
                  <a:srgbClr val="5F4A41"/>
                </a:solidFill>
              </a:rPr>
              <a:t> </a:t>
            </a:r>
          </a:p>
          <a:p>
            <a:pPr marL="355600" indent="-355600">
              <a:buClr>
                <a:srgbClr val="EC8616"/>
              </a:buClr>
              <a:buFont typeface="Arial" pitchFamily="34" charset="0"/>
              <a:buChar char="•"/>
            </a:pPr>
            <a:r>
              <a:rPr lang="fr-FR" dirty="0" smtClean="0">
                <a:solidFill>
                  <a:srgbClr val="5F4A41"/>
                </a:solidFill>
              </a:rPr>
              <a:t>Si un tarif n’est lié à aucune catégorie, la colonne « Catégorie de revenus » apparaît vide (code vide).</a:t>
            </a:r>
            <a:endParaRPr lang="fr-FR" dirty="0">
              <a:solidFill>
                <a:srgbClr val="5F4A41"/>
              </a:solidFill>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11"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4"/>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Tarification</a:t>
            </a:r>
            <a:endParaRPr lang="fr-FR" altLang="fr-FR" sz="2000" dirty="0">
              <a:solidFill>
                <a:srgbClr val="5F4A41"/>
              </a:solidFill>
              <a:latin typeface="Calibri" pitchFamily="34" charset="0"/>
            </a:endParaRPr>
          </a:p>
        </p:txBody>
      </p:sp>
      <p:pic>
        <p:nvPicPr>
          <p:cNvPr id="56322" name="Picture 2"/>
          <p:cNvPicPr>
            <a:picLocks noChangeAspect="1" noChangeArrowheads="1"/>
          </p:cNvPicPr>
          <p:nvPr/>
        </p:nvPicPr>
        <p:blipFill>
          <a:blip r:embed="rId2"/>
          <a:srcRect/>
          <a:stretch>
            <a:fillRect/>
          </a:stretch>
        </p:blipFill>
        <p:spPr bwMode="auto">
          <a:xfrm>
            <a:off x="1357290" y="2857496"/>
            <a:ext cx="6286500" cy="2676525"/>
          </a:xfrm>
          <a:prstGeom prst="rect">
            <a:avLst/>
          </a:prstGeom>
          <a:noFill/>
          <a:ln w="9525">
            <a:noFill/>
            <a:miter lim="800000"/>
            <a:headEnd/>
            <a:tailEnd/>
          </a:ln>
          <a:effectLst/>
        </p:spPr>
      </p:pic>
      <p:sp>
        <p:nvSpPr>
          <p:cNvPr id="7" name="Rectangle 6"/>
          <p:cNvSpPr/>
          <p:nvPr/>
        </p:nvSpPr>
        <p:spPr bwMode="auto">
          <a:xfrm>
            <a:off x="1357290" y="4071942"/>
            <a:ext cx="6286544" cy="285752"/>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fr-FR" sz="1800" b="0" i="0" u="none" strike="noStrike" cap="none" normalizeH="0" baseline="0" smtClean="0">
              <a:ln>
                <a:noFill/>
              </a:ln>
              <a:solidFill>
                <a:schemeClr val="bg1"/>
              </a:solidFill>
              <a:effectLst/>
              <a:latin typeface="Arial" charset="0"/>
              <a:ea typeface="Microsoft YaHei"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1071546"/>
            <a:ext cx="878684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Les informations relatives aux tarifs de chaque débiteurs renseignés depuis SIECLE BEE ont été récupérés lors de la réception des responsables. Si aucune information n’a été saisie pour un élève, sa catégorie est « sans catégorie ».  Sinon, la catégorie sera celle renseignée depuis SIECLE.</a:t>
            </a: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11"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5"/>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Tarifs des responsables</a:t>
            </a:r>
            <a:endParaRPr lang="fr-FR" altLang="fr-FR" sz="2000" dirty="0">
              <a:solidFill>
                <a:srgbClr val="5F4A41"/>
              </a:solidFill>
              <a:latin typeface="Calibri" pitchFamily="34" charset="0"/>
            </a:endParaRPr>
          </a:p>
        </p:txBody>
      </p:sp>
      <p:pic>
        <p:nvPicPr>
          <p:cNvPr id="57346" name="Picture 2"/>
          <p:cNvPicPr>
            <a:picLocks noChangeAspect="1" noChangeArrowheads="1"/>
          </p:cNvPicPr>
          <p:nvPr/>
        </p:nvPicPr>
        <p:blipFill>
          <a:blip r:embed="rId2"/>
          <a:srcRect b="21768"/>
          <a:stretch>
            <a:fillRect/>
          </a:stretch>
        </p:blipFill>
        <p:spPr bwMode="auto">
          <a:xfrm>
            <a:off x="214282" y="2357430"/>
            <a:ext cx="5924550" cy="32861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1071546"/>
            <a:ext cx="878684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Ici, vous pourrez changer la tarification attribuée à l’élève en changeant le couple Qualité/Catégorie.</a:t>
            </a: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11"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5"/>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Tarifs des responsables</a:t>
            </a:r>
            <a:endParaRPr lang="fr-FR" altLang="fr-FR" sz="2000" dirty="0">
              <a:solidFill>
                <a:srgbClr val="5F4A41"/>
              </a:solidFill>
              <a:latin typeface="Calibri" pitchFamily="34" charset="0"/>
            </a:endParaRPr>
          </a:p>
        </p:txBody>
      </p:sp>
      <p:pic>
        <p:nvPicPr>
          <p:cNvPr id="58370" name="Picture 2"/>
          <p:cNvPicPr>
            <a:picLocks noChangeAspect="1" noChangeArrowheads="1"/>
          </p:cNvPicPr>
          <p:nvPr/>
        </p:nvPicPr>
        <p:blipFill>
          <a:blip r:embed="rId2"/>
          <a:srcRect/>
          <a:stretch>
            <a:fillRect/>
          </a:stretch>
        </p:blipFill>
        <p:spPr bwMode="auto">
          <a:xfrm>
            <a:off x="285720" y="1928802"/>
            <a:ext cx="3810000" cy="2895600"/>
          </a:xfrm>
          <a:prstGeom prst="rect">
            <a:avLst/>
          </a:prstGeom>
          <a:noFill/>
          <a:ln w="9525">
            <a:noFill/>
            <a:miter lim="800000"/>
            <a:headEnd/>
            <a:tailEnd/>
          </a:ln>
          <a:effectLst/>
        </p:spPr>
      </p:pic>
      <p:pic>
        <p:nvPicPr>
          <p:cNvPr id="56322" name="Picture 2"/>
          <p:cNvPicPr>
            <a:picLocks noChangeAspect="1" noChangeArrowheads="1"/>
          </p:cNvPicPr>
          <p:nvPr/>
        </p:nvPicPr>
        <p:blipFill>
          <a:blip r:embed="rId3"/>
          <a:srcRect/>
          <a:stretch>
            <a:fillRect/>
          </a:stretch>
        </p:blipFill>
        <p:spPr bwMode="auto">
          <a:xfrm>
            <a:off x="4214810" y="3571876"/>
            <a:ext cx="4267200" cy="1238250"/>
          </a:xfrm>
          <a:prstGeom prst="rect">
            <a:avLst/>
          </a:prstGeom>
          <a:noFill/>
          <a:ln w="9525">
            <a:noFill/>
            <a:miter lim="800000"/>
            <a:headEnd/>
            <a:tailEnd/>
          </a:ln>
          <a:effectLst/>
        </p:spPr>
      </p:pic>
      <p:sp>
        <p:nvSpPr>
          <p:cNvPr id="8" name="Rectangle 1"/>
          <p:cNvSpPr>
            <a:spLocks noChangeArrowheads="1"/>
          </p:cNvSpPr>
          <p:nvPr/>
        </p:nvSpPr>
        <p:spPr bwMode="auto">
          <a:xfrm>
            <a:off x="4214810" y="2071678"/>
            <a:ext cx="4572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dirty="0" smtClean="0">
                <a:solidFill>
                  <a:srgbClr val="5F4A41"/>
                </a:solidFill>
              </a:rPr>
              <a:t>Dans le cas où un échéancier a déjà été édité, si ce changement entraine une modification du montant de prélèvement, GFC vous proposera d’éditer le nouvel échéancier.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ChangeArrowheads="1"/>
          </p:cNvSpPr>
          <p:nvPr/>
        </p:nvSpPr>
        <p:spPr bwMode="auto">
          <a:xfrm>
            <a:off x="0" y="-21429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52229" name="Rectangle 5"/>
          <p:cNvSpPr>
            <a:spLocks noChangeArrowheads="1"/>
          </p:cNvSpPr>
          <p:nvPr/>
        </p:nvSpPr>
        <p:spPr bwMode="auto">
          <a:xfrm>
            <a:off x="0" y="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52230" name="Rectangle 6"/>
          <p:cNvSpPr>
            <a:spLocks noChangeArrowheads="1"/>
          </p:cNvSpPr>
          <p:nvPr/>
        </p:nvSpPr>
        <p:spPr bwMode="auto">
          <a:xfrm>
            <a:off x="0" y="166710"/>
            <a:ext cx="24878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6"/>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Démonstration</a:t>
            </a:r>
            <a:endParaRPr lang="fr-FR" altLang="fr-FR" sz="2000" dirty="0">
              <a:solidFill>
                <a:srgbClr val="5F4A41"/>
              </a:solidFill>
              <a:latin typeface="Calibri" pitchFamily="34" charset="0"/>
            </a:endParaRPr>
          </a:p>
        </p:txBody>
      </p:sp>
      <p:sp>
        <p:nvSpPr>
          <p:cNvPr id="6" name="Text Box 1"/>
          <p:cNvSpPr txBox="1">
            <a:spLocks noChangeArrowheads="1"/>
          </p:cNvSpPr>
          <p:nvPr/>
        </p:nvSpPr>
        <p:spPr bwMode="auto">
          <a:xfrm>
            <a:off x="-285752" y="1143000"/>
            <a:ext cx="9501222" cy="4403386"/>
          </a:xfrm>
          <a:prstGeom prst="rect">
            <a:avLst/>
          </a:prstGeom>
          <a:noFill/>
          <a:ln w="9525">
            <a:noFill/>
            <a:round/>
            <a:headEnd/>
            <a:tailEnd/>
          </a:ln>
        </p:spPr>
        <p:txBody>
          <a:bodyPr wrap="square" lIns="90000" tIns="46800" rIns="90000" bIns="46800">
            <a:spAutoFit/>
          </a:bodyPr>
          <a:lstStyle/>
          <a:p>
            <a:pPr marL="531813" indent="695325">
              <a:lnSpc>
                <a:spcPct val="300000"/>
              </a:lnSpc>
              <a:spcAft>
                <a:spcPts val="0"/>
              </a:spcAft>
              <a:buSzPct val="100000"/>
              <a:buAutoNum type="arabicPeriod"/>
              <a:tabLst>
                <a:tab pos="0" algn="l"/>
                <a:tab pos="1828800" algn="l"/>
                <a:tab pos="2743200" algn="l"/>
                <a:tab pos="3657600" algn="l"/>
                <a:tab pos="4572000" algn="l"/>
                <a:tab pos="5486400" algn="l"/>
                <a:tab pos="6400800" algn="l"/>
                <a:tab pos="7315200" algn="l"/>
                <a:tab pos="8229600" algn="l"/>
                <a:tab pos="9144000" algn="l"/>
                <a:tab pos="10058400" algn="l"/>
              </a:tabLst>
            </a:pPr>
            <a:r>
              <a:rPr lang="fr-FR" altLang="fr-FR" sz="2800" dirty="0" smtClean="0">
                <a:solidFill>
                  <a:srgbClr val="5F4A41"/>
                </a:solidFill>
                <a:cs typeface="Arial" pitchFamily="34" charset="0"/>
              </a:rPr>
              <a:t>Choix de la gestion de la catégorie des revenus</a:t>
            </a:r>
          </a:p>
          <a:p>
            <a:pPr marL="531813" indent="695325">
              <a:lnSpc>
                <a:spcPct val="300000"/>
              </a:lnSpc>
              <a:spcAft>
                <a:spcPts val="0"/>
              </a:spcAft>
              <a:buSzPct val="100000"/>
              <a:buAutoNum type="arabicPeriod"/>
              <a:tabLst>
                <a:tab pos="0" algn="l"/>
                <a:tab pos="1828800" algn="l"/>
                <a:tab pos="2743200" algn="l"/>
                <a:tab pos="3657600" algn="l"/>
                <a:tab pos="4572000" algn="l"/>
                <a:tab pos="5486400" algn="l"/>
                <a:tab pos="6400800" algn="l"/>
                <a:tab pos="7315200" algn="l"/>
                <a:tab pos="8229600" algn="l"/>
                <a:tab pos="9144000" algn="l"/>
                <a:tab pos="10058400" algn="l"/>
              </a:tabLst>
            </a:pPr>
            <a:r>
              <a:rPr lang="fr-FR" altLang="fr-FR" sz="2800" dirty="0" smtClean="0">
                <a:solidFill>
                  <a:srgbClr val="5F4A41"/>
                </a:solidFill>
                <a:cs typeface="Arial" pitchFamily="34" charset="0"/>
              </a:rPr>
              <a:t>Réception des responsables</a:t>
            </a:r>
          </a:p>
          <a:p>
            <a:pPr marL="531813" indent="695325">
              <a:lnSpc>
                <a:spcPct val="300000"/>
              </a:lnSpc>
              <a:spcAft>
                <a:spcPts val="0"/>
              </a:spcAft>
              <a:buSzPct val="100000"/>
              <a:buAutoNum type="arabicPeriod"/>
              <a:tabLst>
                <a:tab pos="0" algn="l"/>
                <a:tab pos="1828800" algn="l"/>
                <a:tab pos="2743200" algn="l"/>
                <a:tab pos="3657600" algn="l"/>
                <a:tab pos="4572000" algn="l"/>
                <a:tab pos="5486400" algn="l"/>
                <a:tab pos="6400800" algn="l"/>
                <a:tab pos="7315200" algn="l"/>
                <a:tab pos="8229600" algn="l"/>
                <a:tab pos="9144000" algn="l"/>
                <a:tab pos="10058400" algn="l"/>
              </a:tabLst>
            </a:pPr>
            <a:r>
              <a:rPr lang="fr-FR" altLang="fr-FR" sz="2800" dirty="0" smtClean="0">
                <a:solidFill>
                  <a:srgbClr val="5F4A41"/>
                </a:solidFill>
                <a:cs typeface="Arial" pitchFamily="34" charset="0"/>
              </a:rPr>
              <a:t>Gestion des tarifications (couple Qualité/Catégorie)</a:t>
            </a:r>
            <a:endParaRPr lang="fr-FR" altLang="fr-FR" sz="2800" dirty="0">
              <a:solidFill>
                <a:srgbClr val="5F4A41"/>
              </a:solidFill>
              <a:cs typeface="Arial" pitchFamily="34" charset="0"/>
            </a:endParaRPr>
          </a:p>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ltLang="fr-FR" sz="2800" dirty="0">
              <a:solidFill>
                <a:srgbClr val="5F4A41"/>
              </a:solidFill>
              <a:cs typeface="Arial" pitchFamily="34" charset="0"/>
            </a:endParaRPr>
          </a:p>
        </p:txBody>
      </p:sp>
      <p:sp>
        <p:nvSpPr>
          <p:cNvPr id="7"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28625" y="1285875"/>
            <a:ext cx="8286750" cy="4643438"/>
          </a:xfrm>
          <a:prstGeom prst="rect">
            <a:avLst/>
          </a:prstGeom>
          <a:noFill/>
          <a:ln w="9525">
            <a:noFill/>
            <a:round/>
            <a:headEnd/>
            <a:tailEnd/>
          </a:ln>
        </p:spPr>
        <p:txBody>
          <a:bodyPr lIns="90000" tIns="46800" rIns="90000" bIns="46800"/>
          <a:lstStyle/>
          <a:p>
            <a:pPr marL="95250" indent="366713">
              <a:spcBef>
                <a:spcPts val="1000"/>
              </a:spcBef>
              <a:buClr>
                <a:srgbClr val="EC8616"/>
              </a:buClr>
              <a:buSzPct val="100000"/>
              <a:buFont typeface="Arial" charset="0"/>
              <a:buChar char="•"/>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defRPr/>
            </a:pPr>
            <a:r>
              <a:rPr lang="fr-FR" altLang="fr-FR" sz="4000" dirty="0">
                <a:solidFill>
                  <a:srgbClr val="5F4A41"/>
                </a:solidFill>
                <a:latin typeface="Calibri" pitchFamily="34" charset="0"/>
              </a:rPr>
              <a:t>DAF A3 - </a:t>
            </a:r>
            <a:r>
              <a:rPr lang="fr-FR" altLang="fr-FR" sz="4000" dirty="0" smtClean="0">
                <a:solidFill>
                  <a:srgbClr val="5F4A41"/>
                </a:solidFill>
                <a:latin typeface="Calibri" pitchFamily="34" charset="0"/>
              </a:rPr>
              <a:t>Maîtrise </a:t>
            </a:r>
            <a:r>
              <a:rPr lang="fr-FR" altLang="fr-FR" sz="4000" dirty="0">
                <a:solidFill>
                  <a:srgbClr val="5F4A41"/>
                </a:solidFill>
                <a:latin typeface="Calibri" pitchFamily="34" charset="0"/>
              </a:rPr>
              <a:t>d’ouvrage GFC</a:t>
            </a:r>
          </a:p>
          <a:p>
            <a:pPr marL="95250" indent="366713">
              <a:spcBef>
                <a:spcPts val="500"/>
              </a:spcBef>
              <a:buSzPct val="100000"/>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defRPr/>
            </a:pPr>
            <a:endParaRPr lang="fr-FR" altLang="fr-FR" sz="2000" dirty="0">
              <a:solidFill>
                <a:srgbClr val="5F4A41"/>
              </a:solidFill>
              <a:latin typeface="Calibri" pitchFamily="34" charset="0"/>
            </a:endParaRPr>
          </a:p>
          <a:p>
            <a:pPr marL="457200" indent="-361950">
              <a:spcBef>
                <a:spcPts val="1000"/>
              </a:spcBef>
              <a:buClr>
                <a:srgbClr val="EC8616"/>
              </a:buClr>
              <a:buSzPct val="100000"/>
              <a:buFont typeface="Arial" charset="0"/>
              <a:buChar char="•"/>
              <a:tabLst>
                <a:tab pos="1009650" algn="l"/>
                <a:tab pos="1924050" algn="l"/>
                <a:tab pos="2838450" algn="l"/>
                <a:tab pos="3752850" algn="l"/>
                <a:tab pos="4667250" algn="l"/>
                <a:tab pos="5581650" algn="l"/>
                <a:tab pos="6496050" algn="l"/>
                <a:tab pos="7410450" algn="l"/>
                <a:tab pos="8324850" algn="l"/>
                <a:tab pos="9239250" algn="l"/>
                <a:tab pos="10153650" algn="l"/>
              </a:tabLst>
              <a:defRPr/>
            </a:pPr>
            <a:r>
              <a:rPr lang="fr-FR" altLang="fr-FR" sz="4000" dirty="0">
                <a:solidFill>
                  <a:srgbClr val="5F4A41"/>
                </a:solidFill>
                <a:latin typeface="Calibri" pitchFamily="34" charset="0"/>
              </a:rPr>
              <a:t>L’équipe de la diffusion nationale GFC à la DASI Montpellier</a:t>
            </a:r>
          </a:p>
          <a:p>
            <a:pPr marL="95250" indent="366713">
              <a:spcBef>
                <a:spcPts val="500"/>
              </a:spcBef>
              <a:buSzPct val="100000"/>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defRPr/>
            </a:pPr>
            <a:endParaRPr lang="fr-FR" altLang="fr-FR" sz="2000" dirty="0">
              <a:solidFill>
                <a:srgbClr val="5F4A41"/>
              </a:solidFill>
              <a:latin typeface="Calibri" pitchFamily="34" charset="0"/>
            </a:endParaRPr>
          </a:p>
          <a:p>
            <a:pPr marL="95250" indent="366713">
              <a:spcBef>
                <a:spcPts val="1000"/>
              </a:spcBef>
              <a:buClr>
                <a:srgbClr val="EC8616"/>
              </a:buClr>
              <a:buSzPct val="100000"/>
              <a:buFont typeface="Arial" charset="0"/>
              <a:buChar char="•"/>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defRPr/>
            </a:pPr>
            <a:r>
              <a:rPr lang="fr-FR" altLang="fr-FR" sz="4000" dirty="0">
                <a:solidFill>
                  <a:srgbClr val="5F4A41"/>
                </a:solidFill>
                <a:latin typeface="Calibri" pitchFamily="34" charset="0"/>
              </a:rPr>
              <a:t>DNE B - Chef de projet national GFC</a:t>
            </a:r>
          </a:p>
        </p:txBody>
      </p:sp>
      <p:sp>
        <p:nvSpPr>
          <p:cNvPr id="18434" name="Text Box 2"/>
          <p:cNvSpPr txBox="1">
            <a:spLocks noChangeArrowheads="1"/>
          </p:cNvSpPr>
          <p:nvPr/>
        </p:nvSpPr>
        <p:spPr bwMode="auto">
          <a:xfrm>
            <a:off x="428625" y="-65088"/>
            <a:ext cx="8643938" cy="833438"/>
          </a:xfrm>
          <a:prstGeom prst="rect">
            <a:avLst/>
          </a:prstGeom>
          <a:noFill/>
          <a:ln w="9525">
            <a:noFill/>
            <a:round/>
            <a:headEnd/>
            <a:tailEnd/>
          </a:ln>
        </p:spPr>
        <p:txBody>
          <a:bodyPr lIns="90000" tIns="46800" rIns="90000" bIns="4680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800" b="1">
                <a:solidFill>
                  <a:srgbClr val="5F4A41"/>
                </a:solidFill>
                <a:latin typeface="Calibri" pitchFamily="34" charset="0"/>
              </a:rPr>
              <a:t>INTERVENANTS</a:t>
            </a:r>
          </a:p>
        </p:txBody>
      </p:sp>
      <p:sp>
        <p:nvSpPr>
          <p:cNvPr id="18435"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a:solidFill>
                  <a:srgbClr val="5F4A41"/>
                </a:solidFill>
              </a:rPr>
              <a:t>Equipe de diffusion GFC Montpellier et DAF A3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2"/>
          <p:cNvSpPr txBox="1">
            <a:spLocks noChangeArrowheads="1"/>
          </p:cNvSpPr>
          <p:nvPr/>
        </p:nvSpPr>
        <p:spPr bwMode="auto">
          <a:xfrm>
            <a:off x="214343" y="428605"/>
            <a:ext cx="8715375" cy="6429396"/>
          </a:xfrm>
          <a:prstGeom prst="rect">
            <a:avLst/>
          </a:prstGeom>
          <a:noFill/>
          <a:ln w="9525">
            <a:noFill/>
            <a:miter lim="800000"/>
            <a:headEnd/>
            <a:tailEnd/>
          </a:ln>
        </p:spPr>
        <p:txBody>
          <a:bodyPr lIns="90000" tIns="46800" rIns="90000" bIns="46800"/>
          <a:lstStyle/>
          <a:p>
            <a:pPr indent="449263">
              <a:lnSpc>
                <a:spcPct val="200000"/>
              </a:lnSpc>
              <a:spcBef>
                <a:spcPts val="0"/>
              </a:spcBef>
              <a:buClr>
                <a:srgbClr val="5F4A41"/>
              </a:buClr>
              <a:buSzPct val="100000"/>
              <a:buFont typeface="Calibri" pitchFamily="34" charset="0"/>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3000" dirty="0" smtClean="0">
                <a:solidFill>
                  <a:srgbClr val="5F4A41"/>
                </a:solidFill>
                <a:latin typeface="Calibri" pitchFamily="34" charset="0"/>
              </a:rPr>
              <a:t>Rappels sur la fonctionnalité prélèvement auto.</a:t>
            </a:r>
          </a:p>
          <a:p>
            <a:pPr indent="449263">
              <a:lnSpc>
                <a:spcPct val="200000"/>
              </a:lnSpc>
              <a:spcBef>
                <a:spcPts val="0"/>
              </a:spcBef>
              <a:buClr>
                <a:srgbClr val="5F4A41"/>
              </a:buClr>
              <a:buSzPct val="100000"/>
              <a:buFont typeface="Calibri" pitchFamily="34" charset="0"/>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3000" dirty="0" smtClean="0">
                <a:solidFill>
                  <a:srgbClr val="5F4A41"/>
                </a:solidFill>
                <a:latin typeface="Calibri" pitchFamily="34" charset="0"/>
              </a:rPr>
              <a:t>Gestion de la catégorie des revenus</a:t>
            </a:r>
          </a:p>
          <a:p>
            <a:pPr indent="449263">
              <a:lnSpc>
                <a:spcPct val="200000"/>
              </a:lnSpc>
              <a:spcBef>
                <a:spcPts val="0"/>
              </a:spcBef>
              <a:buClr>
                <a:srgbClr val="5F4A41"/>
              </a:buClr>
              <a:buSzPct val="100000"/>
              <a:buFont typeface="Calibri" pitchFamily="34" charset="0"/>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3000" dirty="0" smtClean="0">
                <a:solidFill>
                  <a:srgbClr val="5F4A41"/>
                </a:solidFill>
                <a:latin typeface="Calibri" pitchFamily="34" charset="0"/>
              </a:rPr>
              <a:t>Réception des responsables</a:t>
            </a:r>
          </a:p>
          <a:p>
            <a:pPr indent="449263">
              <a:lnSpc>
                <a:spcPct val="200000"/>
              </a:lnSpc>
              <a:spcBef>
                <a:spcPts val="0"/>
              </a:spcBef>
              <a:buClr>
                <a:srgbClr val="5F4A41"/>
              </a:buClr>
              <a:buSzPct val="100000"/>
              <a:buFont typeface="Calibri" pitchFamily="34" charset="0"/>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3000" dirty="0" smtClean="0">
                <a:solidFill>
                  <a:srgbClr val="5F4A41"/>
                </a:solidFill>
                <a:latin typeface="Calibri" pitchFamily="34" charset="0"/>
              </a:rPr>
              <a:t>Gestion des </a:t>
            </a:r>
            <a:r>
              <a:rPr lang="fr-FR" altLang="fr-FR" sz="3000" smtClean="0">
                <a:solidFill>
                  <a:srgbClr val="5F4A41"/>
                </a:solidFill>
                <a:latin typeface="Calibri" pitchFamily="34" charset="0"/>
              </a:rPr>
              <a:t>lignes de tarification</a:t>
            </a:r>
            <a:endParaRPr lang="fr-FR" altLang="fr-FR" sz="3000" dirty="0" smtClean="0">
              <a:solidFill>
                <a:srgbClr val="5F4A41"/>
              </a:solidFill>
              <a:latin typeface="Calibri" pitchFamily="34" charset="0"/>
            </a:endParaRPr>
          </a:p>
          <a:p>
            <a:pPr indent="449263">
              <a:lnSpc>
                <a:spcPct val="200000"/>
              </a:lnSpc>
              <a:spcBef>
                <a:spcPts val="0"/>
              </a:spcBef>
              <a:buClr>
                <a:srgbClr val="5F4A41"/>
              </a:buClr>
              <a:buSzPct val="100000"/>
              <a:buFont typeface="Calibri" pitchFamily="34" charset="0"/>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3000" dirty="0" smtClean="0">
                <a:solidFill>
                  <a:srgbClr val="5F4A41"/>
                </a:solidFill>
                <a:latin typeface="Calibri" pitchFamily="34" charset="0"/>
              </a:rPr>
              <a:t>Modification du tarif des responsables</a:t>
            </a:r>
          </a:p>
          <a:p>
            <a:pPr indent="449263">
              <a:lnSpc>
                <a:spcPct val="200000"/>
              </a:lnSpc>
              <a:spcBef>
                <a:spcPts val="0"/>
              </a:spcBef>
              <a:buClr>
                <a:srgbClr val="5F4A41"/>
              </a:buClr>
              <a:buSzPct val="100000"/>
              <a:buFont typeface="Calibri" pitchFamily="34" charset="0"/>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3000" dirty="0" smtClean="0">
                <a:solidFill>
                  <a:srgbClr val="5F4A41"/>
                </a:solidFill>
                <a:latin typeface="Calibri" pitchFamily="34" charset="0"/>
              </a:rPr>
              <a:t>Démonstration</a:t>
            </a:r>
            <a:endParaRPr lang="fr-FR" altLang="fr-FR" sz="3000" dirty="0">
              <a:solidFill>
                <a:srgbClr val="5F4A41"/>
              </a:solidFill>
              <a:latin typeface="Calibri" pitchFamily="34" charset="0"/>
            </a:endParaRPr>
          </a:p>
        </p:txBody>
      </p:sp>
      <p:sp>
        <p:nvSpPr>
          <p:cNvPr id="26626"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28675" name="Text Box 1"/>
          <p:cNvSpPr txBox="1">
            <a:spLocks noChangeArrowheads="1"/>
          </p:cNvSpPr>
          <p:nvPr/>
        </p:nvSpPr>
        <p:spPr bwMode="auto">
          <a:xfrm>
            <a:off x="428625" y="1428750"/>
            <a:ext cx="8572500" cy="3513138"/>
          </a:xfrm>
          <a:prstGeom prst="rect">
            <a:avLst/>
          </a:prstGeom>
          <a:noFill/>
          <a:ln w="9525">
            <a:noFill/>
            <a:round/>
            <a:headEnd/>
            <a:tailEnd/>
          </a:ln>
        </p:spPr>
        <p:txBody>
          <a:bodyPr lIns="90000" tIns="46800" rIns="90000" bIns="46800"/>
          <a:lstStyle/>
          <a:p>
            <a:pPr marL="266700" indent="-266700">
              <a:spcBef>
                <a:spcPts val="1200"/>
              </a:spcBef>
              <a:buClr>
                <a:srgbClr val="EC8616"/>
              </a:buClr>
              <a:buSzPct val="100000"/>
              <a:buFont typeface="Arial" pitchFamily="34" charset="0"/>
              <a:buChar char="•"/>
            </a:pPr>
            <a:endParaRPr lang="fr-FR" dirty="0">
              <a:solidFill>
                <a:srgbClr val="5F4A41"/>
              </a:solidFill>
            </a:endParaRPr>
          </a:p>
          <a:p>
            <a:pPr marL="266700" indent="-266700">
              <a:buClr>
                <a:srgbClr val="EC8616"/>
              </a:buClr>
              <a:buSzPct val="100000"/>
              <a:buFont typeface="Arial" pitchFamily="34" charset="0"/>
              <a:buChar char="•"/>
            </a:pPr>
            <a:endParaRPr lang="fr-FR" dirty="0">
              <a:solidFill>
                <a:srgbClr val="5F4A41"/>
              </a:solidFill>
            </a:endParaRPr>
          </a:p>
        </p:txBody>
      </p:sp>
      <p:sp>
        <p:nvSpPr>
          <p:cNvPr id="3174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1748" name="Rectangle 4"/>
          <p:cNvSpPr>
            <a:spLocks noChangeArrowheads="1"/>
          </p:cNvSpPr>
          <p:nvPr/>
        </p:nvSpPr>
        <p:spPr bwMode="auto">
          <a:xfrm>
            <a:off x="0" y="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9" name="Text Box 9"/>
          <p:cNvSpPr txBox="1">
            <a:spLocks noChangeArrowheads="1"/>
          </p:cNvSpPr>
          <p:nvPr/>
        </p:nvSpPr>
        <p:spPr bwMode="auto">
          <a:xfrm>
            <a:off x="285721" y="1293420"/>
            <a:ext cx="8429684" cy="1064010"/>
          </a:xfrm>
          <a:prstGeom prst="rect">
            <a:avLst/>
          </a:prstGeom>
          <a:solidFill>
            <a:srgbClr val="FFFFFF"/>
          </a:solidFill>
          <a:ln w="9360">
            <a:solidFill>
              <a:srgbClr val="FF0000"/>
            </a:solidFill>
            <a:miter lim="800000"/>
            <a:headEnd/>
            <a:tailEnd/>
          </a:ln>
          <a:effectLst/>
        </p:spPr>
        <p:txBody>
          <a:bodyPr wrap="square" lIns="90000" tIns="46800" rIns="90000" bIns="46800">
            <a:spAutoFit/>
          </a:bodyPr>
          <a:lstStyle/>
          <a:p>
            <a:pPr marL="711200" indent="-174625">
              <a:lnSpc>
                <a:spcPct val="90000"/>
              </a:lnSpc>
              <a:spcBef>
                <a:spcPts val="750"/>
              </a:spcBef>
              <a:buSzPct val="100000"/>
              <a:tabLst>
                <a:tab pos="711200" algn="l"/>
                <a:tab pos="1625600" algn="l"/>
                <a:tab pos="2540000" algn="l"/>
                <a:tab pos="3454400" algn="l"/>
                <a:tab pos="4368800" algn="l"/>
                <a:tab pos="5283200" algn="l"/>
                <a:tab pos="6197600" algn="l"/>
                <a:tab pos="7112000" algn="l"/>
                <a:tab pos="8026400" algn="l"/>
                <a:tab pos="8940800" algn="l"/>
                <a:tab pos="9855200" algn="l"/>
                <a:tab pos="10769600" algn="l"/>
              </a:tabLst>
              <a:defRPr/>
            </a:pPr>
            <a:r>
              <a:rPr lang="fr-FR" sz="3000" dirty="0">
                <a:solidFill>
                  <a:srgbClr val="FF0000"/>
                </a:solidFill>
                <a:latin typeface="Calibri" pitchFamily="32" charset="0"/>
                <a:ea typeface="Microsoft YaHei" charset="-122"/>
              </a:rPr>
              <a:t> Rappel – </a:t>
            </a:r>
            <a:r>
              <a:rPr lang="fr-FR" sz="3000" dirty="0" smtClean="0">
                <a:solidFill>
                  <a:srgbClr val="FF0000"/>
                </a:solidFill>
                <a:latin typeface="Calibri" pitchFamily="32" charset="0"/>
                <a:ea typeface="Microsoft YaHei" charset="-122"/>
              </a:rPr>
              <a:t>Rejet</a:t>
            </a:r>
            <a:endParaRPr lang="fr-FR" altLang="fr-FR" dirty="0">
              <a:solidFill>
                <a:schemeClr val="tx1"/>
              </a:solidFill>
              <a:latin typeface="+mj-lt"/>
            </a:endParaRPr>
          </a:p>
          <a:p>
            <a:pPr marL="627063" lvl="0" algn="just" defTabSz="914400" eaLnBrk="0" hangingPunct="0">
              <a:tabLst>
                <a:tab pos="1981200" algn="l"/>
              </a:tabLst>
            </a:pPr>
            <a:r>
              <a:rPr lang="fr-FR" kern="0" dirty="0" smtClean="0">
                <a:solidFill>
                  <a:schemeClr val="tx1"/>
                </a:solidFill>
                <a:ea typeface="Times New Roman" pitchFamily="18" charset="0"/>
                <a:cs typeface="Arial" pitchFamily="34" charset="0"/>
              </a:rPr>
              <a:t>Le rejet ne peut porter que sur </a:t>
            </a:r>
            <a:r>
              <a:rPr lang="fr-FR" b="1" kern="0" dirty="0" smtClean="0">
                <a:solidFill>
                  <a:schemeClr val="tx1"/>
                </a:solidFill>
                <a:ea typeface="Times New Roman" pitchFamily="18" charset="0"/>
                <a:cs typeface="Arial" pitchFamily="34" charset="0"/>
              </a:rPr>
              <a:t>le dernier prélèvement transféré. </a:t>
            </a:r>
          </a:p>
          <a:p>
            <a:pPr marL="627063" lvl="0" algn="just" defTabSz="914400" eaLnBrk="0" hangingPunct="0">
              <a:tabLst>
                <a:tab pos="1981200" algn="l"/>
              </a:tabLst>
            </a:pPr>
            <a:r>
              <a:rPr lang="fr-FR" kern="0" dirty="0" smtClean="0">
                <a:solidFill>
                  <a:schemeClr val="tx1"/>
                </a:solidFill>
                <a:ea typeface="Times New Roman" pitchFamily="18" charset="0"/>
                <a:cs typeface="Arial" pitchFamily="34" charset="0"/>
              </a:rPr>
              <a:t>On ne peut donc plus enregistrer de rejet pour le prélèvement précédent.</a:t>
            </a:r>
          </a:p>
        </p:txBody>
      </p:sp>
      <p:pic>
        <p:nvPicPr>
          <p:cNvPr id="10" name="Picture 10"/>
          <p:cNvPicPr>
            <a:picLocks noChangeAspect="1" noChangeArrowheads="1"/>
          </p:cNvPicPr>
          <p:nvPr/>
        </p:nvPicPr>
        <p:blipFill>
          <a:blip r:embed="rId4"/>
          <a:srcRect/>
          <a:stretch>
            <a:fillRect/>
          </a:stretch>
        </p:blipFill>
        <p:spPr bwMode="auto">
          <a:xfrm>
            <a:off x="377800" y="1364858"/>
            <a:ext cx="550862" cy="569912"/>
          </a:xfrm>
          <a:prstGeom prst="rect">
            <a:avLst/>
          </a:prstGeom>
          <a:noFill/>
          <a:ln w="9525">
            <a:noFill/>
            <a:round/>
            <a:headEnd/>
            <a:tailEnd/>
          </a:ln>
        </p:spPr>
      </p:pic>
      <p:sp>
        <p:nvSpPr>
          <p:cNvPr id="3175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1750" name="Object 6"/>
          <p:cNvGraphicFramePr>
            <a:graphicFrameLocks noChangeAspect="1"/>
          </p:cNvGraphicFramePr>
          <p:nvPr/>
        </p:nvGraphicFramePr>
        <p:xfrm>
          <a:off x="285720" y="2714620"/>
          <a:ext cx="3790950" cy="2619375"/>
        </p:xfrm>
        <a:graphic>
          <a:graphicData uri="http://schemas.openxmlformats.org/presentationml/2006/ole">
            <mc:AlternateContent xmlns:mc="http://schemas.openxmlformats.org/markup-compatibility/2006">
              <mc:Choice xmlns:v="urn:schemas-microsoft-com:vml" Requires="v">
                <p:oleObj spid="_x0000_s31751" name="Image bitmap" r:id="rId5" imgW="4371429" imgH="3019048" progId="PBrush">
                  <p:embed/>
                </p:oleObj>
              </mc:Choice>
              <mc:Fallback>
                <p:oleObj name="Image bitmap" r:id="rId5" imgW="4371429" imgH="3019048" progId="PBrush">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720" y="2714620"/>
                        <a:ext cx="3790950" cy="2619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
          <p:cNvSpPr>
            <a:spLocks noChangeArrowheads="1"/>
          </p:cNvSpPr>
          <p:nvPr/>
        </p:nvSpPr>
        <p:spPr bwMode="auto">
          <a:xfrm>
            <a:off x="4143372" y="2643181"/>
            <a:ext cx="4857752"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400" b="1" dirty="0" smtClean="0">
                <a:solidFill>
                  <a:srgbClr val="5F4A41"/>
                </a:solidFill>
                <a:ea typeface="Times New Roman" pitchFamily="18" charset="0"/>
                <a:cs typeface="Times New Roman" pitchFamily="18" charset="0"/>
              </a:rPr>
              <a:t>AVANT OU APRES DDR?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Le choix</a:t>
            </a:r>
            <a:r>
              <a:rPr kumimoji="0" lang="fr-FR" i="0" u="none" strike="noStrike" cap="none" normalizeH="0" dirty="0" smtClean="0">
                <a:ln>
                  <a:noFill/>
                </a:ln>
                <a:solidFill>
                  <a:srgbClr val="5F4A41"/>
                </a:solidFill>
                <a:effectLst/>
                <a:latin typeface="Arial" pitchFamily="34" charset="0"/>
                <a:ea typeface="Times New Roman" pitchFamily="18" charset="0"/>
                <a:cs typeface="Times New Roman" pitchFamily="18" charset="0"/>
              </a:rPr>
              <a:t> « avant » ou « après » DDR a des conséquences sur les formats de fichier, il faudra donc être vigilant quand on renseigne cette information.</a:t>
            </a:r>
          </a:p>
          <a:p>
            <a:pPr marL="0" marR="0" lvl="0" indent="0" algn="l" defTabSz="914400" rtl="0" eaLnBrk="1" fontAlgn="base" latinLnBrk="0" hangingPunct="1">
              <a:lnSpc>
                <a:spcPct val="100000"/>
              </a:lnSpc>
              <a:spcBef>
                <a:spcPct val="0"/>
              </a:spcBef>
              <a:spcAft>
                <a:spcPct val="0"/>
              </a:spcAft>
              <a:buClrTx/>
              <a:buSzTx/>
              <a:buFontTx/>
              <a:buNone/>
              <a:tabLst/>
            </a:pPr>
            <a:endParaRPr lang="fr-FR" b="0" baseline="0" dirty="0" smtClean="0">
              <a:solidFill>
                <a:srgbClr val="5F4A41"/>
              </a:solidFill>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fr-FR" b="0" baseline="0" dirty="0" smtClean="0">
                <a:solidFill>
                  <a:srgbClr val="5F4A41"/>
                </a:solidFill>
                <a:ea typeface="Times New Roman" pitchFamily="18" charset="0"/>
                <a:cs typeface="Times New Roman" pitchFamily="18" charset="0"/>
              </a:rPr>
              <a:t>Exemple</a:t>
            </a:r>
            <a:r>
              <a:rPr lang="fr-FR" b="0" dirty="0" smtClean="0">
                <a:solidFill>
                  <a:srgbClr val="5F4A41"/>
                </a:solidFill>
                <a:ea typeface="Times New Roman" pitchFamily="18" charset="0"/>
                <a:cs typeface="Times New Roman" pitchFamily="18" charset="0"/>
              </a:rPr>
              <a:t> :</a:t>
            </a:r>
            <a:endParaRPr lang="fr-FR" b="0" baseline="0" dirty="0" smtClean="0">
              <a:solidFill>
                <a:srgbClr val="5F4A41"/>
              </a:solidFill>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i="0" u="none" strike="noStrike" cap="none" normalizeH="0" dirty="0" smtClean="0">
                <a:ln>
                  <a:noFill/>
                </a:ln>
                <a:solidFill>
                  <a:srgbClr val="5F4A41"/>
                </a:solidFill>
                <a:effectLst/>
                <a:latin typeface="Arial" pitchFamily="34" charset="0"/>
                <a:ea typeface="Times New Roman" pitchFamily="18" charset="0"/>
                <a:cs typeface="Times New Roman" pitchFamily="18" charset="0"/>
              </a:rPr>
              <a:t>Un prélèvement rejeté AVANT DDR dans un fichier de prélèvement de type FRST restera de type FRST au prochain prélèvement. </a:t>
            </a:r>
            <a:endPar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endParaRPr>
          </a:p>
        </p:txBody>
      </p:sp>
      <p:sp>
        <p:nvSpPr>
          <p:cNvPr id="15"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Rappels sur la fonctionnalité</a:t>
            </a:r>
          </a:p>
          <a:p>
            <a:pPr indent="449263">
              <a:spcBef>
                <a:spcPts val="1000"/>
              </a:spcBef>
              <a:buClr>
                <a:srgbClr val="5F4A41"/>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400" u="sng" dirty="0" smtClean="0">
                <a:solidFill>
                  <a:srgbClr val="5F4A41"/>
                </a:solidFill>
                <a:latin typeface="Calibri" pitchFamily="34" charset="0"/>
              </a:rPr>
              <a:t>1.1. Saisie des rejets</a:t>
            </a:r>
            <a:endParaRPr lang="fr-FR" altLang="fr-FR" sz="2400" u="sng" dirty="0">
              <a:solidFill>
                <a:srgbClr val="5F4A41"/>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ChangeArrowheads="1"/>
          </p:cNvSpPr>
          <p:nvPr/>
        </p:nvSpPr>
        <p:spPr bwMode="auto">
          <a:xfrm>
            <a:off x="214282" y="1071546"/>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5604" name="Rectangle 4"/>
          <p:cNvSpPr>
            <a:spLocks noChangeArrowheads="1"/>
          </p:cNvSpPr>
          <p:nvPr/>
        </p:nvSpPr>
        <p:spPr bwMode="auto">
          <a:xfrm>
            <a:off x="0" y="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fr-FR"/>
          </a:p>
        </p:txBody>
      </p:sp>
      <p:pic>
        <p:nvPicPr>
          <p:cNvPr id="25609" name="Picture 9"/>
          <p:cNvPicPr>
            <a:picLocks noChangeAspect="1" noChangeArrowheads="1"/>
          </p:cNvPicPr>
          <p:nvPr/>
        </p:nvPicPr>
        <p:blipFill>
          <a:blip r:embed="rId2"/>
          <a:srcRect/>
          <a:stretch>
            <a:fillRect/>
          </a:stretch>
        </p:blipFill>
        <p:spPr bwMode="auto">
          <a:xfrm>
            <a:off x="285720" y="3571876"/>
            <a:ext cx="4438650" cy="2000250"/>
          </a:xfrm>
          <a:prstGeom prst="rect">
            <a:avLst/>
          </a:prstGeom>
          <a:noFill/>
          <a:ln w="9525">
            <a:noFill/>
            <a:miter lim="800000"/>
            <a:headEnd/>
            <a:tailEnd/>
          </a:ln>
          <a:effectLst/>
        </p:spPr>
      </p:pic>
      <p:pic>
        <p:nvPicPr>
          <p:cNvPr id="25611" name="Picture 11"/>
          <p:cNvPicPr>
            <a:picLocks noChangeAspect="1" noChangeArrowheads="1"/>
          </p:cNvPicPr>
          <p:nvPr/>
        </p:nvPicPr>
        <p:blipFill>
          <a:blip r:embed="rId3"/>
          <a:srcRect/>
          <a:stretch>
            <a:fillRect/>
          </a:stretch>
        </p:blipFill>
        <p:spPr bwMode="auto">
          <a:xfrm>
            <a:off x="5357818" y="3500438"/>
            <a:ext cx="3290891" cy="2212647"/>
          </a:xfrm>
          <a:prstGeom prst="rect">
            <a:avLst/>
          </a:prstGeom>
          <a:noFill/>
          <a:ln w="9525">
            <a:noFill/>
            <a:miter lim="800000"/>
            <a:headEnd/>
            <a:tailEnd/>
          </a:ln>
          <a:effectLst/>
        </p:spPr>
      </p:pic>
      <p:sp>
        <p:nvSpPr>
          <p:cNvPr id="14"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Rappels sur la fonctionnalité</a:t>
            </a:r>
          </a:p>
          <a:p>
            <a:pPr indent="449263">
              <a:spcBef>
                <a:spcPts val="1000"/>
              </a:spcBef>
              <a:buClr>
                <a:srgbClr val="5F4A41"/>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400" u="sng" dirty="0" smtClean="0">
                <a:solidFill>
                  <a:srgbClr val="5F4A41"/>
                </a:solidFill>
                <a:latin typeface="Calibri" pitchFamily="34" charset="0"/>
              </a:rPr>
              <a:t>1.2. Saisie de l’échéancier</a:t>
            </a:r>
            <a:endParaRPr lang="fr-FR" altLang="fr-FR" sz="2400" u="sng" dirty="0">
              <a:solidFill>
                <a:srgbClr val="5F4A41"/>
              </a:solidFill>
              <a:latin typeface="Calibri" pitchFamily="34" charset="0"/>
            </a:endParaRPr>
          </a:p>
        </p:txBody>
      </p:sp>
      <p:sp>
        <p:nvSpPr>
          <p:cNvPr id="9"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10" name="Rectangle 9"/>
          <p:cNvSpPr/>
          <p:nvPr/>
        </p:nvSpPr>
        <p:spPr>
          <a:xfrm>
            <a:off x="500034" y="1428736"/>
            <a:ext cx="7929618" cy="2031325"/>
          </a:xfrm>
          <a:prstGeom prst="rect">
            <a:avLst/>
          </a:prstGeom>
        </p:spPr>
        <p:txBody>
          <a:bodyPr wrap="square">
            <a:spAutoFit/>
          </a:bodyPr>
          <a:lstStyle/>
          <a:p>
            <a:pPr lvl="0" algn="just" defTabSz="914400" eaLnBrk="0" hangingPunct="0">
              <a:tabLst>
                <a:tab pos="1981200" algn="l"/>
              </a:tabLst>
            </a:pPr>
            <a:r>
              <a:rPr lang="fr-FR" dirty="0" smtClean="0">
                <a:solidFill>
                  <a:srgbClr val="5F4A41"/>
                </a:solidFill>
                <a:ea typeface="Times New Roman" pitchFamily="18" charset="0"/>
                <a:cs typeface="Arial" pitchFamily="34" charset="0"/>
              </a:rPr>
              <a:t>Trimestres de l’année scolaire :  </a:t>
            </a:r>
            <a:endParaRPr lang="fr-FR" sz="1100" dirty="0" smtClean="0">
              <a:solidFill>
                <a:srgbClr val="5F4A41"/>
              </a:solidFill>
              <a:cs typeface="Arial" pitchFamily="34" charset="0"/>
            </a:endParaRPr>
          </a:p>
          <a:p>
            <a:pPr lvl="0" algn="just" defTabSz="914400" eaLnBrk="0" hangingPunct="0">
              <a:tabLst>
                <a:tab pos="1981200" algn="l"/>
              </a:tabLst>
            </a:pPr>
            <a:r>
              <a:rPr lang="fr-FR" b="1" kern="0" dirty="0" smtClean="0">
                <a:solidFill>
                  <a:srgbClr val="5F4A41"/>
                </a:solidFill>
                <a:ea typeface="Times New Roman" pitchFamily="18" charset="0"/>
                <a:cs typeface="Arial" pitchFamily="34" charset="0"/>
              </a:rPr>
              <a:t>Premier trimestre :</a:t>
            </a:r>
            <a:r>
              <a:rPr lang="fr-FR" kern="0" dirty="0" smtClean="0">
                <a:solidFill>
                  <a:srgbClr val="5F4A41"/>
                </a:solidFill>
                <a:ea typeface="Times New Roman" pitchFamily="18" charset="0"/>
                <a:cs typeface="Arial" pitchFamily="34" charset="0"/>
              </a:rPr>
              <a:t> 	Octobre-Novembre-Décembre </a:t>
            </a:r>
            <a:r>
              <a:rPr lang="fr-FR" b="1" kern="0" dirty="0" smtClean="0">
                <a:solidFill>
                  <a:srgbClr val="5F4A41"/>
                </a:solidFill>
                <a:ea typeface="Times New Roman" pitchFamily="18" charset="0"/>
                <a:cs typeface="Arial" pitchFamily="34" charset="0"/>
              </a:rPr>
              <a:t>2014</a:t>
            </a:r>
            <a:r>
              <a:rPr lang="fr-FR" kern="0" dirty="0" smtClean="0">
                <a:solidFill>
                  <a:srgbClr val="5F4A41"/>
                </a:solidFill>
                <a:ea typeface="Times New Roman" pitchFamily="18" charset="0"/>
                <a:cs typeface="Arial" pitchFamily="34" charset="0"/>
              </a:rPr>
              <a:t> </a:t>
            </a:r>
            <a:endParaRPr lang="fr-FR" sz="1100" kern="0" dirty="0" smtClean="0">
              <a:solidFill>
                <a:srgbClr val="5F4A41"/>
              </a:solidFill>
              <a:cs typeface="Arial" pitchFamily="34" charset="0"/>
            </a:endParaRPr>
          </a:p>
          <a:p>
            <a:pPr lvl="0" algn="just" defTabSz="914400" eaLnBrk="0" hangingPunct="0">
              <a:tabLst>
                <a:tab pos="1981200" algn="l"/>
              </a:tabLst>
            </a:pPr>
            <a:r>
              <a:rPr lang="fr-FR" b="1" kern="0" dirty="0" smtClean="0">
                <a:solidFill>
                  <a:srgbClr val="5F4A41"/>
                </a:solidFill>
                <a:ea typeface="Times New Roman" pitchFamily="18" charset="0"/>
                <a:cs typeface="Arial" pitchFamily="34" charset="0"/>
              </a:rPr>
              <a:t>Deuxième trimestre :</a:t>
            </a:r>
            <a:r>
              <a:rPr lang="fr-FR" kern="0" dirty="0" smtClean="0">
                <a:solidFill>
                  <a:srgbClr val="5F4A41"/>
                </a:solidFill>
                <a:ea typeface="Times New Roman" pitchFamily="18" charset="0"/>
                <a:cs typeface="Arial" pitchFamily="34" charset="0"/>
              </a:rPr>
              <a:t> 	Janvier-Février-Mars </a:t>
            </a:r>
            <a:r>
              <a:rPr lang="fr-FR" b="1" kern="0" dirty="0" smtClean="0">
                <a:solidFill>
                  <a:srgbClr val="5F4A41"/>
                </a:solidFill>
                <a:ea typeface="Times New Roman" pitchFamily="18" charset="0"/>
                <a:cs typeface="Arial" pitchFamily="34" charset="0"/>
              </a:rPr>
              <a:t>2015</a:t>
            </a:r>
            <a:endParaRPr lang="fr-FR" sz="1100" kern="0" dirty="0" smtClean="0">
              <a:solidFill>
                <a:srgbClr val="5F4A41"/>
              </a:solidFill>
              <a:cs typeface="Arial" pitchFamily="34" charset="0"/>
            </a:endParaRPr>
          </a:p>
          <a:p>
            <a:pPr lvl="0" algn="just" defTabSz="914400" eaLnBrk="0" hangingPunct="0">
              <a:tabLst>
                <a:tab pos="1981200" algn="l"/>
              </a:tabLst>
            </a:pPr>
            <a:r>
              <a:rPr lang="fr-FR" b="1" kern="0" dirty="0" smtClean="0">
                <a:solidFill>
                  <a:srgbClr val="5F4A41"/>
                </a:solidFill>
                <a:ea typeface="Times New Roman" pitchFamily="18" charset="0"/>
                <a:cs typeface="Arial" pitchFamily="34" charset="0"/>
              </a:rPr>
              <a:t>Troisième trimestre :</a:t>
            </a:r>
            <a:r>
              <a:rPr lang="fr-FR" kern="0" dirty="0" smtClean="0">
                <a:solidFill>
                  <a:srgbClr val="5F4A41"/>
                </a:solidFill>
                <a:ea typeface="Times New Roman" pitchFamily="18" charset="0"/>
                <a:cs typeface="Arial" pitchFamily="34" charset="0"/>
              </a:rPr>
              <a:t> 	Avril-Mai-Juin </a:t>
            </a:r>
            <a:r>
              <a:rPr lang="fr-FR" b="1" kern="0" dirty="0" smtClean="0">
                <a:solidFill>
                  <a:srgbClr val="5F4A41"/>
                </a:solidFill>
                <a:ea typeface="Times New Roman" pitchFamily="18" charset="0"/>
                <a:cs typeface="Arial" pitchFamily="34" charset="0"/>
              </a:rPr>
              <a:t>2015</a:t>
            </a:r>
            <a:r>
              <a:rPr lang="fr-FR" kern="0" dirty="0" smtClean="0">
                <a:solidFill>
                  <a:srgbClr val="5F4A41"/>
                </a:solidFill>
                <a:ea typeface="Times New Roman" pitchFamily="18" charset="0"/>
                <a:cs typeface="Arial" pitchFamily="34" charset="0"/>
              </a:rPr>
              <a:t> </a:t>
            </a:r>
            <a:endParaRPr lang="fr-FR" sz="1100" kern="0" dirty="0" smtClean="0">
              <a:solidFill>
                <a:srgbClr val="5F4A41"/>
              </a:solidFill>
              <a:cs typeface="Arial" pitchFamily="34" charset="0"/>
            </a:endParaRPr>
          </a:p>
          <a:p>
            <a:pPr lvl="0" algn="just" defTabSz="914400" eaLnBrk="0" hangingPunct="0">
              <a:tabLst>
                <a:tab pos="1981200" algn="l"/>
              </a:tabLst>
            </a:pPr>
            <a:endParaRPr lang="fr-FR" kern="0" dirty="0" smtClean="0">
              <a:solidFill>
                <a:srgbClr val="5F4A41"/>
              </a:solidFill>
              <a:ea typeface="Times New Roman" pitchFamily="18" charset="0"/>
              <a:cs typeface="Arial" pitchFamily="34" charset="0"/>
            </a:endParaRPr>
          </a:p>
          <a:p>
            <a:pPr lvl="0" algn="just" defTabSz="914400" eaLnBrk="0" hangingPunct="0">
              <a:tabLst>
                <a:tab pos="1981200" algn="l"/>
              </a:tabLst>
            </a:pPr>
            <a:r>
              <a:rPr lang="fr-FR" kern="0" dirty="0" smtClean="0">
                <a:solidFill>
                  <a:srgbClr val="5F4A41"/>
                </a:solidFill>
                <a:ea typeface="Times New Roman" pitchFamily="18" charset="0"/>
                <a:cs typeface="Arial" pitchFamily="34" charset="0"/>
              </a:rPr>
              <a:t>L’ajustement du troisième trimestre qui doit être indiqué dans l’échéancier est donc le trimestre « 3 » de l’exercice « 2015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Calibri" pitchFamily="34" charset="0"/>
              <a:buAutoNum type="arabicPeriod" startAt="2"/>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Gestion de la catégorie des revenus</a:t>
            </a:r>
            <a:endParaRPr lang="fr-FR" altLang="fr-FR" sz="2000" dirty="0">
              <a:solidFill>
                <a:srgbClr val="5F4A41"/>
              </a:solidFill>
              <a:latin typeface="Calibri" pitchFamily="34" charset="0"/>
            </a:endParaRPr>
          </a:p>
        </p:txBody>
      </p:sp>
      <p:sp>
        <p:nvSpPr>
          <p:cNvPr id="92162"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3073" name="Rectangle 1"/>
          <p:cNvSpPr>
            <a:spLocks noChangeArrowheads="1"/>
          </p:cNvSpPr>
          <p:nvPr/>
        </p:nvSpPr>
        <p:spPr bwMode="auto">
          <a:xfrm>
            <a:off x="71406" y="1146935"/>
            <a:ext cx="892971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 Prélèvement automatique » avant 2015</a:t>
            </a:r>
            <a:r>
              <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 : </a:t>
            </a:r>
            <a:r>
              <a:rPr kumimoji="0" lang="fr-FR" b="0" i="0" u="none" strike="noStrike" cap="none" normalizeH="0" dirty="0" smtClean="0">
                <a:ln>
                  <a:noFill/>
                </a:ln>
                <a:solidFill>
                  <a:srgbClr val="5F4A41"/>
                </a:solidFill>
                <a:effectLst/>
                <a:latin typeface="Arial" pitchFamily="34" charset="0"/>
                <a:ea typeface="Times New Roman" pitchFamily="18" charset="0"/>
                <a:cs typeface="Times New Roman" pitchFamily="18" charset="0"/>
              </a:rPr>
              <a:t> </a:t>
            </a:r>
            <a:r>
              <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une seule tarification (montant identique d'une échéance) selon la qualité (régime) de l'élève.  Celui-ci ne tenait pas compte du quotient familial du responsable de l’élève.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Exemple :  tous les élèves ayant la qualité de "demi-pensionnaire 4 jours" devaient s'acquitter du même montant pour la restauration. </a:t>
            </a:r>
            <a:endParaRPr kumimoji="0" lang="fr-FR" b="0" i="0" u="none" strike="noStrike" cap="none" normalizeH="0" baseline="0" dirty="0" smtClean="0">
              <a:ln>
                <a:noFill/>
              </a:ln>
              <a:solidFill>
                <a:srgbClr val="5F4A4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Or</a:t>
            </a:r>
            <a:r>
              <a:rPr kumimoji="0" lang="fr-FR" b="0" i="0" u="none" strike="noStrike" cap="none" normalizeH="0" dirty="0" smtClean="0">
                <a:ln>
                  <a:noFill/>
                </a:ln>
                <a:solidFill>
                  <a:srgbClr val="5F4A41"/>
                </a:solidFill>
                <a:effectLst/>
                <a:latin typeface="Arial" pitchFamily="34" charset="0"/>
                <a:ea typeface="Times New Roman" pitchFamily="18" charset="0"/>
                <a:cs typeface="Times New Roman" pitchFamily="18" charset="0"/>
              </a:rPr>
              <a:t> </a:t>
            </a:r>
            <a:r>
              <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la tarification du SRH est de plus en plus fréquemment basée sur les revenus des familles. </a:t>
            </a:r>
            <a:endParaRPr kumimoji="0" lang="fr-FR" b="0" i="0" u="none" strike="noStrike" cap="none" normalizeH="0" baseline="0" dirty="0" smtClean="0">
              <a:ln>
                <a:noFill/>
              </a:ln>
              <a:solidFill>
                <a:srgbClr val="5F4A4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En 2015, un nouvelle fonctionnalité  : la </a:t>
            </a:r>
            <a:r>
              <a:rPr kumimoji="0" lang="fr-FR" b="1"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Gestion de la catégorie des revenus </a:t>
            </a:r>
            <a:r>
              <a:rPr kumimoji="0" lang="fr-FR"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est proposée</a:t>
            </a:r>
            <a:r>
              <a:rPr kumimoji="0" lang="fr-FR" b="0" i="0" u="none" strike="noStrike" cap="none" normalizeH="0" baseline="0" dirty="0" smtClean="0">
                <a:ln>
                  <a:noFill/>
                </a:ln>
                <a:solidFill>
                  <a:srgbClr val="5F4A41"/>
                </a:solidFill>
                <a:effectLst/>
                <a:latin typeface="Arial" pitchFamily="34" charset="0"/>
                <a:ea typeface="Times New Roman" pitchFamily="18" charset="0"/>
                <a:cs typeface="Times New Roman" pitchFamily="18" charset="0"/>
              </a:rPr>
              <a:t>. </a:t>
            </a:r>
            <a:endParaRPr kumimoji="0" lang="fr-FR" b="0" i="0" u="none" strike="noStrike" cap="none" normalizeH="0" baseline="0" dirty="0" smtClean="0">
              <a:ln>
                <a:noFill/>
              </a:ln>
              <a:solidFill>
                <a:srgbClr val="5F4A41"/>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6" y="1071546"/>
            <a:ext cx="878684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fr-FR" dirty="0" smtClean="0">
                <a:solidFill>
                  <a:srgbClr val="5F4A41"/>
                </a:solidFill>
              </a:rPr>
              <a:t>I</a:t>
            </a:r>
            <a:r>
              <a:rPr lang="x-none" smtClean="0">
                <a:solidFill>
                  <a:srgbClr val="5F4A41"/>
                </a:solidFill>
              </a:rPr>
              <a:t>l est dorénavant possible de</a:t>
            </a:r>
            <a:r>
              <a:rPr lang="x-none" b="1" u="sng" smtClean="0">
                <a:solidFill>
                  <a:srgbClr val="5F4A41"/>
                </a:solidFill>
              </a:rPr>
              <a:t> récupérer de SIECLE BEE la catégorie de revenus</a:t>
            </a:r>
            <a:r>
              <a:rPr lang="fr-FR" b="1" u="sng" dirty="0" smtClean="0">
                <a:solidFill>
                  <a:srgbClr val="5F4A41"/>
                </a:solidFill>
              </a:rPr>
              <a:t>, afin d’adapter le tarif imputé à</a:t>
            </a:r>
            <a:r>
              <a:rPr lang="x-none" b="1" u="sng" smtClean="0">
                <a:solidFill>
                  <a:srgbClr val="5F4A41"/>
                </a:solidFill>
              </a:rPr>
              <a:t> la famille </a:t>
            </a:r>
            <a:r>
              <a:rPr lang="x-none" smtClean="0">
                <a:solidFill>
                  <a:srgbClr val="5F4A41"/>
                </a:solidFill>
              </a:rPr>
              <a:t>(ce qui correspond à la tarification de l’échéancier).</a:t>
            </a:r>
            <a:endParaRPr lang="fr-FR" dirty="0" smtClean="0">
              <a:solidFill>
                <a:srgbClr val="5F4A41"/>
              </a:solidFill>
            </a:endParaRPr>
          </a:p>
          <a:p>
            <a:pPr algn="just"/>
            <a:r>
              <a:rPr lang="x-none" smtClean="0">
                <a:solidFill>
                  <a:srgbClr val="5F4A41"/>
                </a:solidFill>
              </a:rPr>
              <a:t> </a:t>
            </a:r>
            <a:endParaRPr lang="fr-FR" dirty="0" smtClean="0">
              <a:solidFill>
                <a:srgbClr val="5F4A41"/>
              </a:solidFill>
            </a:endParaRPr>
          </a:p>
          <a:p>
            <a:pPr algn="just"/>
            <a:r>
              <a:rPr lang="x-none" smtClean="0">
                <a:solidFill>
                  <a:srgbClr val="5F4A41"/>
                </a:solidFill>
              </a:rPr>
              <a:t>Cette nouvelle information n’étant potentiellement pas gérée dans toutes les collectivités, vous pourrez choisir d’activer ou non la gestion de la catégorie de revenus au niveau de l’établissement, dans l’onglet « Prélèvement » en cochant l’option « Gestion de la catégorie de revenus ». Celle-ci est décochée par défaut. </a:t>
            </a:r>
            <a:endParaRPr lang="fr-FR" dirty="0" smtClean="0">
              <a:solidFill>
                <a:srgbClr val="5F4A41"/>
              </a:solidFill>
            </a:endParaRPr>
          </a:p>
          <a:p>
            <a:pPr algn="just"/>
            <a:endParaRPr lang="fr-FR" dirty="0" smtClean="0">
              <a:solidFill>
                <a:srgbClr val="5F4A41"/>
              </a:solidFill>
            </a:endParaRPr>
          </a:p>
          <a:p>
            <a:pPr algn="just"/>
            <a:endParaRPr lang="fr-FR" dirty="0" smtClean="0">
              <a:solidFill>
                <a:srgbClr val="5F4A41"/>
              </a:solidFill>
            </a:endParaRPr>
          </a:p>
          <a:p>
            <a:pPr algn="just"/>
            <a:endParaRPr lang="fr-FR" dirty="0" smtClean="0">
              <a:solidFill>
                <a:srgbClr val="5F4A41"/>
              </a:solidFill>
            </a:endParaRPr>
          </a:p>
          <a:p>
            <a:pPr algn="just"/>
            <a:endParaRPr lang="fr-FR" dirty="0" smtClean="0">
              <a:solidFill>
                <a:srgbClr val="5F4A41"/>
              </a:solidFill>
            </a:endParaRPr>
          </a:p>
          <a:p>
            <a:pPr algn="just"/>
            <a:endParaRPr lang="fr-FR" dirty="0" smtClean="0">
              <a:solidFill>
                <a:srgbClr val="5F4A41"/>
              </a:solidFill>
            </a:endParaRPr>
          </a:p>
          <a:p>
            <a:pPr algn="just"/>
            <a:endParaRPr lang="fr-FR" dirty="0" smtClean="0">
              <a:solidFill>
                <a:srgbClr val="5F4A41"/>
              </a:solidFill>
            </a:endParaRPr>
          </a:p>
          <a:p>
            <a:pPr algn="just"/>
            <a:endParaRPr lang="fr-FR" dirty="0" smtClean="0">
              <a:solidFill>
                <a:srgbClr val="5F4A41"/>
              </a:solidFill>
            </a:endParaRPr>
          </a:p>
          <a:p>
            <a:pPr algn="just"/>
            <a:r>
              <a:rPr lang="fr-FR" dirty="0" smtClean="0">
                <a:solidFill>
                  <a:srgbClr val="5F4A41"/>
                </a:solidFill>
              </a:rPr>
              <a:t>Vous ne pourrez pas cocher cette case tant qu’une fenêtre concernant le prélèvement automatique est ouverte en fond. </a:t>
            </a:r>
          </a:p>
          <a:p>
            <a:endParaRPr lang="fr-FR" dirty="0">
              <a:solidFill>
                <a:srgbClr val="5F4A41"/>
              </a:solidFill>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26626" name="Object 2"/>
          <p:cNvGraphicFramePr>
            <a:graphicFrameLocks noChangeAspect="1"/>
          </p:cNvGraphicFramePr>
          <p:nvPr/>
        </p:nvGraphicFramePr>
        <p:xfrm>
          <a:off x="1428728" y="3425837"/>
          <a:ext cx="6169025" cy="1789113"/>
        </p:xfrm>
        <a:graphic>
          <a:graphicData uri="http://schemas.openxmlformats.org/presentationml/2006/ole">
            <mc:AlternateContent xmlns:mc="http://schemas.openxmlformats.org/markup-compatibility/2006">
              <mc:Choice xmlns:v="urn:schemas-microsoft-com:vml" Requires="v">
                <p:oleObj spid="_x0000_s26627" name="Image bitmap" r:id="rId3" imgW="4180952" imgH="1209524" progId="PBrush">
                  <p:embed/>
                </p:oleObj>
              </mc:Choice>
              <mc:Fallback>
                <p:oleObj name="Image bitmap" r:id="rId3" imgW="4180952" imgH="1209524" progId="PBrush">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28" y="3425837"/>
                        <a:ext cx="6169025" cy="1789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bwMode="auto">
          <a:xfrm>
            <a:off x="4571977" y="4640283"/>
            <a:ext cx="2928958" cy="357190"/>
          </a:xfrm>
          <a:prstGeom prst="rect">
            <a:avLst/>
          </a:prstGeom>
          <a:noFill/>
          <a:ln w="28575" cap="flat" cmpd="sng" algn="ctr">
            <a:solidFill>
              <a:srgbClr val="DF0B2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fr-FR" sz="1800" b="0" i="0" u="none" strike="noStrike" cap="none" normalizeH="0" baseline="0" smtClean="0">
              <a:ln>
                <a:noFill/>
              </a:ln>
              <a:solidFill>
                <a:schemeClr val="bg1"/>
              </a:solidFill>
              <a:effectLst/>
              <a:latin typeface="Arial" charset="0"/>
              <a:ea typeface="Microsoft YaHei" charset="-122"/>
            </a:endParaRPr>
          </a:p>
        </p:txBody>
      </p:sp>
      <p:sp>
        <p:nvSpPr>
          <p:cNvPr id="7"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Calibri" pitchFamily="34" charset="0"/>
              <a:buAutoNum type="arabicPeriod" startAt="2"/>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Gestion de la catégorie des revenus</a:t>
            </a:r>
            <a:endParaRPr lang="fr-FR" altLang="fr-FR" sz="2000" dirty="0">
              <a:solidFill>
                <a:srgbClr val="5F4A41"/>
              </a:solidFill>
              <a:latin typeface="Calibri" pitchFamily="34" charset="0"/>
            </a:endParaRPr>
          </a:p>
        </p:txBody>
      </p:sp>
      <p:sp>
        <p:nvSpPr>
          <p:cNvPr id="8"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3"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Réception des responsables</a:t>
            </a:r>
            <a:endParaRPr lang="fr-FR" altLang="fr-FR" sz="2000" dirty="0">
              <a:solidFill>
                <a:srgbClr val="5F4A41"/>
              </a:solidFill>
              <a:latin typeface="Calibri" pitchFamily="34" charset="0"/>
            </a:endParaRPr>
          </a:p>
        </p:txBody>
      </p:sp>
      <p:sp>
        <p:nvSpPr>
          <p:cNvPr id="6" name="ZoneTexte 5"/>
          <p:cNvSpPr txBox="1"/>
          <p:nvPr/>
        </p:nvSpPr>
        <p:spPr>
          <a:xfrm>
            <a:off x="357159" y="1000108"/>
            <a:ext cx="8501122" cy="1754326"/>
          </a:xfrm>
          <a:prstGeom prst="rect">
            <a:avLst/>
          </a:prstGeom>
          <a:noFill/>
        </p:spPr>
        <p:txBody>
          <a:bodyPr wrap="square" rtlCol="0">
            <a:spAutoFit/>
          </a:bodyPr>
          <a:lstStyle/>
          <a:p>
            <a:r>
              <a:rPr lang="fr-FR" dirty="0" smtClean="0">
                <a:solidFill>
                  <a:srgbClr val="5F4A41"/>
                </a:solidFill>
              </a:rPr>
              <a:t>Lorsque la gestion des catégories de revenus est cochée, il est possible de réceptionner à nouveau la liste des élèves et responsables.</a:t>
            </a:r>
          </a:p>
          <a:p>
            <a:r>
              <a:rPr lang="fr-FR" dirty="0" smtClean="0">
                <a:solidFill>
                  <a:srgbClr val="5F4A41"/>
                </a:solidFill>
              </a:rPr>
              <a:t>Dans ce cas, seule la catégorie de revenus est mise à jour. </a:t>
            </a:r>
          </a:p>
          <a:p>
            <a:endParaRPr lang="fr-FR" dirty="0" smtClean="0">
              <a:solidFill>
                <a:srgbClr val="5F4A41"/>
              </a:solidFill>
            </a:endParaRPr>
          </a:p>
          <a:p>
            <a:r>
              <a:rPr lang="fr-FR" dirty="0" smtClean="0">
                <a:solidFill>
                  <a:srgbClr val="5F4A41"/>
                </a:solidFill>
              </a:rPr>
              <a:t>La réception des responsables se fait dans le menu :</a:t>
            </a:r>
          </a:p>
          <a:p>
            <a:r>
              <a:rPr lang="fr-FR" dirty="0" smtClean="0">
                <a:solidFill>
                  <a:srgbClr val="5F4A41"/>
                </a:solidFill>
              </a:rPr>
              <a:t>« Encaissement / Prélèvement auto. / Préparation / réception »</a:t>
            </a:r>
            <a:endParaRPr lang="fr-FR" dirty="0">
              <a:solidFill>
                <a:srgbClr val="5F4A41"/>
              </a:solidFill>
            </a:endParaRPr>
          </a:p>
        </p:txBody>
      </p:sp>
      <p:pic>
        <p:nvPicPr>
          <p:cNvPr id="57346" name="Picture 2" descr="re-reception"/>
          <p:cNvPicPr>
            <a:picLocks noChangeAspect="1" noChangeArrowheads="1"/>
          </p:cNvPicPr>
          <p:nvPr/>
        </p:nvPicPr>
        <p:blipFill>
          <a:blip r:embed="rId2"/>
          <a:srcRect/>
          <a:stretch>
            <a:fillRect/>
          </a:stretch>
        </p:blipFill>
        <p:spPr bwMode="auto">
          <a:xfrm>
            <a:off x="1500166" y="3071810"/>
            <a:ext cx="6228373" cy="242889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2643188" y="6156325"/>
            <a:ext cx="5510212" cy="398463"/>
          </a:xfrm>
          <a:prstGeom prst="rect">
            <a:avLst/>
          </a:prstGeom>
          <a:noFill/>
          <a:ln w="9525">
            <a:noFill/>
            <a:round/>
            <a:headEnd/>
            <a:tailEnd/>
          </a:ln>
        </p:spPr>
        <p:txBody>
          <a:bodyPr wrap="none" lIns="90000" tIns="46800" rIns="90000" bIns="46800">
            <a:spAutoFit/>
          </a:bodyPr>
          <a:lstStyle/>
          <a:p>
            <a:pPr algn="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a:solidFill>
                  <a:srgbClr val="5F4A41"/>
                </a:solidFill>
              </a:rPr>
              <a:t>Equipe de diffusion GFC Montpellier et DAF A3</a:t>
            </a:r>
          </a:p>
        </p:txBody>
      </p:sp>
      <p:sp>
        <p:nvSpPr>
          <p:cNvPr id="3" name="Text Box 2"/>
          <p:cNvSpPr txBox="1">
            <a:spLocks noChangeArrowheads="1"/>
          </p:cNvSpPr>
          <p:nvPr/>
        </p:nvSpPr>
        <p:spPr bwMode="auto">
          <a:xfrm>
            <a:off x="0" y="0"/>
            <a:ext cx="8715375" cy="785799"/>
          </a:xfrm>
          <a:prstGeom prst="rect">
            <a:avLst/>
          </a:prstGeom>
          <a:noFill/>
          <a:ln w="9525">
            <a:noFill/>
            <a:miter lim="800000"/>
            <a:headEnd/>
            <a:tailEnd/>
          </a:ln>
        </p:spPr>
        <p:txBody>
          <a:bodyPr lIns="90000" tIns="46800" rIns="90000" bIns="46800"/>
          <a:lstStyle/>
          <a:p>
            <a:pPr indent="449263">
              <a:spcBef>
                <a:spcPts val="1000"/>
              </a:spcBef>
              <a:buClr>
                <a:srgbClr val="5F4A41"/>
              </a:buClr>
              <a:buSzPct val="100000"/>
              <a:buFont typeface="+mj-lt"/>
              <a:buAutoNum type="arabicPeriod" startAt="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4000" dirty="0" smtClean="0">
                <a:solidFill>
                  <a:srgbClr val="5F4A41"/>
                </a:solidFill>
                <a:latin typeface="Calibri" pitchFamily="34" charset="0"/>
              </a:rPr>
              <a:t>Réception des responsables</a:t>
            </a:r>
            <a:endParaRPr lang="fr-FR" altLang="fr-FR" sz="2000" dirty="0">
              <a:solidFill>
                <a:srgbClr val="5F4A41"/>
              </a:solidFill>
              <a:latin typeface="Calibri" pitchFamily="34" charset="0"/>
            </a:endParaRPr>
          </a:p>
        </p:txBody>
      </p:sp>
      <p:sp>
        <p:nvSpPr>
          <p:cNvPr id="6" name="ZoneTexte 5"/>
          <p:cNvSpPr txBox="1"/>
          <p:nvPr/>
        </p:nvSpPr>
        <p:spPr>
          <a:xfrm>
            <a:off x="214282" y="1000108"/>
            <a:ext cx="4714907" cy="3139321"/>
          </a:xfrm>
          <a:prstGeom prst="rect">
            <a:avLst/>
          </a:prstGeom>
          <a:noFill/>
        </p:spPr>
        <p:txBody>
          <a:bodyPr wrap="square" rtlCol="0">
            <a:spAutoFit/>
          </a:bodyPr>
          <a:lstStyle/>
          <a:p>
            <a:r>
              <a:rPr lang="fr-FR" dirty="0" smtClean="0">
                <a:solidFill>
                  <a:srgbClr val="5F4A41"/>
                </a:solidFill>
              </a:rPr>
              <a:t>Dans l’assistant de saisie, renseignez l’établissement concerné par la réception et le dossier où se trouve le fichier de transfert.</a:t>
            </a: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endParaRPr lang="fr-FR" dirty="0" smtClean="0">
              <a:solidFill>
                <a:srgbClr val="5F4A41"/>
              </a:solidFill>
            </a:endParaRPr>
          </a:p>
          <a:p>
            <a:r>
              <a:rPr lang="fr-FR" dirty="0" smtClean="0">
                <a:solidFill>
                  <a:srgbClr val="5F4A41"/>
                </a:solidFill>
              </a:rPr>
              <a:t>Comme précédemment lors de la réception, vous avez la possibilité d’imprimer la liste des responsables à réceptionner. </a:t>
            </a:r>
          </a:p>
        </p:txBody>
      </p:sp>
      <p:pic>
        <p:nvPicPr>
          <p:cNvPr id="58370" name="Picture 2" descr="Recption_gfe1"/>
          <p:cNvPicPr>
            <a:picLocks noChangeAspect="1" noChangeArrowheads="1"/>
          </p:cNvPicPr>
          <p:nvPr/>
        </p:nvPicPr>
        <p:blipFill>
          <a:blip r:embed="rId2"/>
          <a:srcRect/>
          <a:stretch>
            <a:fillRect/>
          </a:stretch>
        </p:blipFill>
        <p:spPr bwMode="auto">
          <a:xfrm>
            <a:off x="4929190" y="857232"/>
            <a:ext cx="3717849" cy="2357454"/>
          </a:xfrm>
          <a:prstGeom prst="rect">
            <a:avLst/>
          </a:prstGeom>
          <a:noFill/>
          <a:ln w="9525">
            <a:noFill/>
            <a:miter lim="800000"/>
            <a:headEnd/>
            <a:tailEnd/>
          </a:ln>
        </p:spPr>
      </p:pic>
      <p:pic>
        <p:nvPicPr>
          <p:cNvPr id="58371" name="Picture 3" descr="Recption_gfe3"/>
          <p:cNvPicPr>
            <a:picLocks noChangeAspect="1" noChangeArrowheads="1"/>
          </p:cNvPicPr>
          <p:nvPr/>
        </p:nvPicPr>
        <p:blipFill>
          <a:blip r:embed="rId3"/>
          <a:srcRect/>
          <a:stretch>
            <a:fillRect/>
          </a:stretch>
        </p:blipFill>
        <p:spPr bwMode="auto">
          <a:xfrm>
            <a:off x="4929190" y="3357563"/>
            <a:ext cx="3712313" cy="23574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429978</TotalTime>
  <Words>656</Words>
  <Application>Microsoft Office PowerPoint</Application>
  <PresentationFormat>Affichage à l'écran (4:3)</PresentationFormat>
  <Paragraphs>145</Paragraphs>
  <Slides>17</Slides>
  <Notes>7</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23" baseType="lpstr">
      <vt:lpstr>Microsoft YaHei</vt:lpstr>
      <vt:lpstr>Arial</vt:lpstr>
      <vt:lpstr>Calibri</vt:lpstr>
      <vt:lpstr>Times New Roman</vt:lpstr>
      <vt:lpstr>Thème Office</vt:lpstr>
      <vt:lpstr>Image bitmap</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Dang-van-nha Merryl</dc:creator>
  <cp:lastModifiedBy>Bernard</cp:lastModifiedBy>
  <cp:revision>848</cp:revision>
  <cp:lastPrinted>1601-01-01T00:00:00Z</cp:lastPrinted>
  <dcterms:created xsi:type="dcterms:W3CDTF">2013-10-29T09:07:03Z</dcterms:created>
  <dcterms:modified xsi:type="dcterms:W3CDTF">2020-03-06T14:16:08Z</dcterms:modified>
</cp:coreProperties>
</file>